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26" r:id="rId5"/>
    <p:sldId id="369" r:id="rId6"/>
    <p:sldId id="388" r:id="rId7"/>
    <p:sldId id="362" r:id="rId8"/>
    <p:sldId id="363" r:id="rId9"/>
    <p:sldId id="370" r:id="rId10"/>
    <p:sldId id="387" r:id="rId11"/>
    <p:sldId id="366" r:id="rId12"/>
    <p:sldId id="368" r:id="rId13"/>
    <p:sldId id="289" r:id="rId14"/>
    <p:sldId id="374" r:id="rId15"/>
    <p:sldId id="376" r:id="rId16"/>
    <p:sldId id="375" r:id="rId17"/>
    <p:sldId id="377" r:id="rId18"/>
    <p:sldId id="381" r:id="rId19"/>
    <p:sldId id="379" r:id="rId20"/>
    <p:sldId id="335" r:id="rId21"/>
    <p:sldId id="371" r:id="rId22"/>
    <p:sldId id="383" r:id="rId23"/>
    <p:sldId id="384" r:id="rId24"/>
    <p:sldId id="385" r:id="rId25"/>
    <p:sldId id="378" r:id="rId26"/>
    <p:sldId id="389" r:id="rId27"/>
    <p:sldId id="373" r:id="rId28"/>
    <p:sldId id="380" r:id="rId29"/>
    <p:sldId id="386" r:id="rId30"/>
    <p:sldId id="390" r:id="rId31"/>
    <p:sldId id="361" r:id="rId32"/>
    <p:sldId id="281" r:id="rId33"/>
  </p:sldIdLst>
  <p:sldSz cx="14400213" cy="809942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1">
          <p15:clr>
            <a:srgbClr val="A4A3A4"/>
          </p15:clr>
        </p15:guide>
        <p15:guide id="2" pos="453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еннадий Ляскин" initials="ГЛ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B19"/>
    <a:srgbClr val="0E3E9F"/>
    <a:srgbClr val="ED7D31"/>
    <a:srgbClr val="FC730C"/>
    <a:srgbClr val="003399"/>
    <a:srgbClr val="000000"/>
    <a:srgbClr val="5CA1DE"/>
    <a:srgbClr val="3B62B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342" y="84"/>
      </p:cViewPr>
      <p:guideLst>
        <p:guide orient="horz" pos="2551"/>
        <p:guide pos="4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5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27" y="1325531"/>
            <a:ext cx="10800160" cy="2819800"/>
          </a:xfrm>
        </p:spPr>
        <p:txBody>
          <a:bodyPr anchor="b"/>
          <a:lstStyle>
            <a:lvl1pPr algn="ctr">
              <a:defRPr sz="708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4254073"/>
            <a:ext cx="10800160" cy="1955486"/>
          </a:xfrm>
        </p:spPr>
        <p:txBody>
          <a:bodyPr/>
          <a:lstStyle>
            <a:lvl1pPr marL="0" indent="0" algn="ctr">
              <a:buNone/>
              <a:defRPr sz="2834"/>
            </a:lvl1pPr>
            <a:lvl2pPr marL="539953" indent="0" algn="ctr">
              <a:buNone/>
              <a:defRPr sz="2362"/>
            </a:lvl2pPr>
            <a:lvl3pPr marL="1079906" indent="0" algn="ctr">
              <a:buNone/>
              <a:defRPr sz="2126"/>
            </a:lvl3pPr>
            <a:lvl4pPr marL="1619860" indent="0" algn="ctr">
              <a:buNone/>
              <a:defRPr sz="1890"/>
            </a:lvl4pPr>
            <a:lvl5pPr marL="2159813" indent="0" algn="ctr">
              <a:buNone/>
              <a:defRPr sz="1890"/>
            </a:lvl5pPr>
            <a:lvl6pPr marL="2699766" indent="0" algn="ctr">
              <a:buNone/>
              <a:defRPr sz="1890"/>
            </a:lvl6pPr>
            <a:lvl7pPr marL="3239719" indent="0" algn="ctr">
              <a:buNone/>
              <a:defRPr sz="1890"/>
            </a:lvl7pPr>
            <a:lvl8pPr marL="3779672" indent="0" algn="ctr">
              <a:buNone/>
              <a:defRPr sz="1890"/>
            </a:lvl8pPr>
            <a:lvl9pPr marL="4319626" indent="0" algn="ctr">
              <a:buNone/>
              <a:defRPr sz="189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08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411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2" y="431220"/>
            <a:ext cx="3105046" cy="6863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431220"/>
            <a:ext cx="9135135" cy="6863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58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4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4" y="2019233"/>
            <a:ext cx="12420184" cy="3369135"/>
          </a:xfrm>
        </p:spPr>
        <p:txBody>
          <a:bodyPr anchor="b"/>
          <a:lstStyle>
            <a:lvl1pPr>
              <a:defRPr sz="708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4" y="5420241"/>
            <a:ext cx="12420184" cy="1771749"/>
          </a:xfrm>
        </p:spPr>
        <p:txBody>
          <a:bodyPr/>
          <a:lstStyle>
            <a:lvl1pPr marL="0" indent="0">
              <a:buNone/>
              <a:defRPr sz="2834">
                <a:solidFill>
                  <a:schemeClr val="tx1">
                    <a:tint val="75000"/>
                  </a:schemeClr>
                </a:solidFill>
              </a:defRPr>
            </a:lvl1pPr>
            <a:lvl2pPr marL="539953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06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8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81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76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71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67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62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1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2156097"/>
            <a:ext cx="6120091" cy="51390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2156097"/>
            <a:ext cx="6120091" cy="51390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5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431220"/>
            <a:ext cx="12420184" cy="15655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1" y="1985485"/>
            <a:ext cx="6091965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1" y="2958540"/>
            <a:ext cx="6091965" cy="43515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8" y="1985485"/>
            <a:ext cx="6121966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8" y="2958540"/>
            <a:ext cx="6121966" cy="43515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57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45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367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>
              <a:defRPr sz="3779"/>
            </a:lvl1pPr>
            <a:lvl2pPr>
              <a:defRPr sz="3307"/>
            </a:lvl2pPr>
            <a:lvl3pPr>
              <a:defRPr sz="2834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09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1166168"/>
            <a:ext cx="7290108" cy="5755841"/>
          </a:xfrm>
        </p:spPr>
        <p:txBody>
          <a:bodyPr anchor="t"/>
          <a:lstStyle>
            <a:lvl1pPr marL="0" indent="0">
              <a:buNone/>
              <a:defRPr sz="3779"/>
            </a:lvl1pPr>
            <a:lvl2pPr marL="539953" indent="0">
              <a:buNone/>
              <a:defRPr sz="3307"/>
            </a:lvl2pPr>
            <a:lvl3pPr marL="1079906" indent="0">
              <a:buNone/>
              <a:defRPr sz="2834"/>
            </a:lvl3pPr>
            <a:lvl4pPr marL="1619860" indent="0">
              <a:buNone/>
              <a:defRPr sz="2362"/>
            </a:lvl4pPr>
            <a:lvl5pPr marL="2159813" indent="0">
              <a:buNone/>
              <a:defRPr sz="2362"/>
            </a:lvl5pPr>
            <a:lvl6pPr marL="2699766" indent="0">
              <a:buNone/>
              <a:defRPr sz="2362"/>
            </a:lvl6pPr>
            <a:lvl7pPr marL="3239719" indent="0">
              <a:buNone/>
              <a:defRPr sz="2362"/>
            </a:lvl7pPr>
            <a:lvl8pPr marL="3779672" indent="0">
              <a:buNone/>
              <a:defRPr sz="2362"/>
            </a:lvl8pPr>
            <a:lvl9pPr marL="4319626" indent="0">
              <a:buNone/>
              <a:defRPr sz="236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1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431220"/>
            <a:ext cx="12420184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2156097"/>
            <a:ext cx="12420184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B0457-3B34-4287-809D-F4333ED19EFE}" type="datetimeFigureOut">
              <a:rPr lang="ru-RU" smtClean="0"/>
              <a:pPr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70E63-9E4F-4E83-83BA-E68D5EE6A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5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06" rtl="0" eaLnBrk="1" latinLnBrk="0" hangingPunct="1">
        <a:lnSpc>
          <a:spcPct val="90000"/>
        </a:lnSpc>
        <a:spcBef>
          <a:spcPct val="0"/>
        </a:spcBef>
        <a:buNone/>
        <a:defRPr sz="51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77" indent="-269977" algn="l" defTabSz="107990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30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34988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83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78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69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64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602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5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86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81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76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719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672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62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2466330"/>
            <a:ext cx="14401800" cy="1730933"/>
          </a:xfrm>
          <a:prstGeom prst="rect">
            <a:avLst/>
          </a:prstGeom>
        </p:spPr>
        <p:txBody>
          <a:bodyPr vert="horz" lIns="113391" tIns="113391" rIns="113391" bIns="113391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76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ЭКОНОМИЧЕСКАЯ </a:t>
            </a:r>
          </a:p>
          <a:p>
            <a:pPr algn="ctr">
              <a:defRPr/>
            </a:pPr>
            <a:r>
              <a:rPr lang="ru-RU" sz="76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ТЕОРИЯ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29592" y="4842594"/>
            <a:ext cx="14401799" cy="1730933"/>
          </a:xfrm>
          <a:prstGeom prst="rect">
            <a:avLst/>
          </a:prstGeom>
        </p:spPr>
        <p:txBody>
          <a:bodyPr vert="horz" lIns="113391" tIns="113391" rIns="113391" bIns="113391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4800" b="1" dirty="0" smtClean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МАКРОЭКОНОМИКА</a:t>
            </a:r>
            <a:endParaRPr lang="ru-RU" sz="4800" b="1" dirty="0">
              <a:solidFill>
                <a:srgbClr val="FC730C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7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48194" y="1594960"/>
            <a:ext cx="936788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Облигация</a:t>
            </a:r>
            <a:r>
              <a:rPr lang="ru-RU" sz="2400" dirty="0" smtClean="0">
                <a:latin typeface="Gotham Pro" panose="02000503040000020004" pitchFamily="50" charset="0"/>
              </a:rPr>
              <a:t> – долговая эмиссионная ценная бумага, дающая право на получение ее номинальной стоимости </a:t>
            </a:r>
            <a:r>
              <a:rPr lang="ru-RU" sz="2400" dirty="0">
                <a:latin typeface="Gotham Pro" panose="02000503040000020004" pitchFamily="50" charset="0"/>
              </a:rPr>
              <a:t>(</a:t>
            </a:r>
            <a:r>
              <a:rPr lang="en-US" sz="2400" dirty="0">
                <a:latin typeface="Gotham Pro" panose="02000503040000020004" pitchFamily="50" charset="0"/>
              </a:rPr>
              <a:t>FV</a:t>
            </a:r>
            <a:r>
              <a:rPr lang="ru-RU" sz="2400" dirty="0">
                <a:latin typeface="Gotham Pro" panose="02000503040000020004" pitchFamily="50" charset="0"/>
              </a:rPr>
              <a:t>) </a:t>
            </a:r>
            <a:r>
              <a:rPr lang="ru-RU" sz="2400" dirty="0" smtClean="0">
                <a:latin typeface="Gotham Pro" panose="02000503040000020004" pitchFamily="50" charset="0"/>
              </a:rPr>
              <a:t>в оговоренный срок.</a:t>
            </a: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Акция</a:t>
            </a:r>
            <a:r>
              <a:rPr lang="ru-RU" sz="2400" dirty="0" smtClean="0">
                <a:latin typeface="Gotham Pro" panose="02000503040000020004" pitchFamily="50" charset="0"/>
              </a:rPr>
              <a:t> – ценная бумага, дающая право на участие в управлении предприятием и получение дивиденда.</a:t>
            </a:r>
          </a:p>
          <a:p>
            <a:pPr>
              <a:lnSpc>
                <a:spcPct val="110000"/>
              </a:lnSpc>
            </a:pPr>
            <a:endParaRPr lang="ru-RU" sz="2400" dirty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Производные финансовые инструменты (</a:t>
            </a:r>
            <a:r>
              <a:rPr lang="ru-RU" sz="2400" dirty="0" err="1" smtClean="0">
                <a:latin typeface="Gotham Pro" panose="02000503040000020004" pitchFamily="50" charset="0"/>
                <a:cs typeface="Gotham Pro" panose="02000503040000020004" pitchFamily="50" charset="0"/>
              </a:rPr>
              <a:t>деривативы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)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latin typeface="Gotham Pro" panose="02000503040000020004" pitchFamily="50" charset="0"/>
              </a:rPr>
              <a:t>Фьючерс</a:t>
            </a:r>
            <a:r>
              <a:rPr lang="ru-RU" sz="2400" dirty="0">
                <a:latin typeface="Gotham Pro" panose="02000503040000020004" pitchFamily="50" charset="0"/>
              </a:rPr>
              <a:t> – обязательство купли/продажи актива </a:t>
            </a:r>
            <a:br>
              <a:rPr lang="ru-RU" sz="2400" dirty="0">
                <a:latin typeface="Gotham Pro" panose="02000503040000020004" pitchFamily="50" charset="0"/>
              </a:rPr>
            </a:br>
            <a:r>
              <a:rPr lang="ru-RU" sz="2400" dirty="0">
                <a:latin typeface="Gotham Pro" panose="02000503040000020004" pitchFamily="50" charset="0"/>
              </a:rPr>
              <a:t>по определенной цене.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latin typeface="Gotham Pro" panose="02000503040000020004" pitchFamily="50" charset="0"/>
              </a:rPr>
              <a:t>Опцион</a:t>
            </a:r>
            <a:r>
              <a:rPr lang="ru-RU" sz="2400" dirty="0">
                <a:latin typeface="Gotham Pro" panose="02000503040000020004" pitchFamily="50" charset="0"/>
              </a:rPr>
              <a:t> – право на куплю/продажу актива по определенной цене.</a:t>
            </a:r>
          </a:p>
          <a:p>
            <a:pPr>
              <a:lnSpc>
                <a:spcPct val="110000"/>
              </a:lnSpc>
            </a:pPr>
            <a:r>
              <a:rPr lang="ru-RU" sz="2400" b="1" dirty="0" err="1" smtClean="0">
                <a:latin typeface="Gotham Pro" panose="02000503040000020004" pitchFamily="50" charset="0"/>
              </a:rPr>
              <a:t>Деривативы</a:t>
            </a:r>
            <a:r>
              <a:rPr lang="ru-RU" sz="2400" b="1" dirty="0" smtClean="0">
                <a:latin typeface="Gotham Pro" panose="02000503040000020004" pitchFamily="50" charset="0"/>
              </a:rPr>
              <a:t> </a:t>
            </a:r>
            <a:r>
              <a:rPr lang="ru-RU" sz="2400" dirty="0" smtClean="0">
                <a:latin typeface="Gotham Pro" panose="02000503040000020004" pitchFamily="50" charset="0"/>
              </a:rPr>
              <a:t>– инструменты управления рисками и биржевых спекуляций.</a:t>
            </a:r>
          </a:p>
          <a:p>
            <a:pPr>
              <a:lnSpc>
                <a:spcPct val="110000"/>
              </a:lnSpc>
            </a:pPr>
            <a:endParaRPr lang="ru-RU" sz="2400" dirty="0" smtClean="0">
              <a:latin typeface="Gotham Pro" panose="02000503040000020004" pitchFamily="50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400" dirty="0" smtClean="0">
              <a:latin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36133" y="975203"/>
            <a:ext cx="9579942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Финансовые активы</a:t>
            </a:r>
            <a:endParaRPr lang="ru-RU" sz="2400" b="1" dirty="0">
              <a:solidFill>
                <a:srgbClr val="0E3E9F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77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3185" y="1900760"/>
            <a:ext cx="9154274" cy="88407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48193" y="1012623"/>
            <a:ext cx="9189266" cy="462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 финансовых активов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10839" y="1900760"/>
                <a:ext cx="8961611" cy="565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Доходность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 </a:t>
                </a:r>
                <a:r>
                  <a:rPr lang="ru-RU" sz="2400" dirty="0">
                    <a:latin typeface="Gotham Pro" panose="02000503040000020004" pitchFamily="50" charset="0"/>
                  </a:rPr>
                  <a:t>– отношение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общего дохода от актива </a:t>
                </a:r>
                <a:r>
                  <a:rPr lang="ru-RU" sz="2400" dirty="0">
                    <a:latin typeface="Gotham Pro" panose="02000503040000020004" pitchFamily="50" charset="0"/>
                  </a:rPr>
                  <a:t>к цене его покупки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.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US" sz="2400" dirty="0" smtClean="0">
                    <a:latin typeface="Gotham Pro" panose="02000503040000020004" pitchFamily="50" charset="0"/>
                  </a:rPr>
                  <a:t> –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процентная ставка, </a:t>
                </a:r>
                <a:endParaRPr lang="ru-RU" sz="2400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2800" b="1" i="1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Gotham Pro" panose="02000503040000020004" pitchFamily="50" charset="0"/>
                  </a:rPr>
                  <a:t>-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 текущая доходность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Gotham Pro" panose="02000503040000020004" pitchFamily="50" charset="0"/>
                  </a:rPr>
                  <a:t>–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доходность при погашении.  </a:t>
                </a: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	</a:t>
                </a: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Ликвидность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 – возможность конвертации актива </a:t>
                </a:r>
                <a:b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</a:b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в деньги с минимальными транзакционными издержками. 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Gotham Pro" panose="02000503040000020004" pitchFamily="50" charset="0"/>
                  </a:rPr>
                  <a:t>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- срок продажи, </a:t>
                </a:r>
                <a:endParaRPr lang="ru-RU" sz="2400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</a:rPr>
                  <a:t> - транзакционные затраты.</a:t>
                </a: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	</a:t>
                </a: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 marL="342900" indent="-34290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endParaRPr lang="en-US" sz="2400" dirty="0" smtClean="0">
                  <a:latin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839" y="1900760"/>
                <a:ext cx="8961611" cy="5657831"/>
              </a:xfrm>
              <a:prstGeom prst="rect">
                <a:avLst/>
              </a:prstGeom>
              <a:blipFill>
                <a:blip r:embed="rId2"/>
                <a:stretch>
                  <a:fillRect l="-1088" t="-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4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3185" y="1900760"/>
            <a:ext cx="9154274" cy="88407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31646" y="1060318"/>
            <a:ext cx="9205813" cy="462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 финансовых активов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158980" y="1900760"/>
                <a:ext cx="8943487" cy="39181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</a:rPr>
                  <a:t>Риск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 – </a:t>
                </a:r>
                <a:r>
                  <a:rPr lang="ru-RU" sz="2400" dirty="0">
                    <a:latin typeface="Gotham Pro" panose="02000503040000020004" pitchFamily="50" charset="0"/>
                  </a:rPr>
                  <a:t>вероятность потери дохода или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стоимости актива.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 </a:t>
                </a: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ru-RU" sz="2800" b="0" i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</a:rPr>
                  <a:t>распределение вероятности возможных убытков</a:t>
                </a:r>
              </a:p>
              <a:p>
                <a:pPr>
                  <a:lnSpc>
                    <a:spcPct val="110000"/>
                  </a:lnSpc>
                </a:pPr>
                <a:r>
                  <a:rPr lang="ru-RU" sz="2400" dirty="0" smtClean="0">
                    <a:latin typeface="Gotham Pro" panose="02000503040000020004" pitchFamily="50" charset="0"/>
                  </a:rPr>
                  <a:t> </a:t>
                </a:r>
                <a:r>
                  <a:rPr lang="ru-RU" sz="2400" dirty="0">
                    <a:latin typeface="Gotham Pro" panose="02000503040000020004" pitchFamily="50" charset="0"/>
                  </a:rPr>
                  <a:t>	</a:t>
                </a: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Срок </a:t>
                </a:r>
                <a:r>
                  <a:rPr lang="ru-RU" sz="2400" b="1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погашения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– время до изъятия ценной бумаги из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обращения с полной выплатой всех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обязательств. </a:t>
                </a:r>
              </a:p>
              <a:p>
                <a:pPr algn="ctr"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2800" b="1" i="1" dirty="0" smtClean="0">
                    <a:solidFill>
                      <a:srgbClr val="ED7D31"/>
                    </a:solidFill>
                    <a:latin typeface="Gotham Pro" panose="02000503040000020004" pitchFamily="50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endParaRPr lang="ru-RU" sz="2800" b="1" i="1" dirty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 marL="342900" indent="-34290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endParaRPr lang="en-US" sz="2400" dirty="0" smtClean="0">
                  <a:latin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980" y="1900760"/>
                <a:ext cx="8943487" cy="3918189"/>
              </a:xfrm>
              <a:prstGeom prst="rect">
                <a:avLst/>
              </a:prstGeom>
              <a:blipFill>
                <a:blip r:embed="rId2"/>
                <a:stretch>
                  <a:fillRect l="-1022" t="-1089" r="-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99536" y="2708770"/>
            <a:ext cx="8851587" cy="180740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2. </a:t>
            </a:r>
            <a:r>
              <a:rPr lang="ru-RU" sz="3600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Процентная </a:t>
            </a: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ставка, доходность </a:t>
            </a: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и цена актива </a:t>
            </a: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</p:spTree>
    <p:extLst>
      <p:ext uri="{BB962C8B-B14F-4D97-AF65-F5344CB8AC3E}">
        <p14:creationId xmlns:p14="http://schemas.microsoft.com/office/powerpoint/2010/main" val="52878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62923" y="1062451"/>
                <a:ext cx="9182466" cy="60665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Номинальная </a:t>
                </a:r>
                <a:r>
                  <a:rPr lang="ru-RU" sz="2400" b="1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стоимость ценной </a:t>
                </a: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бумаги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– денежная цена, объявленная на ценной бумаге.</a:t>
                </a:r>
              </a:p>
              <a:p>
                <a:pPr>
                  <a:lnSpc>
                    <a:spcPct val="110000"/>
                  </a:lnSpc>
                </a:pPr>
                <a:endParaRPr lang="ru-RU" sz="2400" b="1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Курс </a:t>
                </a:r>
                <a:r>
                  <a:rPr lang="ru-RU" sz="2400" b="1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ценной бумаги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𝑃</m:t>
                    </m:r>
                  </m:oMath>
                </a14:m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) – рыночная цена финансового актива на вторичном рынке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.</a:t>
                </a:r>
                <a:endParaRPr lang="en-US" sz="2400" dirty="0" smtClean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</a:rPr>
                  <a:t>Фундаментальная стоимость актива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– ожидаемый дисконтированный поток доходов от актива.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 </a:t>
                </a: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b="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</a:rPr>
                        <m:t>𝑷𝑽</m:t>
                      </m:r>
                      <m:r>
                        <a:rPr lang="en-US" sz="2800" b="1" i="1" smtClean="0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𝑪𝑭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 smtClean="0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smtClean="0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𝑪𝑭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𝑪𝑭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solidFill>
                                        <a:srgbClr val="FC730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C730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FC730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FC730C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FC730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2800" b="1" i="1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𝑪𝑭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ED7D3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</a:rPr>
                  <a:t> 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–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денежные поступления в период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latin typeface="Gotham Pro" panose="02000503040000020004" pitchFamily="50" charset="0"/>
                  </a:rPr>
                  <a:t>,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US" sz="2800" b="1" i="1" dirty="0">
                    <a:solidFill>
                      <a:srgbClr val="ED7D3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-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 процентная ставка</a:t>
                </a:r>
                <a:endParaRPr lang="en-US" sz="2400" dirty="0" smtClean="0">
                  <a:latin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923" y="1062451"/>
                <a:ext cx="9182466" cy="6066533"/>
              </a:xfrm>
              <a:prstGeom prst="rect">
                <a:avLst/>
              </a:prstGeom>
              <a:blipFill>
                <a:blip r:embed="rId2"/>
                <a:stretch>
                  <a:fillRect l="-1062" t="-704" b="-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7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12361" y="1054946"/>
                <a:ext cx="9154274" cy="5780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</a:rPr>
                  <a:t>Процентная ставка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𝑖</m:t>
                    </m:r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) 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– цена займа, выраженная в процентах от его суммы.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 </a:t>
                </a: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b="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Капитальный </a:t>
                </a:r>
                <a:r>
                  <a:rPr lang="ru-RU" sz="2400" b="1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выигрыш/потери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CG</m:t>
                    </m:r>
                  </m:oMath>
                </a14:m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) – доход/потери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от изменения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цены актива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.</a:t>
                </a:r>
              </a:p>
              <a:p>
                <a:pPr>
                  <a:lnSpc>
                    <a:spcPct val="110000"/>
                  </a:lnSpc>
                </a:pPr>
                <a:endParaRPr lang="ru-RU" sz="2400" dirty="0" smtClean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 smtClean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en-US" sz="2400" dirty="0" smtClean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Доходность актива (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𝐑</m:t>
                    </m:r>
                  </m:oMath>
                </a14:m>
                <a:r>
                  <a:rPr lang="en-US" sz="2400" b="1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)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– сумма платежей по активу и изменения курсовой цены, выраженная в процентах от цены покупки.</a:t>
                </a:r>
                <a:endParaRPr lang="en-US" sz="2400" dirty="0" smtClean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 marL="342900" indent="-34290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endParaRPr lang="en-US" sz="2400" dirty="0" smtClean="0">
                  <a:latin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361" y="1054946"/>
                <a:ext cx="9154274" cy="5780044"/>
              </a:xfrm>
              <a:prstGeom prst="rect">
                <a:avLst/>
              </a:prstGeom>
              <a:blipFill>
                <a:blip r:embed="rId2"/>
                <a:stretch>
                  <a:fillRect l="-999" t="-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755760" y="6286252"/>
                <a:ext cx="18258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𝑪𝑮</m:t>
                      </m:r>
                    </m:oMath>
                  </m:oMathPara>
                </a14:m>
                <a:endParaRPr lang="ru-RU" sz="2800" b="1" dirty="0">
                  <a:solidFill>
                    <a:srgbClr val="ED7D3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760" y="6286252"/>
                <a:ext cx="182582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14536" y="3346235"/>
                <a:ext cx="3480248" cy="8791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𝑪𝑮</m:t>
                      </m:r>
                      <m:r>
                        <a:rPr lang="ru-RU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  <m: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den>
                      </m:f>
                      <m:r>
                        <a:rPr lang="ru-RU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ru-RU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ru-RU" sz="2800" b="1" dirty="0">
                  <a:solidFill>
                    <a:srgbClr val="ED7D3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536" y="3346235"/>
                <a:ext cx="3480248" cy="8791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04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948193" y="2735794"/>
                <a:ext cx="9205813" cy="4468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06653" lvl="1" indent="-266700" defTabSz="1079906">
                  <a:lnSpc>
                    <a:spcPct val="90000"/>
                  </a:lnSpc>
                  <a:spcBef>
                    <a:spcPts val="600"/>
                  </a:spcBef>
                  <a:buClr>
                    <a:srgbClr val="FC730C"/>
                  </a:buClr>
                  <a:buFont typeface="Wingdings" panose="05000000000000000000" pitchFamily="2" charset="2"/>
                  <a:buChar char="§"/>
                </a:pPr>
                <a:r>
                  <a:rPr lang="ru-RU" sz="2400" dirty="0">
                    <a:latin typeface="Gotham Pro" panose="02000503040000020004" pitchFamily="50" charset="0"/>
                  </a:rPr>
                  <a:t>простой займ</a:t>
                </a: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𝑷𝑽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𝑪𝑭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sub>
                              </m:sSub>
                              <m:r>
                                <a:rPr lang="ru-RU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800" b="1" dirty="0" smtClean="0">
                  <a:solidFill>
                    <a:srgbClr val="ED7D31"/>
                  </a:solidFill>
                  <a:latin typeface="Gotham Pro" panose="02000503040000020004" pitchFamily="50" charset="0"/>
                </a:endParaRPr>
              </a:p>
              <a:p>
                <a:pPr marL="806653" lvl="1" indent="-266700" defTabSz="1079906">
                  <a:lnSpc>
                    <a:spcPct val="90000"/>
                  </a:lnSpc>
                  <a:spcBef>
                    <a:spcPts val="600"/>
                  </a:spcBef>
                  <a:buClr>
                    <a:srgbClr val="FC730C"/>
                  </a:buClr>
                  <a:buFont typeface="Wingdings" panose="05000000000000000000" pitchFamily="2" charset="2"/>
                  <a:buChar char="§"/>
                </a:pP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 marL="806653" lvl="1" indent="-266700" defTabSz="1079906">
                  <a:lnSpc>
                    <a:spcPct val="90000"/>
                  </a:lnSpc>
                  <a:spcBef>
                    <a:spcPts val="600"/>
                  </a:spcBef>
                  <a:buClr>
                    <a:srgbClr val="FC730C"/>
                  </a:buClr>
                  <a:buFont typeface="Wingdings" panose="05000000000000000000" pitchFamily="2" charset="2"/>
                  <a:buChar char="§"/>
                </a:pPr>
                <a:r>
                  <a:rPr lang="ru-RU" sz="2400" dirty="0" smtClean="0">
                    <a:latin typeface="Gotham Pro" panose="02000503040000020004" pitchFamily="50" charset="0"/>
                  </a:rPr>
                  <a:t>купонная </a:t>
                </a:r>
                <a:r>
                  <a:rPr lang="ru-RU" sz="2400" dirty="0">
                    <a:latin typeface="Gotham Pro" panose="02000503040000020004" pitchFamily="50" charset="0"/>
                  </a:rPr>
                  <a:t>облигация</a:t>
                </a:r>
                <a:endParaRPr lang="en-US" sz="2400" dirty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𝑷𝑽</m:t>
                      </m:r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sub>
                              </m:s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800" b="1" i="1">
                                          <a:solidFill>
                                            <a:srgbClr val="ED7D3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solidFill>
                                            <a:srgbClr val="ED7D3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solidFill>
                                            <a:srgbClr val="ED7D3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den>
                      </m:f>
                      <m:r>
                        <a:rPr lang="ru-RU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𝑭𝑽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800" b="1" i="1">
                                      <a:solidFill>
                                        <a:srgbClr val="ED7D3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800" b="1" i="1">
                                          <a:solidFill>
                                            <a:srgbClr val="ED7D3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solidFill>
                                            <a:srgbClr val="ED7D3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solidFill>
                                            <a:srgbClr val="ED7D3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den>
                      </m:f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2800" b="1" i="1" dirty="0">
                  <a:solidFill>
                    <a:srgbClr val="ED7D31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10000"/>
                  </a:lnSpc>
                </a:pPr>
                <a:endParaRPr lang="en-US" sz="2400" dirty="0">
                  <a:solidFill>
                    <a:srgbClr val="ED7D31"/>
                  </a:solidFill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ED7D31"/>
                        </a:solidFill>
                        <a:latin typeface="Cambria Math" panose="02040503050406030204" pitchFamily="18" charset="0"/>
                      </a:rPr>
                      <m:t>𝑭𝑽</m:t>
                    </m:r>
                  </m:oMath>
                </a14:m>
                <a:r>
                  <a:rPr lang="en-US" sz="2400" dirty="0">
                    <a:latin typeface="Gotham Pro" panose="02000503040000020004" pitchFamily="50" charset="0"/>
                  </a:rPr>
                  <a:t> </a:t>
                </a:r>
                <a:r>
                  <a:rPr lang="en-US" sz="2400" dirty="0" smtClean="0">
                    <a:latin typeface="Gotham Pro" panose="02000503040000020004" pitchFamily="50" charset="0"/>
                  </a:rPr>
                  <a:t>– </a:t>
                </a:r>
                <a:r>
                  <a:rPr lang="ru-RU" sz="2400" dirty="0" smtClean="0">
                    <a:latin typeface="Gotham Pro" panose="02000503040000020004" pitchFamily="50" charset="0"/>
                  </a:rPr>
                  <a:t>цена погашения</a:t>
                </a:r>
                <a:endParaRPr lang="en-US" sz="2400" dirty="0">
                  <a:solidFill>
                    <a:srgbClr val="ED7D31"/>
                  </a:solidFill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en-US" sz="2400" dirty="0" smtClean="0">
                  <a:latin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193" y="2735794"/>
                <a:ext cx="9205813" cy="4468018"/>
              </a:xfrm>
              <a:prstGeom prst="rect">
                <a:avLst/>
              </a:prstGeom>
              <a:blipFill>
                <a:blip r:embed="rId2"/>
                <a:stretch>
                  <a:fillRect t="-1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948193" y="1269798"/>
                <a:ext cx="9205813" cy="1241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Доходность к погашению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FC7B19"/>
                            </a:solidFill>
                            <a:latin typeface="Cambria Math" panose="02040503050406030204" pitchFamily="18" charset="0"/>
                            <a:cs typeface="Gotham Pro" panose="02000503040000020004" pitchFamily="50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C7B19"/>
                            </a:solidFill>
                            <a:latin typeface="Cambria Math" panose="02040503050406030204" pitchFamily="18" charset="0"/>
                            <a:cs typeface="Gotham Pro" panose="02000503040000020004" pitchFamily="50" charset="0"/>
                          </a:rPr>
                          <m:t>𝒚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C7B19"/>
                            </a:solidFill>
                            <a:latin typeface="Cambria Math" panose="02040503050406030204" pitchFamily="18" charset="0"/>
                            <a:cs typeface="Gotham Pro" panose="02000503040000020004" pitchFamily="50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en-US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)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 - процентная ставка при которой приведенная стоимость будущих поступлений от актива равна его текущей стоимости.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193" y="1269798"/>
                <a:ext cx="9205813" cy="1241174"/>
              </a:xfrm>
              <a:prstGeom prst="rect">
                <a:avLst/>
              </a:prstGeom>
              <a:blipFill>
                <a:blip r:embed="rId3"/>
                <a:stretch>
                  <a:fillRect l="-1060" t="-980" r="-596" b="-1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39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23307" y="2159240"/>
                <a:ext cx="7903022" cy="39794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06653" lvl="1" indent="-266700" defTabSz="1079906">
                  <a:lnSpc>
                    <a:spcPct val="90000"/>
                  </a:lnSpc>
                  <a:spcBef>
                    <a:spcPts val="600"/>
                  </a:spcBef>
                  <a:buClr>
                    <a:srgbClr val="FC730C"/>
                  </a:buClr>
                  <a:buFont typeface="Wingdings" panose="05000000000000000000" pitchFamily="2" charset="2"/>
                  <a:buChar char="§"/>
                </a:pPr>
                <a:r>
                  <a:rPr lang="ru-RU" sz="2400" dirty="0">
                    <a:latin typeface="Gotham Pro" panose="02000503040000020004" pitchFamily="50" charset="0"/>
                  </a:rPr>
                  <a:t>консоль</a:t>
                </a: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ED7D31"/>
                  </a:solidFill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 marL="806653" lvl="1" indent="-266700" defTabSz="1079906">
                  <a:lnSpc>
                    <a:spcPct val="90000"/>
                  </a:lnSpc>
                  <a:spcBef>
                    <a:spcPts val="600"/>
                  </a:spcBef>
                  <a:buClr>
                    <a:srgbClr val="FC730C"/>
                  </a:buClr>
                  <a:buFont typeface="Wingdings" panose="05000000000000000000" pitchFamily="2" charset="2"/>
                  <a:buChar char="§"/>
                </a:pPr>
                <a:r>
                  <a:rPr lang="ru-RU" sz="2400" dirty="0">
                    <a:latin typeface="Gotham Pro" panose="02000503040000020004" pitchFamily="50" charset="0"/>
                  </a:rPr>
                  <a:t>дисконтная облигация</a:t>
                </a:r>
              </a:p>
              <a:p>
                <a:pPr marL="342900" indent="-34290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endParaRPr lang="ru-RU" sz="2400" dirty="0" smtClean="0"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2800" b="1" i="1" smtClean="0">
                          <a:solidFill>
                            <a:srgbClr val="ED7D3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𝑭𝑽</m:t>
                          </m:r>
                          <m: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endParaRPr lang="ru-RU" sz="2800" b="1" dirty="0" smtClean="0">
                  <a:solidFill>
                    <a:srgbClr val="ED7D31"/>
                  </a:solidFill>
                  <a:latin typeface="Gotham Pro" panose="02000503040000020004" pitchFamily="50" charset="0"/>
                </a:endParaRPr>
              </a:p>
              <a:p>
                <a:pPr>
                  <a:lnSpc>
                    <a:spcPct val="110000"/>
                  </a:lnSpc>
                </a:pPr>
                <a:endParaRPr lang="en-US" sz="2400" dirty="0" smtClean="0">
                  <a:solidFill>
                    <a:srgbClr val="ED7D31"/>
                  </a:solidFill>
                  <a:latin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307" y="2159240"/>
                <a:ext cx="7903022" cy="3979487"/>
              </a:xfrm>
              <a:prstGeom prst="rect">
                <a:avLst/>
              </a:prstGeom>
              <a:blipFill>
                <a:blip r:embed="rId2"/>
                <a:stretch>
                  <a:fillRect t="-2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922423" y="1179228"/>
            <a:ext cx="92058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Доходность к погашению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1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22423" y="1087723"/>
            <a:ext cx="92058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Соотношения цены, доходности и процентной ставки</a:t>
            </a:r>
            <a:endParaRPr lang="ru-RU" sz="2400" b="1" dirty="0">
              <a:solidFill>
                <a:srgbClr val="0E3E9F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2423" y="1900768"/>
            <a:ext cx="906629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цена облигаций и процентная ставка находятся </a:t>
            </a:r>
            <a:br>
              <a:rPr lang="ru-RU" sz="2400" dirty="0">
                <a:latin typeface="Gotham Pro" panose="02000503040000020004" pitchFamily="50" charset="0"/>
              </a:rPr>
            </a:br>
            <a:r>
              <a:rPr lang="ru-RU" sz="2400" dirty="0">
                <a:latin typeface="Gotham Pro" panose="02000503040000020004" pitchFamily="50" charset="0"/>
              </a:rPr>
              <a:t>в обратной зависимости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рост процентной ставки сопровождает падение цены облигации 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капитальные потери от роста процентной ставки тем больше чем дальше срок погашения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долгосрочные облигации подвержены более сильному колебанию курса по сравнению с краткосрочными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процентные ставки долгосрочных облигации выше </a:t>
            </a:r>
            <a:r>
              <a:rPr lang="ru-RU" sz="2400" dirty="0" smtClean="0">
                <a:latin typeface="Gotham Pro" panose="02000503040000020004" pitchFamily="50" charset="0"/>
              </a:rPr>
              <a:t>краткосрочных    </a:t>
            </a:r>
            <a:endParaRPr lang="ru-RU" sz="2400" dirty="0">
              <a:latin typeface="Gotham Pro" panose="02000503040000020004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96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</a:t>
            </a:r>
            <a:r>
              <a:rPr lang="en-US" sz="20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3</a:t>
            </a:r>
            <a:r>
              <a:rPr lang="ru-RU" sz="20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.1. Финансовый рынок.</a:t>
            </a:r>
            <a:endParaRPr lang="ru-RU" sz="2000" b="1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26522" y="1047414"/>
            <a:ext cx="9578394" cy="474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</a:t>
            </a:r>
            <a:r>
              <a:rPr lang="ru-RU" sz="2400" b="1" dirty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ставка и инфляция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28972" y="1672618"/>
            <a:ext cx="8973495" cy="564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Эффект Фишера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– эквивалентное приспособление процентной ставки к темпам инфляции</a:t>
            </a:r>
          </a:p>
          <a:p>
            <a:pPr>
              <a:lnSpc>
                <a:spcPct val="110000"/>
              </a:lnSpc>
            </a:pPr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Формула Фишера</a:t>
            </a:r>
          </a:p>
          <a:p>
            <a:pPr>
              <a:lnSpc>
                <a:spcPct val="110000"/>
              </a:lnSpc>
            </a:pPr>
            <a:endParaRPr lang="ru-RU" sz="2400" b="1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2800" b="1" i="1" dirty="0" smtClean="0">
                <a:solidFill>
                  <a:srgbClr val="FC730C"/>
                </a:solidFill>
                <a:latin typeface="Cambria Math" panose="02040503050406030204" pitchFamily="18" charset="0"/>
                <a:cs typeface="Gotham Pro" panose="02000503040000020004" pitchFamily="50" charset="0"/>
              </a:rPr>
              <a:t>								</a:t>
            </a:r>
            <a:r>
              <a:rPr lang="en-US" sz="2800" b="1" i="1" dirty="0">
                <a:solidFill>
                  <a:srgbClr val="FC730C"/>
                </a:solidFill>
                <a:cs typeface="Gotham Pro" panose="02000503040000020004" pitchFamily="50" charset="0"/>
              </a:rPr>
              <a:t> </a:t>
            </a:r>
            <a:r>
              <a:rPr lang="ru-RU" sz="2800" b="1" i="1" dirty="0" smtClean="0">
                <a:solidFill>
                  <a:srgbClr val="FC730C"/>
                </a:solidFill>
                <a:cs typeface="Gotham Pro" panose="02000503040000020004" pitchFamily="50" charset="0"/>
              </a:rPr>
              <a:t>	</a:t>
            </a:r>
            <a:endParaRPr lang="en-US" sz="2800" b="1" i="1" dirty="0" smtClean="0">
              <a:solidFill>
                <a:srgbClr val="FC730C"/>
              </a:solidFill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en-US" sz="2800" b="1" i="1" dirty="0" smtClean="0">
              <a:solidFill>
                <a:srgbClr val="FC730C"/>
              </a:solidFill>
              <a:latin typeface="Cambria Math" panose="02040503050406030204" pitchFamily="18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FC730C"/>
                </a:solidFill>
                <a:latin typeface="Cambria Math" panose="02040503050406030204" pitchFamily="18" charset="0"/>
                <a:cs typeface="Gotham Pro" panose="02000503040000020004" pitchFamily="50" charset="0"/>
              </a:rPr>
              <a:t>𝑖</a:t>
            </a:r>
            <a:r>
              <a:rPr lang="en-US" sz="2400" dirty="0" smtClean="0">
                <a:latin typeface="Gotham Pro" panose="02000503040000020004" pitchFamily="50" charset="0"/>
              </a:rPr>
              <a:t> – </a:t>
            </a:r>
            <a:r>
              <a:rPr lang="ru-RU" sz="2400" dirty="0" smtClean="0">
                <a:latin typeface="Gotham Pro" panose="02000503040000020004" pitchFamily="50" charset="0"/>
              </a:rPr>
              <a:t>номинальная процентная ставка</a:t>
            </a:r>
          </a:p>
          <a:p>
            <a:pPr>
              <a:lnSpc>
                <a:spcPct val="110000"/>
              </a:lnSpc>
            </a:pPr>
            <a:r>
              <a:rPr lang="en-US" sz="2800" b="1" dirty="0">
                <a:solidFill>
                  <a:srgbClr val="FC730C"/>
                </a:solidFill>
                <a:latin typeface="Cambria Math" panose="02040503050406030204" pitchFamily="18" charset="0"/>
                <a:cs typeface="Gotham Pro" panose="02000503040000020004" pitchFamily="50" charset="0"/>
              </a:rPr>
              <a:t>𝑟</a:t>
            </a:r>
            <a:r>
              <a:rPr lang="ru-RU" sz="2400" dirty="0" smtClean="0">
                <a:latin typeface="Gotham Pro" panose="02000503040000020004" pitchFamily="50" charset="0"/>
              </a:rPr>
              <a:t> – реальная процентная ставка</a:t>
            </a:r>
            <a:endParaRPr lang="en-US" sz="2400" dirty="0" smtClean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en-US" sz="2400" dirty="0" smtClean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Чем ниже реальная процентная ставка, тем сильнее стимулы к заимствованию и слабее к сбережениям</a:t>
            </a:r>
            <a:endParaRPr lang="en-US" sz="2400" b="1" dirty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en-US" sz="2400" dirty="0" smtClean="0">
              <a:latin typeface="Gotham Pro" panose="020005030400000200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6641" y="378098"/>
            <a:ext cx="9086784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7940" y="3512120"/>
                <a:ext cx="3091393" cy="910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𝒓</m:t>
                      </m:r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  <m:t>𝒊</m:t>
                          </m:r>
                          <m: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  <m:t>+</m:t>
                          </m:r>
                          <m:r>
                            <a:rPr lang="en-US" sz="2800" b="1" i="1">
                              <a:solidFill>
                                <a:srgbClr val="FC730C"/>
                              </a:solidFill>
                              <a:latin typeface="Cambria Math" panose="02040503050406030204" pitchFamily="18" charset="0"/>
                              <a:cs typeface="Gotham Pro" panose="02000503040000020004" pitchFamily="50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940" y="3512120"/>
                <a:ext cx="3091393" cy="910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313425" y="3705891"/>
                <a:ext cx="246495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𝒓</m:t>
                      </m:r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𝒊</m:t>
                      </m:r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−</m:t>
                      </m:r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𝝅</m:t>
                      </m:r>
                      <m:r>
                        <a:rPr lang="en-US" sz="2800" b="1" i="1">
                          <a:solidFill>
                            <a:srgbClr val="FC730C"/>
                          </a:solidFill>
                          <a:latin typeface="Cambria Math" panose="02040503050406030204" pitchFamily="18" charset="0"/>
                          <a:cs typeface="Gotham Pro" panose="02000503040000020004" pitchFamily="50" charset="0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3425" y="3705891"/>
                <a:ext cx="246495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88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112668" y="1576255"/>
            <a:ext cx="9289134" cy="2111914"/>
          </a:xfrm>
        </p:spPr>
        <p:txBody>
          <a:bodyPr lIns="113391" tIns="113391" rIns="113391" bIns="113391" rtlCol="0" anchor="ctr" anchorCtr="0">
            <a:noAutofit/>
          </a:bodyPr>
          <a:lstStyle/>
          <a:p>
            <a:pPr algn="l">
              <a:defRPr/>
            </a:pPr>
            <a:r>
              <a:rPr lang="ru-RU" sz="38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/>
            </a:r>
            <a:br>
              <a:rPr lang="ru-RU" sz="38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</a:br>
            <a:r>
              <a:rPr lang="ru-RU" sz="38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Модуль </a:t>
            </a:r>
            <a:r>
              <a:rPr lang="ru-RU" sz="38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3. </a:t>
            </a:r>
            <a:br>
              <a:rPr lang="ru-RU" sz="38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</a:br>
            <a:r>
              <a:rPr lang="ru-RU" sz="38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Финансовый сектор</a:t>
            </a:r>
            <a:endParaRPr lang="ru-RU" sz="3800" b="1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12668" y="3688169"/>
            <a:ext cx="9073008" cy="174585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 indent="0" defTabSz="492521"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ru-RU" sz="2800" b="1" dirty="0" smtClean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3.1</a:t>
            </a:r>
            <a:r>
              <a:rPr lang="ru-RU" sz="2800" b="1" dirty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. </a:t>
            </a:r>
            <a:r>
              <a:rPr lang="ru-RU" sz="2800" b="1" dirty="0" smtClean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Финансовый рынок</a:t>
            </a:r>
            <a:endParaRPr lang="ru-RU" sz="28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 indent="0" defTabSz="492521"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3.2</a:t>
            </a:r>
            <a:r>
              <a:rPr lang="ru-RU" sz="2800" b="1" dirty="0">
                <a:latin typeface="Gotham Pro" panose="02000503040000020004" pitchFamily="50" charset="0"/>
                <a:cs typeface="Gotham Pro" panose="02000503040000020004" pitchFamily="50" charset="0"/>
              </a:rPr>
              <a:t>. </a:t>
            </a: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Денежно-кредитная система</a:t>
            </a:r>
          </a:p>
          <a:p>
            <a:pPr indent="0" defTabSz="492521"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ru-RU" sz="2800" b="1" dirty="0">
                <a:latin typeface="Gotham Pro" panose="02000503040000020004" pitchFamily="50" charset="0"/>
                <a:cs typeface="Gotham Pro" panose="02000503040000020004" pitchFamily="50" charset="0"/>
              </a:rPr>
              <a:t>3</a:t>
            </a: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.3. Рынок денег</a:t>
            </a:r>
          </a:p>
        </p:txBody>
      </p:sp>
    </p:spTree>
    <p:extLst>
      <p:ext uri="{BB962C8B-B14F-4D97-AF65-F5344CB8AC3E}">
        <p14:creationId xmlns:p14="http://schemas.microsoft.com/office/powerpoint/2010/main" val="428779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99536" y="2708770"/>
            <a:ext cx="8851587" cy="2730737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3. Равновесие </a:t>
            </a:r>
            <a:b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</a:b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на </a:t>
            </a:r>
            <a:r>
              <a:rPr lang="ru-RU" sz="3600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рынке облигаций. Временная структура процентных </a:t>
            </a: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ставок</a:t>
            </a:r>
            <a:endParaRPr lang="ru-RU" sz="3600" b="1" cap="all" dirty="0">
              <a:solidFill>
                <a:srgbClr val="003399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</p:spTree>
    <p:extLst>
      <p:ext uri="{BB962C8B-B14F-4D97-AF65-F5344CB8AC3E}">
        <p14:creationId xmlns:p14="http://schemas.microsoft.com/office/powerpoint/2010/main" val="345929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48193" y="984480"/>
            <a:ext cx="915427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Спрос и предложение на рынке активов – запасы а не потоки.	</a:t>
            </a:r>
          </a:p>
          <a:p>
            <a:pPr>
              <a:lnSpc>
                <a:spcPct val="110000"/>
              </a:lnSpc>
            </a:pPr>
            <a:endParaRPr lang="ru-RU" sz="2400" dirty="0" smtClean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Спрос </a:t>
            </a:r>
            <a:r>
              <a:rPr lang="ru-RU" sz="2400" b="1" dirty="0">
                <a:latin typeface="Gotham Pro" panose="02000503040000020004" pitchFamily="50" charset="0"/>
              </a:rPr>
              <a:t>на актив </a:t>
            </a:r>
            <a:r>
              <a:rPr lang="ru-RU" sz="2400" dirty="0" smtClean="0">
                <a:latin typeface="Gotham Pro" panose="02000503040000020004" pitchFamily="50" charset="0"/>
              </a:rPr>
              <a:t>– желание домохозяйств держать часть имущества в форме конкретного актива.</a:t>
            </a:r>
            <a:endParaRPr lang="ru-RU" sz="2400" dirty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Портфель (п</a:t>
            </a:r>
            <a:r>
              <a:rPr lang="ru-RU" sz="2400" b="1" dirty="0" smtClean="0">
                <a:latin typeface="Gotham Pro" panose="02000503040000020004" pitchFamily="50" charset="0"/>
              </a:rPr>
              <a:t>ортфолио)  </a:t>
            </a:r>
            <a:r>
              <a:rPr lang="ru-RU" sz="2400" dirty="0" smtClean="0">
                <a:latin typeface="Gotham Pro" panose="02000503040000020004" pitchFamily="50" charset="0"/>
              </a:rPr>
              <a:t>– совокупность финансовых активов в имуществе домохозяйства, сформированная по определенным принципам.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Gotham Pro" panose="02000503040000020004" pitchFamily="50" charset="0"/>
              </a:rPr>
              <a:t> </a:t>
            </a:r>
            <a:r>
              <a:rPr lang="ru-RU" sz="2400" dirty="0">
                <a:latin typeface="Gotham Pro" panose="02000503040000020004" pitchFamily="50" charset="0"/>
              </a:rPr>
              <a:t>	</a:t>
            </a:r>
            <a:endParaRPr lang="ru-RU" sz="2400" dirty="0" smtClean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Теория портфеля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– теория спроса на актив.</a:t>
            </a:r>
          </a:p>
          <a:p>
            <a:pPr>
              <a:lnSpc>
                <a:spcPct val="110000"/>
              </a:lnSpc>
            </a:pPr>
            <a:endParaRPr lang="ru-RU" sz="2400" dirty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Gotham Pro" panose="02000503040000020004" pitchFamily="50" charset="0"/>
              </a:rPr>
              <a:t>Желание держать часть имущества в конкретных финансовых активах зависит от альтернативных инвестиционных инструментов.</a:t>
            </a:r>
            <a:endParaRPr lang="en-US" sz="2400" dirty="0" smtClean="0">
              <a:latin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</p:spTree>
    <p:extLst>
      <p:ext uri="{BB962C8B-B14F-4D97-AF65-F5344CB8AC3E}">
        <p14:creationId xmlns:p14="http://schemas.microsoft.com/office/powerpoint/2010/main" val="13104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21819" y="1088985"/>
            <a:ext cx="9578394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Спрос на облигации</a:t>
            </a:r>
            <a:endParaRPr lang="ru-RU" sz="2400" b="1" dirty="0">
              <a:solidFill>
                <a:srgbClr val="0E3E9F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364520" y="3132707"/>
                <a:ext cx="2492990" cy="539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i="1" dirty="0">
                    <a:solidFill>
                      <a:srgbClr val="FC730C"/>
                    </a:solidFill>
                    <a:latin typeface="Cambria Math" panose="02040503050406030204" pitchFamily="18" charset="0"/>
                    <a:cs typeface="Gotham Pro" panose="02000503040000020004" pitchFamily="50" charset="0"/>
                  </a:rPr>
                  <a:t>	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520" y="3132707"/>
                <a:ext cx="2492990" cy="539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595353" y="2011453"/>
                <a:ext cx="20313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𝒇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i="1" dirty="0">
                    <a:solidFill>
                      <a:srgbClr val="FC730C"/>
                    </a:solidFill>
                    <a:latin typeface="Cambria Math" panose="02040503050406030204" pitchFamily="18" charset="0"/>
                    <a:cs typeface="Gotham Pro" panose="02000503040000020004" pitchFamily="50" charset="0"/>
                  </a:rPr>
                  <a:t>	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353" y="2011453"/>
                <a:ext cx="203132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875435" y="4273167"/>
                <a:ext cx="3466334" cy="539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sup>
                    </m:sSup>
                    <m:d>
                      <m:dPr>
                        <m:ctrlP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</m:oMath>
                </a14:m>
                <a:r>
                  <a:rPr lang="en-US" sz="2800" b="1" i="1" dirty="0" smtClean="0">
                    <a:latin typeface="Cambria Math" panose="02040503050406030204" pitchFamily="18" charset="0"/>
                    <a:cs typeface="Gotham Pro" panose="02000503040000020004" pitchFamily="50" charset="0"/>
                  </a:rPr>
                  <a:t>,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5435" y="4273167"/>
                <a:ext cx="3466334" cy="539443"/>
              </a:xfrm>
              <a:prstGeom prst="rect">
                <a:avLst/>
              </a:prstGeom>
              <a:blipFill>
                <a:blip r:embed="rId4"/>
                <a:stretch>
                  <a:fillRect t="-10227" r="-2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294302" y="5179265"/>
                <a:ext cx="6628600" cy="17761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𝑾</m:t>
                    </m:r>
                  </m:oMath>
                </a14:m>
                <a:r>
                  <a:rPr lang="en-US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 – </a:t>
                </a:r>
                <a:r>
                  <a:rPr lang="ru-RU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размер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имущества домохозяйства,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 -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ожидаемая доходность,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 – риск,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 - ликвидность</a:t>
                </a:r>
                <a:endParaRPr lang="ru-RU" sz="2400" dirty="0">
                  <a:latin typeface="Gotham Pro" panose="02000503040000020004" pitchFamily="50" charset="0"/>
                  <a:cs typeface="Gotham Pro" panose="02000503040000020004" pitchFamily="50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302" y="5179265"/>
                <a:ext cx="6628600" cy="1776127"/>
              </a:xfrm>
              <a:prstGeom prst="rect">
                <a:avLst/>
              </a:prstGeom>
              <a:blipFill>
                <a:blip r:embed="rId5"/>
                <a:stretch>
                  <a:fillRect t="-687" b="-65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</p:spTree>
    <p:extLst>
      <p:ext uri="{BB962C8B-B14F-4D97-AF65-F5344CB8AC3E}">
        <p14:creationId xmlns:p14="http://schemas.microsoft.com/office/powerpoint/2010/main" val="17589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21819" y="1053161"/>
            <a:ext cx="9578394" cy="462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Предложение облигаций</a:t>
            </a:r>
            <a:endParaRPr lang="ru-RU" sz="2400" b="1" dirty="0">
              <a:solidFill>
                <a:srgbClr val="0E3E9F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626023" y="2969340"/>
                <a:ext cx="249299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p>
                    </m:sSup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p>
                    </m:sSup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i="1" dirty="0">
                    <a:solidFill>
                      <a:srgbClr val="FC730C"/>
                    </a:solidFill>
                    <a:latin typeface="Cambria Math" panose="02040503050406030204" pitchFamily="18" charset="0"/>
                    <a:cs typeface="Gotham Pro" panose="02000503040000020004" pitchFamily="50" charset="0"/>
                  </a:rPr>
                  <a:t>	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6023" y="2969340"/>
                <a:ext cx="249299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856856" y="2010617"/>
                <a:ext cx="20313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𝒇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solidFill>
                          <a:srgbClr val="FC730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i="1" dirty="0">
                    <a:solidFill>
                      <a:srgbClr val="FC730C"/>
                    </a:solidFill>
                    <a:latin typeface="Cambria Math" panose="02040503050406030204" pitchFamily="18" charset="0"/>
                    <a:cs typeface="Gotham Pro" panose="02000503040000020004" pitchFamily="50" charset="0"/>
                  </a:rPr>
                  <a:t>	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856" y="2010617"/>
                <a:ext cx="203132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212608" y="3941977"/>
                <a:ext cx="3319820" cy="5948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p>
                    </m:sSup>
                    <m:r>
                      <a:rPr lang="en-US" sz="2800" b="1" i="1">
                        <a:solidFill>
                          <a:srgbClr val="FC730C"/>
                        </a:solidFill>
                        <a:latin typeface="Cambria Math" panose="02040503050406030204" pitchFamily="18" charset="0"/>
                        <a:cs typeface="Gotham Pro" panose="02000503040000020004" pitchFamily="50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p>
                    </m:sSup>
                    <m:d>
                      <m:dPr>
                        <m:ctrlP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  <m:t>𝒀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𝜹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FC730C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b="1" i="1" dirty="0" smtClean="0">
                    <a:latin typeface="Cambria Math" panose="02040503050406030204" pitchFamily="18" charset="0"/>
                    <a:cs typeface="Gotham Pro" panose="02000503040000020004" pitchFamily="50" charset="0"/>
                  </a:rPr>
                  <a:t>,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2608" y="3941977"/>
                <a:ext cx="3319820" cy="594843"/>
              </a:xfrm>
              <a:prstGeom prst="rect">
                <a:avLst/>
              </a:prstGeom>
              <a:blipFill>
                <a:blip r:embed="rId4"/>
                <a:stretch>
                  <a:fillRect t="-8247" r="-3119" b="-19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033667" y="5217504"/>
                <a:ext cx="6233154" cy="1785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–</a:t>
                </a:r>
                <a:r>
                  <a:rPr lang="ru-RU" sz="28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доходность альтернативных инвестиционных инструментов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sup>
                    </m:sSup>
                  </m:oMath>
                </a14:m>
                <a:r>
                  <a:rPr lang="en-US" sz="2400" dirty="0">
                    <a:latin typeface="Gotham Pro" panose="02000503040000020004" pitchFamily="50" charset="0"/>
                    <a:cs typeface="Gotham Pro" panose="02000503040000020004" pitchFamily="50" charset="0"/>
                  </a:rPr>
                  <a:t>– </a:t>
                </a:r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ожидаемая инфляция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C730C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Gotham Pro" panose="02000503040000020004" pitchFamily="50" charset="0"/>
                    <a:cs typeface="Gotham Pro" panose="02000503040000020004" pitchFamily="50" charset="0"/>
                  </a:rPr>
                  <a:t>– бюджетный дефицит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667" y="5217504"/>
                <a:ext cx="6233154" cy="1785169"/>
              </a:xfrm>
              <a:prstGeom prst="rect">
                <a:avLst/>
              </a:prstGeom>
              <a:blipFill>
                <a:blip r:embed="rId5"/>
                <a:stretch>
                  <a:fillRect l="-1566" t="-3754" b="-34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</p:spTree>
    <p:extLst>
      <p:ext uri="{BB962C8B-B14F-4D97-AF65-F5344CB8AC3E}">
        <p14:creationId xmlns:p14="http://schemas.microsoft.com/office/powerpoint/2010/main" val="20717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75169" y="1101216"/>
            <a:ext cx="9578394" cy="46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на рынке облигаций</a:t>
            </a:r>
            <a:endParaRPr lang="ru-RU" sz="2400" b="1" dirty="0">
              <a:solidFill>
                <a:srgbClr val="0E3E9F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411" y="2408261"/>
            <a:ext cx="6754382" cy="409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9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983354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24993" y="1025766"/>
            <a:ext cx="957522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Курсовая </a:t>
            </a: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динамика</a:t>
            </a:r>
          </a:p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Курсовая динамика акций «Газпрома» на Московской бирже, рублей за шт.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48193" y="6296627"/>
            <a:ext cx="931323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Волатильность </a:t>
            </a:r>
            <a:r>
              <a:rPr lang="ru-RU" sz="2400" dirty="0" smtClean="0">
                <a:latin typeface="Gotham Pro" panose="02000503040000020004" pitchFamily="50" charset="0"/>
              </a:rPr>
              <a:t>– изменчивость рыночного курса финансового актива.</a:t>
            </a:r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976" y="2510972"/>
            <a:ext cx="6896100" cy="322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6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8" y="1164657"/>
            <a:ext cx="12002703" cy="640135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37248" y="2155825"/>
            <a:ext cx="8125717" cy="5138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0705" y="188196"/>
            <a:ext cx="3165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  <a:endParaRPr lang="ru-RU" b="1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8256" y="491760"/>
            <a:ext cx="8537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на финансовом 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887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68079" y="1051084"/>
            <a:ext cx="9532134" cy="462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Биржевые индексы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48193" y="1689852"/>
            <a:ext cx="9452020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Фондовый индекс</a:t>
            </a:r>
            <a:r>
              <a:rPr lang="ru-RU" sz="2400" dirty="0" smtClean="0">
                <a:latin typeface="Gotham Pro" panose="02000503040000020004" pitchFamily="50" charset="0"/>
              </a:rPr>
              <a:t> – среднее </a:t>
            </a:r>
            <a:r>
              <a:rPr lang="ru-RU" sz="2400" b="1" dirty="0" smtClean="0">
                <a:solidFill>
                  <a:srgbClr val="FC7B19"/>
                </a:solidFill>
                <a:latin typeface="Gotham Pro" panose="02000503040000020004" pitchFamily="50" charset="0"/>
              </a:rPr>
              <a:t>изменение</a:t>
            </a:r>
            <a:r>
              <a:rPr lang="ru-RU" sz="2400" dirty="0" smtClean="0">
                <a:latin typeface="Gotham Pro" panose="02000503040000020004" pitchFamily="50" charset="0"/>
              </a:rPr>
              <a:t> курсовой стоимости заданного портфеля ценных бумаг.</a:t>
            </a:r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ru-RU" sz="2400" dirty="0" smtClean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Методы расчета: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среднее арифметическое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среднее геометрическое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среднее арифметическое взвешенное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</a:rPr>
              <a:t>Популярные индексы: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Gotham Pro" panose="02000503040000020004" pitchFamily="50" charset="0"/>
              </a:rPr>
              <a:t>Dow Jones</a:t>
            </a:r>
            <a:endParaRPr lang="ru-RU" sz="2400" dirty="0">
              <a:latin typeface="Gotham Pro" panose="02000503040000020004" pitchFamily="50" charset="0"/>
            </a:endParaRP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Gotham Pro" panose="02000503040000020004" pitchFamily="50" charset="0"/>
              </a:rPr>
              <a:t>Standard and Poor`s 500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Gotham Pro" panose="02000503040000020004" pitchFamily="50" charset="0"/>
              </a:rPr>
              <a:t>NASDAQ</a:t>
            </a:r>
            <a:endParaRPr lang="ru-RU" sz="2400" dirty="0">
              <a:latin typeface="Gotham Pro" panose="02000503040000020004" pitchFamily="50" charset="0"/>
            </a:endParaRP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Индекс </a:t>
            </a:r>
            <a:r>
              <a:rPr lang="ru-RU" sz="2400" dirty="0" err="1">
                <a:latin typeface="Gotham Pro" panose="02000503040000020004" pitchFamily="50" charset="0"/>
              </a:rPr>
              <a:t>МосБиржи</a:t>
            </a:r>
            <a:r>
              <a:rPr lang="ru-RU" sz="2400" dirty="0">
                <a:latin typeface="Gotham Pro" panose="02000503040000020004" pitchFamily="50" charset="0"/>
              </a:rPr>
              <a:t>, </a:t>
            </a:r>
            <a:r>
              <a:rPr lang="en-US" sz="2400" dirty="0">
                <a:latin typeface="Gotham Pro" panose="02000503040000020004" pitchFamily="50" charset="0"/>
              </a:rPr>
              <a:t>RTSI</a:t>
            </a:r>
          </a:p>
          <a:p>
            <a:pPr>
              <a:lnSpc>
                <a:spcPct val="110000"/>
              </a:lnSpc>
            </a:pPr>
            <a:endParaRPr lang="en-US" sz="2400" dirty="0" smtClean="0">
              <a:latin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</p:spTree>
    <p:extLst>
      <p:ext uri="{BB962C8B-B14F-4D97-AF65-F5344CB8AC3E}">
        <p14:creationId xmlns:p14="http://schemas.microsoft.com/office/powerpoint/2010/main" val="204583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12632" y="1115860"/>
            <a:ext cx="95875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96319" y="1941000"/>
            <a:ext cx="9106148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 по долгосрочным облигациям выше чем по краткосрочным: </a:t>
            </a:r>
            <a:endParaRPr lang="ru-RU" sz="2400" dirty="0" smtClean="0">
              <a:latin typeface="Gotham Pro" panose="02000503040000020004" pitchFamily="50" charset="0"/>
            </a:endParaRP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Ожидаемое изменение процентной ставки</a:t>
            </a:r>
            <a:endParaRPr lang="en-US" sz="2400" dirty="0">
              <a:latin typeface="Gotham Pro" panose="02000503040000020004" pitchFamily="50" charset="0"/>
            </a:endParaRP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Премия за повышенный риск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Ожидаемая инфляция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Премия за длительный отказ от ликвидности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en-US" sz="2400" dirty="0" smtClean="0">
              <a:latin typeface="Gotham Pro" panose="02000503040000020004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</p:spTree>
    <p:extLst>
      <p:ext uri="{BB962C8B-B14F-4D97-AF65-F5344CB8AC3E}">
        <p14:creationId xmlns:p14="http://schemas.microsoft.com/office/powerpoint/2010/main" val="13430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48193" y="1053652"/>
            <a:ext cx="9452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Кривая доходности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26641" y="378098"/>
            <a:ext cx="10115128" cy="422413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на финансовом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62" y="2399117"/>
            <a:ext cx="5943612" cy="4108712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82291" y="1684310"/>
            <a:ext cx="11927908" cy="31242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990014" y="2249875"/>
            <a:ext cx="4409759" cy="504523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1E2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Кривая доходности облигаций </a:t>
            </a:r>
            <a:r>
              <a:rPr lang="ru-RU" dirty="0">
                <a:solidFill>
                  <a:srgbClr val="1E2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представляет собой график, который отражает связь между сроками определенных облигаций и их доходностями. </a:t>
            </a:r>
            <a:endParaRPr lang="ru-RU" dirty="0" smtClean="0">
              <a:solidFill>
                <a:srgbClr val="1E222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solidFill>
                  <a:srgbClr val="1E2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Она </a:t>
            </a:r>
            <a:r>
              <a:rPr lang="ru-RU" dirty="0">
                <a:solidFill>
                  <a:srgbClr val="1E22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позволяет формировать портфель облигаций и выстраивать эффективную стратегию.</a:t>
            </a:r>
            <a:r>
              <a:rPr lang="ru-RU" dirty="0">
                <a:solidFill>
                  <a:srgbClr val="1E222E"/>
                </a:solidFill>
                <a:latin typeface="Cera"/>
              </a:rPr>
              <a:t> 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79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5184676" y="1964586"/>
            <a:ext cx="9001000" cy="1701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3399"/>
                </a:solidFill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Тема 3.</a:t>
            </a:r>
            <a:r>
              <a:rPr lang="en-US" sz="3600" b="1" dirty="0" smtClean="0">
                <a:solidFill>
                  <a:srgbClr val="003399"/>
                </a:solidFill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1</a:t>
            </a:r>
            <a:r>
              <a:rPr lang="ru-RU" sz="3600" b="1" dirty="0" smtClean="0">
                <a:solidFill>
                  <a:srgbClr val="003399"/>
                </a:solidFill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. </a:t>
            </a:r>
          </a:p>
          <a:p>
            <a:pPr algn="l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3399"/>
                </a:solidFill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Финансовый </a:t>
            </a:r>
            <a:r>
              <a:rPr lang="ru-RU" sz="3600" b="1" dirty="0">
                <a:solidFill>
                  <a:srgbClr val="003399"/>
                </a:solidFill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рынок</a:t>
            </a:r>
          </a:p>
          <a:p>
            <a:pPr algn="l">
              <a:spcBef>
                <a:spcPct val="0"/>
              </a:spcBef>
              <a:defRPr/>
            </a:pPr>
            <a:endParaRPr lang="ru-RU" sz="3600" b="1" dirty="0">
              <a:solidFill>
                <a:srgbClr val="003399"/>
              </a:solidFill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84676" y="3350090"/>
            <a:ext cx="8729304" cy="4010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1" indent="-514350" algn="l" defTabSz="492521">
              <a:spcBef>
                <a:spcPts val="1000"/>
              </a:spcBef>
              <a:buAutoNum type="arabicPeriod"/>
              <a:tabLst>
                <a:tab pos="266700" algn="l"/>
              </a:tabLst>
            </a:pP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Функции и структура финансового рынка. Активы и их свойства</a:t>
            </a:r>
          </a:p>
          <a:p>
            <a:pPr marL="514350" lvl="1" indent="-514350" algn="l" defTabSz="492521">
              <a:spcBef>
                <a:spcPts val="1000"/>
              </a:spcBef>
              <a:buAutoNum type="arabicPeriod"/>
              <a:tabLst>
                <a:tab pos="266700" algn="l"/>
              </a:tabLst>
            </a:pPr>
            <a:r>
              <a:rPr lang="ru-RU" sz="2800" b="1" dirty="0">
                <a:latin typeface="Gotham Pro" panose="02000503040000020004" pitchFamily="50" charset="0"/>
                <a:cs typeface="Gotham Pro" panose="02000503040000020004" pitchFamily="50" charset="0"/>
              </a:rPr>
              <a:t>Процентная ставка, доходность и цена </a:t>
            </a: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актива</a:t>
            </a:r>
          </a:p>
          <a:p>
            <a:pPr marL="514350" lvl="1" indent="-514350" algn="l" defTabSz="492521">
              <a:spcBef>
                <a:spcPts val="1000"/>
              </a:spcBef>
              <a:buAutoNum type="arabicPeriod"/>
              <a:tabLst>
                <a:tab pos="266700" algn="l"/>
              </a:tabLst>
            </a:pP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Равновесие </a:t>
            </a:r>
            <a:r>
              <a:rPr lang="ru-RU" sz="2800" b="1" dirty="0">
                <a:latin typeface="Gotham Pro" panose="02000503040000020004" pitchFamily="50" charset="0"/>
                <a:cs typeface="Gotham Pro" panose="02000503040000020004" pitchFamily="50" charset="0"/>
              </a:rPr>
              <a:t>на </a:t>
            </a: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рынке облигаций. Временная структура процентных ставок</a:t>
            </a:r>
          </a:p>
        </p:txBody>
      </p:sp>
    </p:spTree>
    <p:extLst>
      <p:ext uri="{BB962C8B-B14F-4D97-AF65-F5344CB8AC3E}">
        <p14:creationId xmlns:p14="http://schemas.microsoft.com/office/powerpoint/2010/main" val="100496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10653" y="1289785"/>
            <a:ext cx="12399545" cy="60053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Нормальная кривая доходности </a:t>
            </a:r>
            <a:r>
              <a:rPr lang="ru-RU" dirty="0"/>
              <a:t>предполагает, что ставки доходности растут с увеличением срока облигации. Такое поведение свидетельствует о том, что </a:t>
            </a:r>
            <a:r>
              <a:rPr lang="ru-RU" i="1" dirty="0"/>
              <a:t>инвесторы ожидают большей компенсации за удержание долгосрочных облигаций</a:t>
            </a:r>
            <a:r>
              <a:rPr lang="ru-RU" dirty="0" smtClean="0"/>
              <a:t>.</a:t>
            </a:r>
          </a:p>
          <a:p>
            <a:r>
              <a:rPr lang="ru-RU" b="1" dirty="0"/>
              <a:t>Обратная или инвертированная кривая доходности </a:t>
            </a:r>
            <a:r>
              <a:rPr lang="ru-RU" dirty="0"/>
              <a:t>формируется, когда ставки доходности на краткосрочные облигации выше, чем на долгосрочные. Это может быть </a:t>
            </a:r>
            <a:r>
              <a:rPr lang="ru-RU" i="1" dirty="0"/>
              <a:t>признаком ожидания экономического спада,</a:t>
            </a:r>
            <a:r>
              <a:rPr lang="ru-RU" dirty="0"/>
              <a:t> так как инвесторы ищут укрытие в более долгосрочных ценных бумагах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rgbClr val="1E222E"/>
                </a:solidFill>
                <a:latin typeface="Spectral"/>
              </a:rPr>
              <a:t>Плоская кривая доходности</a:t>
            </a:r>
            <a:r>
              <a:rPr lang="ru-RU" dirty="0">
                <a:solidFill>
                  <a:srgbClr val="1E222E"/>
                </a:solidFill>
                <a:latin typeface="Spectral"/>
              </a:rPr>
              <a:t> показывает, что ставки доходности на облигации всех сроков примерно равны. Обычно такая ситуация происходит </a:t>
            </a:r>
            <a:r>
              <a:rPr lang="ru-RU" i="1" dirty="0">
                <a:solidFill>
                  <a:srgbClr val="1E222E"/>
                </a:solidFill>
                <a:latin typeface="Spectral"/>
              </a:rPr>
              <a:t>в условиях неопределенности</a:t>
            </a:r>
            <a:r>
              <a:rPr lang="ru-RU" dirty="0">
                <a:solidFill>
                  <a:srgbClr val="1E222E"/>
                </a:solidFill>
                <a:latin typeface="Spectral"/>
              </a:rPr>
              <a:t>, когда участники рынка ожидают изменений в экономической среде.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080" y="130445"/>
            <a:ext cx="3165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  <a:endParaRPr lang="ru-RU" b="1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8631" y="386581"/>
            <a:ext cx="100577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Равновесие на финансовом рынке.</a:t>
            </a:r>
            <a:r>
              <a:rPr lang="ru-RU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cs typeface="Gotham Pro" panose="02000503040000020004" pitchFamily="50" charset="0"/>
              </a:rPr>
              <a:t>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Временная структура процентных ставок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15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5112668" y="1576255"/>
            <a:ext cx="9289134" cy="1730933"/>
          </a:xfrm>
        </p:spPr>
        <p:txBody>
          <a:bodyPr lIns="113391" tIns="113391" rIns="113391" bIns="113391" rtlCol="0" anchor="ctr" anchorCtr="0">
            <a:noAutofit/>
          </a:bodyPr>
          <a:lstStyle/>
          <a:p>
            <a:pPr algn="l">
              <a:defRPr/>
            </a:pPr>
            <a:r>
              <a:rPr lang="ru-RU" sz="38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/>
            </a:r>
            <a:br>
              <a:rPr lang="ru-RU" sz="38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</a:br>
            <a:r>
              <a:rPr lang="ru-RU" sz="38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Модуль </a:t>
            </a:r>
            <a:r>
              <a:rPr lang="ru-RU" sz="38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3. </a:t>
            </a:r>
            <a:br>
              <a:rPr lang="ru-RU" sz="38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</a:br>
            <a:r>
              <a:rPr lang="ru-RU" sz="3800" b="1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Финансовый сектор</a:t>
            </a:r>
            <a:endParaRPr lang="ru-RU" sz="3800" b="1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12668" y="3688169"/>
            <a:ext cx="9073008" cy="174585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 indent="0" defTabSz="492521"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ru-RU" sz="2800" b="1" dirty="0">
                <a:latin typeface="Gotham Pro" panose="02000503040000020004" pitchFamily="50" charset="0"/>
                <a:cs typeface="Gotham Pro" panose="02000503040000020004" pitchFamily="50" charset="0"/>
              </a:rPr>
              <a:t>3.1. Финансовый рынок</a:t>
            </a:r>
          </a:p>
          <a:p>
            <a:pPr indent="0" defTabSz="492521"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ru-RU" sz="2800" b="1" dirty="0" smtClean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3.2</a:t>
            </a:r>
            <a:r>
              <a:rPr lang="ru-RU" sz="2800" b="1" dirty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. </a:t>
            </a:r>
            <a:r>
              <a:rPr lang="ru-RU" sz="2800" b="1" dirty="0" smtClean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Денежно-кредитная система</a:t>
            </a:r>
          </a:p>
          <a:p>
            <a:pPr indent="0" defTabSz="492521"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ru-RU" sz="2800" b="1" dirty="0">
                <a:latin typeface="Gotham Pro" panose="02000503040000020004" pitchFamily="50" charset="0"/>
                <a:cs typeface="Gotham Pro" panose="02000503040000020004" pitchFamily="50" charset="0"/>
              </a:rPr>
              <a:t>3</a:t>
            </a:r>
            <a:r>
              <a:rPr lang="ru-RU" sz="28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.3. Рынок денег</a:t>
            </a:r>
          </a:p>
        </p:txBody>
      </p:sp>
    </p:spTree>
    <p:extLst>
      <p:ext uri="{BB962C8B-B14F-4D97-AF65-F5344CB8AC3E}">
        <p14:creationId xmlns:p14="http://schemas.microsoft.com/office/powerpoint/2010/main" val="365653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" y="951"/>
            <a:ext cx="14403494" cy="8100062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0" y="3540150"/>
            <a:ext cx="14401800" cy="765537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sz="5400" b="1" dirty="0">
                <a:solidFill>
                  <a:srgbClr val="FC730C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238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13201" y="1776490"/>
            <a:ext cx="8851587" cy="180740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1. Функции </a:t>
            </a:r>
            <a:r>
              <a:rPr lang="ru-RU" sz="3600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и структура финансового рынка. </a:t>
            </a:r>
            <a:endParaRPr lang="ru-RU" sz="3600" b="1" cap="all" dirty="0" smtClean="0">
              <a:solidFill>
                <a:srgbClr val="003399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Активы </a:t>
            </a:r>
            <a:r>
              <a:rPr lang="ru-RU" sz="3600" b="1" cap="all" dirty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и их </a:t>
            </a:r>
            <a:r>
              <a:rPr lang="ru-RU" sz="3600" b="1" cap="all" dirty="0" smtClean="0">
                <a:solidFill>
                  <a:srgbClr val="0033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otham Pro" panose="02000503040000020004" pitchFamily="50" charset="0"/>
                <a:ea typeface="+mj-ea"/>
                <a:cs typeface="Gotham Pro" panose="02000503040000020004" pitchFamily="50" charset="0"/>
              </a:rPr>
              <a:t>свойства</a:t>
            </a: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3185" y="1900760"/>
            <a:ext cx="9154274" cy="88407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72916" y="3889004"/>
            <a:ext cx="877091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Финансовый рынок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– сектор экономики, </a:t>
            </a:r>
            <a:b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</a:b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на котором субъекты получают в пользование временно свободные денежные средства.</a:t>
            </a:r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</p:spTree>
    <p:extLst>
      <p:ext uri="{BB962C8B-B14F-4D97-AF65-F5344CB8AC3E}">
        <p14:creationId xmlns:p14="http://schemas.microsoft.com/office/powerpoint/2010/main" val="130306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83185" y="1900760"/>
            <a:ext cx="9154274" cy="88407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39872" y="1696388"/>
            <a:ext cx="8770915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Финансовый рынок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– рынок капитала </a:t>
            </a:r>
            <a:b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</a:b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в  макроэкономической модели.</a:t>
            </a:r>
          </a:p>
          <a:p>
            <a:pPr>
              <a:lnSpc>
                <a:spcPct val="110000"/>
              </a:lnSpc>
            </a:pPr>
            <a:endParaRPr lang="ru-RU" sz="2400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otham Pro" panose="02000503040000020004" pitchFamily="50" charset="0"/>
              </a:rPr>
              <a:t>Трансформация сбережений в инвестиции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otham Pro" panose="02000503040000020004" pitchFamily="50" charset="0"/>
              </a:rPr>
              <a:t>Возможность </a:t>
            </a:r>
            <a:r>
              <a:rPr lang="ru-RU" sz="2400" dirty="0" err="1">
                <a:latin typeface="Gotham Pro" panose="02000503040000020004" pitchFamily="50" charset="0"/>
              </a:rPr>
              <a:t>межвременного</a:t>
            </a:r>
            <a:r>
              <a:rPr lang="ru-RU" sz="2400" dirty="0">
                <a:latin typeface="Gotham Pro" panose="02000503040000020004" pitchFamily="50" charset="0"/>
              </a:rPr>
              <a:t> выбора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Стимулирование потребительских расходов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Привлечение финансовых ресурсов для покрытия бюджетного дефицита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otham Pro" panose="02000503040000020004" pitchFamily="50" charset="0"/>
              </a:rPr>
              <a:t>Получение спекулятивного дохода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Gotham Pro" panose="02000503040000020004" pitchFamily="50" charset="0"/>
              </a:rPr>
              <a:t>Управление </a:t>
            </a:r>
            <a:r>
              <a:rPr lang="ru-RU" sz="2400" dirty="0">
                <a:latin typeface="Gotham Pro" panose="02000503040000020004" pitchFamily="50" charset="0"/>
              </a:rPr>
              <a:t>рисками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Драйвер макроэкономической динамики (экономический рост и циклические колебания)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83185" y="1072901"/>
            <a:ext cx="9154274" cy="462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финансового рынка</a:t>
            </a:r>
          </a:p>
        </p:txBody>
      </p:sp>
    </p:spTree>
    <p:extLst>
      <p:ext uri="{BB962C8B-B14F-4D97-AF65-F5344CB8AC3E}">
        <p14:creationId xmlns:p14="http://schemas.microsoft.com/office/powerpoint/2010/main" val="131669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948193" y="1037088"/>
            <a:ext cx="931323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Прямая и косвенная траектория движения </a:t>
            </a:r>
          </a:p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денежных фондов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r="-207"/>
          <a:stretch/>
        </p:blipFill>
        <p:spPr>
          <a:xfrm>
            <a:off x="4948193" y="2342750"/>
            <a:ext cx="9372619" cy="428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510972"/>
            <a:ext cx="9154274" cy="4354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dirty="0" smtClean="0"/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7345" y="1041742"/>
            <a:ext cx="9238043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Агрегированные рынки финансового сектора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32" y="1772104"/>
            <a:ext cx="8730383" cy="536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24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466975"/>
            <a:ext cx="9154274" cy="4398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b="1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 algn="l"/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1782" y="2068933"/>
            <a:ext cx="9154274" cy="88407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21905" y="4618387"/>
            <a:ext cx="9378308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	Физический актив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– благо длительного пользования (недвижимость, ювелирные изделия и т.д.)</a:t>
            </a:r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endParaRPr lang="ru-RU" sz="2400" b="1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	Финансовый актив </a:t>
            </a:r>
            <a:r>
              <a:rPr lang="ru-RU" sz="2400" dirty="0">
                <a:latin typeface="Gotham Pro" panose="02000503040000020004" pitchFamily="50" charset="0"/>
                <a:cs typeface="Gotham Pro" panose="02000503040000020004" pitchFamily="50" charset="0"/>
              </a:rPr>
              <a:t>– денежный документ, выполняющий функцию средства сбережения и получения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дохода.</a:t>
            </a:r>
            <a:endParaRPr lang="ru-RU" sz="2400" b="1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96654" y="971875"/>
            <a:ext cx="9329402" cy="462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Активы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1905" y="1558987"/>
            <a:ext cx="9204151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	Актив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– любая имущественная единица, способная приносить доход.</a:t>
            </a:r>
          </a:p>
          <a:p>
            <a:pPr>
              <a:lnSpc>
                <a:spcPct val="110000"/>
              </a:lnSpc>
            </a:pPr>
            <a:r>
              <a:rPr lang="ru-RU" sz="2400" dirty="0">
                <a:latin typeface="Gotham Pro" panose="02000503040000020004" pitchFamily="50" charset="0"/>
                <a:cs typeface="Gotham Pro" panose="02000503040000020004" pitchFamily="50" charset="0"/>
              </a:rPr>
              <a:t>Активы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выполняют </a:t>
            </a:r>
            <a:r>
              <a:rPr lang="ru-RU" sz="2400" dirty="0">
                <a:latin typeface="Gotham Pro" panose="02000503040000020004" pitchFamily="50" charset="0"/>
                <a:cs typeface="Gotham Pro" panose="02000503040000020004" pitchFamily="50" charset="0"/>
              </a:rPr>
              <a:t>функцию средства сбережения и сохранения стоимости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ru-RU" sz="2400" b="1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	Имущество </a:t>
            </a:r>
            <a:r>
              <a:rPr lang="ru-RU" sz="2400" b="1" dirty="0">
                <a:latin typeface="Gotham Pro" panose="02000503040000020004" pitchFamily="50" charset="0"/>
                <a:cs typeface="Gotham Pro" panose="02000503040000020004" pitchFamily="50" charset="0"/>
              </a:rPr>
              <a:t>домохозяйства </a:t>
            </a:r>
            <a:r>
              <a:rPr lang="ru-RU" sz="2400" dirty="0">
                <a:latin typeface="Gotham Pro" panose="02000503040000020004" pitchFamily="50" charset="0"/>
                <a:cs typeface="Gotham Pro" panose="02000503040000020004" pitchFamily="50" charset="0"/>
              </a:rPr>
              <a:t>– </a:t>
            </a:r>
            <a:r>
              <a:rPr lang="ru-RU" sz="2400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совокупность активов домохозяйства.</a:t>
            </a:r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7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>
          <a:xfrm>
            <a:off x="4948193" y="2466975"/>
            <a:ext cx="9154274" cy="4398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7990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None/>
              <a:defRPr sz="2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5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3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0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212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9860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9813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9976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9719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672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9626" indent="0" algn="ctr" defTabSz="1079906" rtl="0" eaLnBrk="1" latinLnBrk="0" hangingPunct="1">
              <a:lnSpc>
                <a:spcPct val="90000"/>
              </a:lnSpc>
              <a:spcBef>
                <a:spcPts val="591"/>
              </a:spcBef>
              <a:buFont typeface="Arial" panose="020B0604020202020204" pitchFamily="34" charset="0"/>
              <a:buNone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b="1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 algn="l"/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 algn="l"/>
            <a:endParaRPr lang="ru-RU" sz="2400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1782" y="2068933"/>
            <a:ext cx="9154274" cy="884078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sz="2400" cap="all" dirty="0">
              <a:latin typeface="Gotham Pro" panose="02000503040000020004" pitchFamily="50" charset="0"/>
              <a:ea typeface="+mj-ea"/>
              <a:cs typeface="Gotham Pro" panose="02000503040000020004" pitchFamily="50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" y="-3085"/>
            <a:ext cx="11896625" cy="453191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000" b="1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Тема 3.1. Финансовый рынок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96654" y="1036043"/>
            <a:ext cx="9329402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dirty="0" smtClean="0">
                <a:solidFill>
                  <a:srgbClr val="0E3E9F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Финансовые активы домохозяйства</a:t>
            </a:r>
            <a:endParaRPr lang="ru-RU" sz="2400" b="1" dirty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65124" y="1932683"/>
            <a:ext cx="85204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Деньги 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наличные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на текущих счетах</a:t>
            </a: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Иностранная валюта</a:t>
            </a: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Пенсионные счета</a:t>
            </a:r>
          </a:p>
          <a:p>
            <a:pPr>
              <a:lnSpc>
                <a:spcPct val="110000"/>
              </a:lnSpc>
            </a:pPr>
            <a:r>
              <a:rPr lang="ru-RU" sz="2400" b="1" dirty="0">
                <a:latin typeface="Gotham Pro" panose="02000503040000020004" pitchFamily="50" charset="0"/>
                <a:cs typeface="Gotham Pro" panose="02000503040000020004" pitchFamily="50" charset="0"/>
              </a:rPr>
              <a:t>Банковские вклады</a:t>
            </a:r>
          </a:p>
          <a:p>
            <a:pPr>
              <a:lnSpc>
                <a:spcPct val="110000"/>
              </a:lnSpc>
            </a:pPr>
            <a:r>
              <a:rPr lang="ru-RU" sz="2400" b="1" dirty="0" smtClean="0">
                <a:latin typeface="Gotham Pro" panose="02000503040000020004" pitchFamily="50" charset="0"/>
                <a:cs typeface="Gotham Pro" panose="02000503040000020004" pitchFamily="50" charset="0"/>
              </a:rPr>
              <a:t>Ценные бумаги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Gotham Pro" panose="02000503040000020004" pitchFamily="50" charset="0"/>
              </a:rPr>
              <a:t>долговые </a:t>
            </a:r>
          </a:p>
          <a:p>
            <a:pPr marL="806653" lvl="1" indent="-266700" defTabSz="1079906">
              <a:lnSpc>
                <a:spcPct val="90000"/>
              </a:lnSpc>
              <a:spcBef>
                <a:spcPts val="600"/>
              </a:spcBef>
              <a:buClr>
                <a:srgbClr val="FC730C"/>
              </a:buClr>
              <a:buFont typeface="Wingdings" panose="05000000000000000000" pitchFamily="2" charset="2"/>
              <a:buChar char="§"/>
            </a:pPr>
            <a:r>
              <a:rPr lang="ru-RU" sz="2400" dirty="0" err="1">
                <a:latin typeface="Gotham Pro" panose="02000503040000020004" pitchFamily="50" charset="0"/>
              </a:rPr>
              <a:t>имущественно</a:t>
            </a:r>
            <a:r>
              <a:rPr lang="ru-RU" sz="2400" dirty="0">
                <a:latin typeface="Gotham Pro" panose="02000503040000020004" pitchFamily="50" charset="0"/>
              </a:rPr>
              <a:t>-долевые </a:t>
            </a: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ru-RU" sz="2400" dirty="0" smtClean="0"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47272" y="374181"/>
            <a:ext cx="10480289" cy="699412"/>
          </a:xfrm>
          <a:prstGeom prst="rect">
            <a:avLst/>
          </a:prstGeom>
        </p:spPr>
        <p:txBody>
          <a:bodyPr wrap="square" lIns="144006" tIns="72004" rIns="144006" bIns="72004">
            <a:spAutoFit/>
          </a:bodyPr>
          <a:lstStyle/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Функции </a:t>
            </a:r>
            <a:r>
              <a:rPr lang="ru-RU" dirty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и структура финансового рынка. Активы и их </a:t>
            </a:r>
            <a:r>
              <a:rPr lang="ru-RU" dirty="0" smtClean="0">
                <a:solidFill>
                  <a:srgbClr val="003399"/>
                </a:solidFill>
                <a:latin typeface="Gotham Pro" panose="02000503040000020004" pitchFamily="50" charset="0"/>
                <a:cs typeface="Gotham Pro" panose="02000503040000020004" pitchFamily="50" charset="0"/>
              </a:rPr>
              <a:t>свойства</a:t>
            </a: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  <a:p>
            <a:pPr>
              <a:spcBef>
                <a:spcPct val="0"/>
              </a:spcBef>
              <a:tabLst>
                <a:tab pos="360363" algn="l"/>
              </a:tabLst>
              <a:defRPr/>
            </a:pPr>
            <a:endParaRPr lang="ru-RU" dirty="0">
              <a:solidFill>
                <a:srgbClr val="003399"/>
              </a:solidFill>
              <a:latin typeface="Gotham Pro" panose="02000503040000020004" pitchFamily="50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35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C00000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16960</TotalTime>
  <Words>989</Words>
  <Application>Microsoft Office PowerPoint</Application>
  <PresentationFormat>Произвольный</PresentationFormat>
  <Paragraphs>241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Cera</vt:lpstr>
      <vt:lpstr>Gotham Pro</vt:lpstr>
      <vt:lpstr>Spectral</vt:lpstr>
      <vt:lpstr>Wingdings</vt:lpstr>
      <vt:lpstr>Тема Office</vt:lpstr>
      <vt:lpstr>Презентация PowerPoint</vt:lpstr>
      <vt:lpstr> Модуль 3.  Финансовый 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Модуль 3.  Финансовый сектор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Ковтун Ольга Игоревна</cp:lastModifiedBy>
  <cp:revision>369</cp:revision>
  <dcterms:created xsi:type="dcterms:W3CDTF">2019-06-16T08:10:56Z</dcterms:created>
  <dcterms:modified xsi:type="dcterms:W3CDTF">2025-03-18T07:51:54Z</dcterms:modified>
</cp:coreProperties>
</file>