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326" r:id="rId5"/>
    <p:sldId id="369" r:id="rId6"/>
    <p:sldId id="388" r:id="rId7"/>
    <p:sldId id="362" r:id="rId8"/>
    <p:sldId id="363" r:id="rId9"/>
    <p:sldId id="370" r:id="rId10"/>
    <p:sldId id="387" r:id="rId11"/>
    <p:sldId id="366" r:id="rId12"/>
    <p:sldId id="368" r:id="rId13"/>
    <p:sldId id="289" r:id="rId14"/>
    <p:sldId id="374" r:id="rId15"/>
    <p:sldId id="376" r:id="rId16"/>
    <p:sldId id="375" r:id="rId17"/>
    <p:sldId id="377" r:id="rId18"/>
    <p:sldId id="381" r:id="rId19"/>
    <p:sldId id="379" r:id="rId20"/>
    <p:sldId id="335" r:id="rId21"/>
    <p:sldId id="371" r:id="rId22"/>
    <p:sldId id="383" r:id="rId23"/>
    <p:sldId id="384" r:id="rId24"/>
    <p:sldId id="385" r:id="rId25"/>
    <p:sldId id="378" r:id="rId26"/>
    <p:sldId id="389" r:id="rId27"/>
    <p:sldId id="373" r:id="rId28"/>
    <p:sldId id="380" r:id="rId29"/>
    <p:sldId id="386" r:id="rId30"/>
    <p:sldId id="390" r:id="rId31"/>
    <p:sldId id="361" r:id="rId32"/>
    <p:sldId id="281" r:id="rId33"/>
  </p:sldIdLst>
  <p:sldSz cx="14400213" cy="8099425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51">
          <p15:clr>
            <a:srgbClr val="A4A3A4"/>
          </p15:clr>
        </p15:guide>
        <p15:guide id="2" pos="4535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Геннадий Ляскин" initials="ГЛ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7B19"/>
    <a:srgbClr val="0E3E9F"/>
    <a:srgbClr val="ED7D31"/>
    <a:srgbClr val="FC730C"/>
    <a:srgbClr val="003399"/>
    <a:srgbClr val="000000"/>
    <a:srgbClr val="5CA1DE"/>
    <a:srgbClr val="3B62B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9" d="100"/>
          <a:sy n="99" d="100"/>
        </p:scale>
        <p:origin x="342" y="84"/>
      </p:cViewPr>
      <p:guideLst>
        <p:guide orient="horz" pos="2551"/>
        <p:guide pos="453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5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00027" y="1325531"/>
            <a:ext cx="10800160" cy="2819800"/>
          </a:xfrm>
        </p:spPr>
        <p:txBody>
          <a:bodyPr anchor="b"/>
          <a:lstStyle>
            <a:lvl1pPr algn="ctr">
              <a:defRPr sz="7086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00027" y="4254073"/>
            <a:ext cx="10800160" cy="1955486"/>
          </a:xfrm>
        </p:spPr>
        <p:txBody>
          <a:bodyPr/>
          <a:lstStyle>
            <a:lvl1pPr marL="0" indent="0" algn="ctr">
              <a:buNone/>
              <a:defRPr sz="2834"/>
            </a:lvl1pPr>
            <a:lvl2pPr marL="539953" indent="0" algn="ctr">
              <a:buNone/>
              <a:defRPr sz="2362"/>
            </a:lvl2pPr>
            <a:lvl3pPr marL="1079906" indent="0" algn="ctr">
              <a:buNone/>
              <a:defRPr sz="2126"/>
            </a:lvl3pPr>
            <a:lvl4pPr marL="1619860" indent="0" algn="ctr">
              <a:buNone/>
              <a:defRPr sz="1890"/>
            </a:lvl4pPr>
            <a:lvl5pPr marL="2159813" indent="0" algn="ctr">
              <a:buNone/>
              <a:defRPr sz="1890"/>
            </a:lvl5pPr>
            <a:lvl6pPr marL="2699766" indent="0" algn="ctr">
              <a:buNone/>
              <a:defRPr sz="1890"/>
            </a:lvl6pPr>
            <a:lvl7pPr marL="3239719" indent="0" algn="ctr">
              <a:buNone/>
              <a:defRPr sz="1890"/>
            </a:lvl7pPr>
            <a:lvl8pPr marL="3779672" indent="0" algn="ctr">
              <a:buNone/>
              <a:defRPr sz="1890"/>
            </a:lvl8pPr>
            <a:lvl9pPr marL="4319626" indent="0" algn="ctr">
              <a:buNone/>
              <a:defRPr sz="189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B0457-3B34-4287-809D-F4333ED19EFE}" type="datetimeFigureOut">
              <a:rPr lang="ru-RU" smtClean="0"/>
              <a:pPr/>
              <a:t>18.03.2025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70E63-9E4F-4E83-83BA-E68D5EE6AE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4083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B0457-3B34-4287-809D-F4333ED19EFE}" type="datetimeFigureOut">
              <a:rPr lang="ru-RU" smtClean="0"/>
              <a:pPr/>
              <a:t>18.03.2025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70E63-9E4F-4E83-83BA-E68D5EE6AE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6411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05152" y="431220"/>
            <a:ext cx="3105046" cy="6863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015" y="431220"/>
            <a:ext cx="9135135" cy="6863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B0457-3B34-4287-809D-F4333ED19EFE}" type="datetimeFigureOut">
              <a:rPr lang="ru-RU" smtClean="0"/>
              <a:pPr/>
              <a:t>18.03.2025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70E63-9E4F-4E83-83BA-E68D5EE6AE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6558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B0457-3B34-4287-809D-F4333ED19EFE}" type="datetimeFigureOut">
              <a:rPr lang="ru-RU" smtClean="0"/>
              <a:pPr/>
              <a:t>18.03.2025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70E63-9E4F-4E83-83BA-E68D5EE6AE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3043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514" y="2019233"/>
            <a:ext cx="12420184" cy="3369135"/>
          </a:xfrm>
        </p:spPr>
        <p:txBody>
          <a:bodyPr anchor="b"/>
          <a:lstStyle>
            <a:lvl1pPr>
              <a:defRPr sz="7086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514" y="5420241"/>
            <a:ext cx="12420184" cy="1771749"/>
          </a:xfrm>
        </p:spPr>
        <p:txBody>
          <a:bodyPr/>
          <a:lstStyle>
            <a:lvl1pPr marL="0" indent="0">
              <a:buNone/>
              <a:defRPr sz="2834">
                <a:solidFill>
                  <a:schemeClr val="tx1">
                    <a:tint val="75000"/>
                  </a:schemeClr>
                </a:solidFill>
              </a:defRPr>
            </a:lvl1pPr>
            <a:lvl2pPr marL="539953" indent="0">
              <a:buNone/>
              <a:defRPr sz="2362">
                <a:solidFill>
                  <a:schemeClr val="tx1">
                    <a:tint val="75000"/>
                  </a:schemeClr>
                </a:solidFill>
              </a:defRPr>
            </a:lvl2pPr>
            <a:lvl3pPr marL="1079906" indent="0">
              <a:buNone/>
              <a:defRPr sz="2126">
                <a:solidFill>
                  <a:schemeClr val="tx1">
                    <a:tint val="75000"/>
                  </a:schemeClr>
                </a:solidFill>
              </a:defRPr>
            </a:lvl3pPr>
            <a:lvl4pPr marL="161986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4pPr>
            <a:lvl5pPr marL="2159813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5pPr>
            <a:lvl6pPr marL="2699766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6pPr>
            <a:lvl7pPr marL="3239719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7pPr>
            <a:lvl8pPr marL="3779672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8pPr>
            <a:lvl9pPr marL="4319626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B0457-3B34-4287-809D-F4333ED19EFE}" type="datetimeFigureOut">
              <a:rPr lang="ru-RU" smtClean="0"/>
              <a:pPr/>
              <a:t>18.03.2025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70E63-9E4F-4E83-83BA-E68D5EE6AE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3813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014" y="2156097"/>
            <a:ext cx="6120091" cy="513901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90108" y="2156097"/>
            <a:ext cx="6120091" cy="513901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B0457-3B34-4287-809D-F4333ED19EFE}" type="datetimeFigureOut">
              <a:rPr lang="ru-RU" smtClean="0"/>
              <a:pPr/>
              <a:t>18.03.2025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70E63-9E4F-4E83-83BA-E68D5EE6AE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0058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1890" y="431220"/>
            <a:ext cx="12420184" cy="156551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1891" y="1985485"/>
            <a:ext cx="6091965" cy="973055"/>
          </a:xfrm>
        </p:spPr>
        <p:txBody>
          <a:bodyPr anchor="b"/>
          <a:lstStyle>
            <a:lvl1pPr marL="0" indent="0">
              <a:buNone/>
              <a:defRPr sz="2834" b="1"/>
            </a:lvl1pPr>
            <a:lvl2pPr marL="539953" indent="0">
              <a:buNone/>
              <a:defRPr sz="2362" b="1"/>
            </a:lvl2pPr>
            <a:lvl3pPr marL="1079906" indent="0">
              <a:buNone/>
              <a:defRPr sz="2126" b="1"/>
            </a:lvl3pPr>
            <a:lvl4pPr marL="1619860" indent="0">
              <a:buNone/>
              <a:defRPr sz="1890" b="1"/>
            </a:lvl4pPr>
            <a:lvl5pPr marL="2159813" indent="0">
              <a:buNone/>
              <a:defRPr sz="1890" b="1"/>
            </a:lvl5pPr>
            <a:lvl6pPr marL="2699766" indent="0">
              <a:buNone/>
              <a:defRPr sz="1890" b="1"/>
            </a:lvl6pPr>
            <a:lvl7pPr marL="3239719" indent="0">
              <a:buNone/>
              <a:defRPr sz="1890" b="1"/>
            </a:lvl7pPr>
            <a:lvl8pPr marL="3779672" indent="0">
              <a:buNone/>
              <a:defRPr sz="1890" b="1"/>
            </a:lvl8pPr>
            <a:lvl9pPr marL="4319626" indent="0">
              <a:buNone/>
              <a:defRPr sz="189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91891" y="2958540"/>
            <a:ext cx="6091965" cy="435156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290108" y="1985485"/>
            <a:ext cx="6121966" cy="973055"/>
          </a:xfrm>
        </p:spPr>
        <p:txBody>
          <a:bodyPr anchor="b"/>
          <a:lstStyle>
            <a:lvl1pPr marL="0" indent="0">
              <a:buNone/>
              <a:defRPr sz="2834" b="1"/>
            </a:lvl1pPr>
            <a:lvl2pPr marL="539953" indent="0">
              <a:buNone/>
              <a:defRPr sz="2362" b="1"/>
            </a:lvl2pPr>
            <a:lvl3pPr marL="1079906" indent="0">
              <a:buNone/>
              <a:defRPr sz="2126" b="1"/>
            </a:lvl3pPr>
            <a:lvl4pPr marL="1619860" indent="0">
              <a:buNone/>
              <a:defRPr sz="1890" b="1"/>
            </a:lvl4pPr>
            <a:lvl5pPr marL="2159813" indent="0">
              <a:buNone/>
              <a:defRPr sz="1890" b="1"/>
            </a:lvl5pPr>
            <a:lvl6pPr marL="2699766" indent="0">
              <a:buNone/>
              <a:defRPr sz="1890" b="1"/>
            </a:lvl6pPr>
            <a:lvl7pPr marL="3239719" indent="0">
              <a:buNone/>
              <a:defRPr sz="1890" b="1"/>
            </a:lvl7pPr>
            <a:lvl8pPr marL="3779672" indent="0">
              <a:buNone/>
              <a:defRPr sz="1890" b="1"/>
            </a:lvl8pPr>
            <a:lvl9pPr marL="4319626" indent="0">
              <a:buNone/>
              <a:defRPr sz="189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290108" y="2958540"/>
            <a:ext cx="6121966" cy="435156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B0457-3B34-4287-809D-F4333ED19EFE}" type="datetimeFigureOut">
              <a:rPr lang="ru-RU" smtClean="0"/>
              <a:pPr/>
              <a:t>18.03.2025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70E63-9E4F-4E83-83BA-E68D5EE6AE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2573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B0457-3B34-4287-809D-F4333ED19EFE}" type="datetimeFigureOut">
              <a:rPr lang="ru-RU" smtClean="0"/>
              <a:pPr/>
              <a:t>18.03.2025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70E63-9E4F-4E83-83BA-E68D5EE6AE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4457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B0457-3B34-4287-809D-F4333ED19EFE}" type="datetimeFigureOut">
              <a:rPr lang="ru-RU" smtClean="0"/>
              <a:pPr/>
              <a:t>18.03.2025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70E63-9E4F-4E83-83BA-E68D5EE6AE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4367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1891" y="539962"/>
            <a:ext cx="4644443" cy="1889866"/>
          </a:xfrm>
        </p:spPr>
        <p:txBody>
          <a:bodyPr anchor="b"/>
          <a:lstStyle>
            <a:lvl1pPr>
              <a:defRPr sz="3779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1966" y="1166168"/>
            <a:ext cx="7290108" cy="5755841"/>
          </a:xfrm>
        </p:spPr>
        <p:txBody>
          <a:bodyPr/>
          <a:lstStyle>
            <a:lvl1pPr>
              <a:defRPr sz="3779"/>
            </a:lvl1pPr>
            <a:lvl2pPr>
              <a:defRPr sz="3307"/>
            </a:lvl2pPr>
            <a:lvl3pPr>
              <a:defRPr sz="2834"/>
            </a:lvl3pPr>
            <a:lvl4pPr>
              <a:defRPr sz="2362"/>
            </a:lvl4pPr>
            <a:lvl5pPr>
              <a:defRPr sz="2362"/>
            </a:lvl5pPr>
            <a:lvl6pPr>
              <a:defRPr sz="2362"/>
            </a:lvl6pPr>
            <a:lvl7pPr>
              <a:defRPr sz="2362"/>
            </a:lvl7pPr>
            <a:lvl8pPr>
              <a:defRPr sz="2362"/>
            </a:lvl8pPr>
            <a:lvl9pPr>
              <a:defRPr sz="236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1891" y="2429828"/>
            <a:ext cx="4644443" cy="4501556"/>
          </a:xfrm>
        </p:spPr>
        <p:txBody>
          <a:bodyPr/>
          <a:lstStyle>
            <a:lvl1pPr marL="0" indent="0">
              <a:buNone/>
              <a:defRPr sz="1890"/>
            </a:lvl1pPr>
            <a:lvl2pPr marL="539953" indent="0">
              <a:buNone/>
              <a:defRPr sz="1653"/>
            </a:lvl2pPr>
            <a:lvl3pPr marL="1079906" indent="0">
              <a:buNone/>
              <a:defRPr sz="1417"/>
            </a:lvl3pPr>
            <a:lvl4pPr marL="1619860" indent="0">
              <a:buNone/>
              <a:defRPr sz="1181"/>
            </a:lvl4pPr>
            <a:lvl5pPr marL="2159813" indent="0">
              <a:buNone/>
              <a:defRPr sz="1181"/>
            </a:lvl5pPr>
            <a:lvl6pPr marL="2699766" indent="0">
              <a:buNone/>
              <a:defRPr sz="1181"/>
            </a:lvl6pPr>
            <a:lvl7pPr marL="3239719" indent="0">
              <a:buNone/>
              <a:defRPr sz="1181"/>
            </a:lvl7pPr>
            <a:lvl8pPr marL="3779672" indent="0">
              <a:buNone/>
              <a:defRPr sz="1181"/>
            </a:lvl8pPr>
            <a:lvl9pPr marL="4319626" indent="0">
              <a:buNone/>
              <a:defRPr sz="118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B0457-3B34-4287-809D-F4333ED19EFE}" type="datetimeFigureOut">
              <a:rPr lang="ru-RU" smtClean="0"/>
              <a:pPr/>
              <a:t>18.03.2025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70E63-9E4F-4E83-83BA-E68D5EE6AE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2098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1891" y="539962"/>
            <a:ext cx="4644443" cy="1889866"/>
          </a:xfrm>
        </p:spPr>
        <p:txBody>
          <a:bodyPr anchor="b"/>
          <a:lstStyle>
            <a:lvl1pPr>
              <a:defRPr sz="3779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121966" y="1166168"/>
            <a:ext cx="7290108" cy="5755841"/>
          </a:xfrm>
        </p:spPr>
        <p:txBody>
          <a:bodyPr anchor="t"/>
          <a:lstStyle>
            <a:lvl1pPr marL="0" indent="0">
              <a:buNone/>
              <a:defRPr sz="3779"/>
            </a:lvl1pPr>
            <a:lvl2pPr marL="539953" indent="0">
              <a:buNone/>
              <a:defRPr sz="3307"/>
            </a:lvl2pPr>
            <a:lvl3pPr marL="1079906" indent="0">
              <a:buNone/>
              <a:defRPr sz="2834"/>
            </a:lvl3pPr>
            <a:lvl4pPr marL="1619860" indent="0">
              <a:buNone/>
              <a:defRPr sz="2362"/>
            </a:lvl4pPr>
            <a:lvl5pPr marL="2159813" indent="0">
              <a:buNone/>
              <a:defRPr sz="2362"/>
            </a:lvl5pPr>
            <a:lvl6pPr marL="2699766" indent="0">
              <a:buNone/>
              <a:defRPr sz="2362"/>
            </a:lvl6pPr>
            <a:lvl7pPr marL="3239719" indent="0">
              <a:buNone/>
              <a:defRPr sz="2362"/>
            </a:lvl7pPr>
            <a:lvl8pPr marL="3779672" indent="0">
              <a:buNone/>
              <a:defRPr sz="2362"/>
            </a:lvl8pPr>
            <a:lvl9pPr marL="4319626" indent="0">
              <a:buNone/>
              <a:defRPr sz="2362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1891" y="2429828"/>
            <a:ext cx="4644443" cy="4501556"/>
          </a:xfrm>
        </p:spPr>
        <p:txBody>
          <a:bodyPr/>
          <a:lstStyle>
            <a:lvl1pPr marL="0" indent="0">
              <a:buNone/>
              <a:defRPr sz="1890"/>
            </a:lvl1pPr>
            <a:lvl2pPr marL="539953" indent="0">
              <a:buNone/>
              <a:defRPr sz="1653"/>
            </a:lvl2pPr>
            <a:lvl3pPr marL="1079906" indent="0">
              <a:buNone/>
              <a:defRPr sz="1417"/>
            </a:lvl3pPr>
            <a:lvl4pPr marL="1619860" indent="0">
              <a:buNone/>
              <a:defRPr sz="1181"/>
            </a:lvl4pPr>
            <a:lvl5pPr marL="2159813" indent="0">
              <a:buNone/>
              <a:defRPr sz="1181"/>
            </a:lvl5pPr>
            <a:lvl6pPr marL="2699766" indent="0">
              <a:buNone/>
              <a:defRPr sz="1181"/>
            </a:lvl6pPr>
            <a:lvl7pPr marL="3239719" indent="0">
              <a:buNone/>
              <a:defRPr sz="1181"/>
            </a:lvl7pPr>
            <a:lvl8pPr marL="3779672" indent="0">
              <a:buNone/>
              <a:defRPr sz="1181"/>
            </a:lvl8pPr>
            <a:lvl9pPr marL="4319626" indent="0">
              <a:buNone/>
              <a:defRPr sz="118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B0457-3B34-4287-809D-F4333ED19EFE}" type="datetimeFigureOut">
              <a:rPr lang="ru-RU" smtClean="0"/>
              <a:pPr/>
              <a:t>18.03.2025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70E63-9E4F-4E83-83BA-E68D5EE6AE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1514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90015" y="431220"/>
            <a:ext cx="12420184" cy="1565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0015" y="2156097"/>
            <a:ext cx="12420184" cy="51390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015" y="7506968"/>
            <a:ext cx="3240048" cy="4312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1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DB0457-3B34-4287-809D-F4333ED19EFE}" type="datetimeFigureOut">
              <a:rPr lang="ru-RU" smtClean="0"/>
              <a:pPr/>
              <a:t>18.03.2025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70071" y="7506968"/>
            <a:ext cx="4860072" cy="4312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1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70150" y="7506968"/>
            <a:ext cx="3240048" cy="4312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1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E70E63-9E4F-4E83-83BA-E68D5EE6AE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3050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79906" rtl="0" eaLnBrk="1" latinLnBrk="0" hangingPunct="1">
        <a:lnSpc>
          <a:spcPct val="90000"/>
        </a:lnSpc>
        <a:spcBef>
          <a:spcPct val="0"/>
        </a:spcBef>
        <a:buNone/>
        <a:defRPr sz="519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9977" indent="-269977" algn="l" defTabSz="107990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09930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834" kern="1200">
          <a:solidFill>
            <a:schemeClr val="tx1"/>
          </a:solidFill>
          <a:latin typeface="+mn-lt"/>
          <a:ea typeface="+mn-ea"/>
          <a:cs typeface="+mn-cs"/>
        </a:defRPr>
      </a:lvl2pPr>
      <a:lvl3pPr marL="1349883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362" kern="1200">
          <a:solidFill>
            <a:schemeClr val="tx1"/>
          </a:solidFill>
          <a:latin typeface="+mn-lt"/>
          <a:ea typeface="+mn-ea"/>
          <a:cs typeface="+mn-cs"/>
        </a:defRPr>
      </a:lvl3pPr>
      <a:lvl4pPr marL="1889836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4pPr>
      <a:lvl5pPr marL="2429789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5pPr>
      <a:lvl6pPr marL="2969743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6pPr>
      <a:lvl7pPr marL="3509696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7pPr>
      <a:lvl8pPr marL="4049649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8pPr>
      <a:lvl9pPr marL="4589602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1pPr>
      <a:lvl2pPr marL="539953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2pPr>
      <a:lvl3pPr marL="1079906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3pPr>
      <a:lvl4pPr marL="1619860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4pPr>
      <a:lvl5pPr marL="2159813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5pPr>
      <a:lvl6pPr marL="2699766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6pPr>
      <a:lvl7pPr marL="3239719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7pPr>
      <a:lvl8pPr marL="3779672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8pPr>
      <a:lvl9pPr marL="4319626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0" y="2466330"/>
            <a:ext cx="14401800" cy="1730933"/>
          </a:xfrm>
          <a:prstGeom prst="rect">
            <a:avLst/>
          </a:prstGeom>
        </p:spPr>
        <p:txBody>
          <a:bodyPr vert="horz" lIns="113391" tIns="113391" rIns="113391" bIns="113391" rtlCol="0"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ru-RU" sz="7600" b="1" dirty="0">
                <a:solidFill>
                  <a:srgbClr val="003399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ЭКОНОМИЧЕСКАЯ </a:t>
            </a:r>
          </a:p>
          <a:p>
            <a:pPr algn="ctr">
              <a:defRPr/>
            </a:pPr>
            <a:r>
              <a:rPr lang="ru-RU" sz="7600" b="1" dirty="0">
                <a:solidFill>
                  <a:srgbClr val="003399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ТЕОРИЯ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-29592" y="4842594"/>
            <a:ext cx="14401799" cy="1730933"/>
          </a:xfrm>
          <a:prstGeom prst="rect">
            <a:avLst/>
          </a:prstGeom>
        </p:spPr>
        <p:txBody>
          <a:bodyPr vert="horz" lIns="113391" tIns="113391" rIns="113391" bIns="113391" rtlCol="0"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ru-RU" sz="4800" b="1" dirty="0" smtClean="0">
                <a:solidFill>
                  <a:srgbClr val="FC730C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МАКРОЭКОНОМИКА</a:t>
            </a:r>
            <a:endParaRPr lang="ru-RU" sz="4800" b="1" dirty="0">
              <a:solidFill>
                <a:srgbClr val="FC730C"/>
              </a:solidFill>
              <a:latin typeface="Gotham Pro" panose="02000503040000020004" pitchFamily="50" charset="0"/>
              <a:cs typeface="Gotham Pro" panose="0200050304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9477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одержимое 2"/>
          <p:cNvSpPr txBox="1">
            <a:spLocks/>
          </p:cNvSpPr>
          <p:nvPr/>
        </p:nvSpPr>
        <p:spPr>
          <a:xfrm>
            <a:off x="4948193" y="2510972"/>
            <a:ext cx="9154274" cy="43542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079906" rtl="0" eaLnBrk="1" latinLnBrk="0" hangingPunct="1">
              <a:lnSpc>
                <a:spcPct val="90000"/>
              </a:lnSpc>
              <a:spcBef>
                <a:spcPts val="1181"/>
              </a:spcBef>
              <a:buFont typeface="Arial" panose="020B0604020202020204" pitchFamily="34" charset="0"/>
              <a:buNone/>
              <a:defRPr sz="28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9953" indent="0" algn="ctr" defTabSz="1079906" rtl="0" eaLnBrk="1" latinLnBrk="0" hangingPunct="1">
              <a:lnSpc>
                <a:spcPct val="90000"/>
              </a:lnSpc>
              <a:spcBef>
                <a:spcPts val="591"/>
              </a:spcBef>
              <a:buFont typeface="Arial" panose="020B0604020202020204" pitchFamily="34" charset="0"/>
              <a:buNone/>
              <a:defRPr sz="23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9906" indent="0" algn="ctr" defTabSz="1079906" rtl="0" eaLnBrk="1" latinLnBrk="0" hangingPunct="1">
              <a:lnSpc>
                <a:spcPct val="90000"/>
              </a:lnSpc>
              <a:spcBef>
                <a:spcPts val="591"/>
              </a:spcBef>
              <a:buFont typeface="Arial" panose="020B0604020202020204" pitchFamily="34" charset="0"/>
              <a:buNone/>
              <a:defRPr sz="21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19860" indent="0" algn="ctr" defTabSz="1079906" rtl="0" eaLnBrk="1" latinLnBrk="0" hangingPunct="1">
              <a:lnSpc>
                <a:spcPct val="90000"/>
              </a:lnSpc>
              <a:spcBef>
                <a:spcPts val="591"/>
              </a:spcBef>
              <a:buFont typeface="Arial" panose="020B0604020202020204" pitchFamily="34" charset="0"/>
              <a:buNone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59813" indent="0" algn="ctr" defTabSz="1079906" rtl="0" eaLnBrk="1" latinLnBrk="0" hangingPunct="1">
              <a:lnSpc>
                <a:spcPct val="90000"/>
              </a:lnSpc>
              <a:spcBef>
                <a:spcPts val="591"/>
              </a:spcBef>
              <a:buFont typeface="Arial" panose="020B0604020202020204" pitchFamily="34" charset="0"/>
              <a:buNone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99766" indent="0" algn="ctr" defTabSz="1079906" rtl="0" eaLnBrk="1" latinLnBrk="0" hangingPunct="1">
              <a:lnSpc>
                <a:spcPct val="90000"/>
              </a:lnSpc>
              <a:spcBef>
                <a:spcPts val="591"/>
              </a:spcBef>
              <a:buFont typeface="Arial" panose="020B0604020202020204" pitchFamily="34" charset="0"/>
              <a:buNone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9719" indent="0" algn="ctr" defTabSz="1079906" rtl="0" eaLnBrk="1" latinLnBrk="0" hangingPunct="1">
              <a:lnSpc>
                <a:spcPct val="90000"/>
              </a:lnSpc>
              <a:spcBef>
                <a:spcPts val="591"/>
              </a:spcBef>
              <a:buFont typeface="Arial" panose="020B0604020202020204" pitchFamily="34" charset="0"/>
              <a:buNone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672" indent="0" algn="ctr" defTabSz="1079906" rtl="0" eaLnBrk="1" latinLnBrk="0" hangingPunct="1">
              <a:lnSpc>
                <a:spcPct val="90000"/>
              </a:lnSpc>
              <a:spcBef>
                <a:spcPts val="591"/>
              </a:spcBef>
              <a:buFont typeface="Arial" panose="020B0604020202020204" pitchFamily="34" charset="0"/>
              <a:buNone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19626" indent="0" algn="ctr" defTabSz="1079906" rtl="0" eaLnBrk="1" latinLnBrk="0" hangingPunct="1">
              <a:lnSpc>
                <a:spcPct val="90000"/>
              </a:lnSpc>
              <a:spcBef>
                <a:spcPts val="591"/>
              </a:spcBef>
              <a:buFont typeface="Arial" panose="020B0604020202020204" pitchFamily="34" charset="0"/>
              <a:buNone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400" dirty="0" smtClean="0"/>
          </a:p>
          <a:p>
            <a:pPr algn="l"/>
            <a:endParaRPr lang="ru-RU" sz="2400" dirty="0">
              <a:latin typeface="Gotham Pro" panose="02000503040000020004" pitchFamily="50" charset="0"/>
              <a:cs typeface="Gotham Pro" panose="02000503040000020004" pitchFamily="50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9" y="-3085"/>
            <a:ext cx="11896625" cy="453191"/>
          </a:xfrm>
          <a:prstGeom prst="rect">
            <a:avLst/>
          </a:prstGeom>
        </p:spPr>
        <p:txBody>
          <a:bodyPr wrap="square" lIns="144006" tIns="72004" rIns="144006" bIns="72004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ru-RU" sz="2000" b="1" dirty="0">
                <a:solidFill>
                  <a:srgbClr val="003399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Тема 3.1. Финансовый рынок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948194" y="1594960"/>
            <a:ext cx="9367882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ru-RU" sz="2400" b="1" dirty="0" smtClean="0">
                <a:latin typeface="Gotham Pro" panose="02000503040000020004" pitchFamily="50" charset="0"/>
              </a:rPr>
              <a:t>Облигация</a:t>
            </a:r>
            <a:r>
              <a:rPr lang="ru-RU" sz="2400" dirty="0" smtClean="0">
                <a:latin typeface="Gotham Pro" panose="02000503040000020004" pitchFamily="50" charset="0"/>
              </a:rPr>
              <a:t> – долговая эмиссионная ценная бумага, дающая право на получение ее номинальной стоимости </a:t>
            </a:r>
            <a:r>
              <a:rPr lang="ru-RU" sz="2400" dirty="0">
                <a:latin typeface="Gotham Pro" panose="02000503040000020004" pitchFamily="50" charset="0"/>
              </a:rPr>
              <a:t>(</a:t>
            </a:r>
            <a:r>
              <a:rPr lang="en-US" sz="2400" dirty="0">
                <a:latin typeface="Gotham Pro" panose="02000503040000020004" pitchFamily="50" charset="0"/>
              </a:rPr>
              <a:t>FV</a:t>
            </a:r>
            <a:r>
              <a:rPr lang="ru-RU" sz="2400" dirty="0">
                <a:latin typeface="Gotham Pro" panose="02000503040000020004" pitchFamily="50" charset="0"/>
              </a:rPr>
              <a:t>) </a:t>
            </a:r>
            <a:r>
              <a:rPr lang="ru-RU" sz="2400" dirty="0" smtClean="0">
                <a:latin typeface="Gotham Pro" panose="02000503040000020004" pitchFamily="50" charset="0"/>
              </a:rPr>
              <a:t>в оговоренный срок.</a:t>
            </a:r>
          </a:p>
          <a:p>
            <a:pPr>
              <a:lnSpc>
                <a:spcPct val="110000"/>
              </a:lnSpc>
            </a:pPr>
            <a:r>
              <a:rPr lang="ru-RU" sz="2400" b="1" dirty="0" smtClean="0">
                <a:latin typeface="Gotham Pro" panose="02000503040000020004" pitchFamily="50" charset="0"/>
              </a:rPr>
              <a:t>Акция</a:t>
            </a:r>
            <a:r>
              <a:rPr lang="ru-RU" sz="2400" dirty="0" smtClean="0">
                <a:latin typeface="Gotham Pro" panose="02000503040000020004" pitchFamily="50" charset="0"/>
              </a:rPr>
              <a:t> – ценная бумага, дающая право на участие в управлении предприятием и получение дивиденда.</a:t>
            </a:r>
          </a:p>
          <a:p>
            <a:pPr>
              <a:lnSpc>
                <a:spcPct val="110000"/>
              </a:lnSpc>
            </a:pPr>
            <a:endParaRPr lang="ru-RU" sz="2400" dirty="0">
              <a:latin typeface="Gotham Pro" panose="02000503040000020004" pitchFamily="50" charset="0"/>
            </a:endParaRPr>
          </a:p>
          <a:p>
            <a:pPr>
              <a:lnSpc>
                <a:spcPct val="110000"/>
              </a:lnSpc>
            </a:pPr>
            <a:r>
              <a:rPr lang="ru-RU" sz="2400" dirty="0" smtClean="0">
                <a:latin typeface="Gotham Pro" panose="02000503040000020004" pitchFamily="50" charset="0"/>
                <a:cs typeface="Gotham Pro" panose="02000503040000020004" pitchFamily="50" charset="0"/>
              </a:rPr>
              <a:t>Производные финансовые инструменты (</a:t>
            </a:r>
            <a:r>
              <a:rPr lang="ru-RU" sz="2400" dirty="0" err="1" smtClean="0">
                <a:latin typeface="Gotham Pro" panose="02000503040000020004" pitchFamily="50" charset="0"/>
                <a:cs typeface="Gotham Pro" panose="02000503040000020004" pitchFamily="50" charset="0"/>
              </a:rPr>
              <a:t>деривативы</a:t>
            </a:r>
            <a:r>
              <a:rPr lang="ru-RU" sz="2400" dirty="0" smtClean="0">
                <a:latin typeface="Gotham Pro" panose="02000503040000020004" pitchFamily="50" charset="0"/>
                <a:cs typeface="Gotham Pro" panose="02000503040000020004" pitchFamily="50" charset="0"/>
              </a:rPr>
              <a:t>)</a:t>
            </a:r>
          </a:p>
          <a:p>
            <a:pPr marL="806653" lvl="1" indent="-266700" defTabSz="1079906">
              <a:lnSpc>
                <a:spcPct val="90000"/>
              </a:lnSpc>
              <a:spcBef>
                <a:spcPts val="600"/>
              </a:spcBef>
              <a:buClr>
                <a:srgbClr val="FC730C"/>
              </a:buClr>
              <a:buFont typeface="Wingdings" panose="05000000000000000000" pitchFamily="2" charset="2"/>
              <a:buChar char="§"/>
            </a:pPr>
            <a:r>
              <a:rPr lang="ru-RU" sz="2400" b="1" dirty="0">
                <a:latin typeface="Gotham Pro" panose="02000503040000020004" pitchFamily="50" charset="0"/>
              </a:rPr>
              <a:t>Фьючерс</a:t>
            </a:r>
            <a:r>
              <a:rPr lang="ru-RU" sz="2400" dirty="0">
                <a:latin typeface="Gotham Pro" panose="02000503040000020004" pitchFamily="50" charset="0"/>
              </a:rPr>
              <a:t> – обязательство купли/продажи актива </a:t>
            </a:r>
            <a:br>
              <a:rPr lang="ru-RU" sz="2400" dirty="0">
                <a:latin typeface="Gotham Pro" panose="02000503040000020004" pitchFamily="50" charset="0"/>
              </a:rPr>
            </a:br>
            <a:r>
              <a:rPr lang="ru-RU" sz="2400" dirty="0">
                <a:latin typeface="Gotham Pro" panose="02000503040000020004" pitchFamily="50" charset="0"/>
              </a:rPr>
              <a:t>по определенной цене.</a:t>
            </a:r>
          </a:p>
          <a:p>
            <a:pPr marL="806653" lvl="1" indent="-266700" defTabSz="1079906">
              <a:lnSpc>
                <a:spcPct val="90000"/>
              </a:lnSpc>
              <a:spcBef>
                <a:spcPts val="600"/>
              </a:spcBef>
              <a:buClr>
                <a:srgbClr val="FC730C"/>
              </a:buClr>
              <a:buFont typeface="Wingdings" panose="05000000000000000000" pitchFamily="2" charset="2"/>
              <a:buChar char="§"/>
            </a:pPr>
            <a:r>
              <a:rPr lang="ru-RU" sz="2400" b="1" dirty="0">
                <a:latin typeface="Gotham Pro" panose="02000503040000020004" pitchFamily="50" charset="0"/>
              </a:rPr>
              <a:t>Опцион</a:t>
            </a:r>
            <a:r>
              <a:rPr lang="ru-RU" sz="2400" dirty="0">
                <a:latin typeface="Gotham Pro" panose="02000503040000020004" pitchFamily="50" charset="0"/>
              </a:rPr>
              <a:t> – право на куплю/продажу актива по определенной цене.</a:t>
            </a:r>
          </a:p>
          <a:p>
            <a:pPr>
              <a:lnSpc>
                <a:spcPct val="110000"/>
              </a:lnSpc>
            </a:pPr>
            <a:r>
              <a:rPr lang="ru-RU" sz="2400" b="1" dirty="0" err="1" smtClean="0">
                <a:latin typeface="Gotham Pro" panose="02000503040000020004" pitchFamily="50" charset="0"/>
              </a:rPr>
              <a:t>Деривативы</a:t>
            </a:r>
            <a:r>
              <a:rPr lang="ru-RU" sz="2400" b="1" dirty="0" smtClean="0">
                <a:latin typeface="Gotham Pro" panose="02000503040000020004" pitchFamily="50" charset="0"/>
              </a:rPr>
              <a:t> </a:t>
            </a:r>
            <a:r>
              <a:rPr lang="ru-RU" sz="2400" dirty="0" smtClean="0">
                <a:latin typeface="Gotham Pro" panose="02000503040000020004" pitchFamily="50" charset="0"/>
              </a:rPr>
              <a:t>– инструменты управления рисками и биржевых спекуляций.</a:t>
            </a:r>
          </a:p>
          <a:p>
            <a:pPr>
              <a:lnSpc>
                <a:spcPct val="110000"/>
              </a:lnSpc>
            </a:pPr>
            <a:endParaRPr lang="ru-RU" sz="2400" dirty="0" smtClean="0">
              <a:latin typeface="Gotham Pro" panose="02000503040000020004" pitchFamily="50" charset="0"/>
            </a:endParaRP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sz="2400" dirty="0" smtClean="0">
              <a:latin typeface="Gotham Pro" panose="02000503040000020004" pitchFamily="50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736133" y="975203"/>
            <a:ext cx="9579942" cy="49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ru-RU" sz="2400" b="1" dirty="0" smtClean="0">
                <a:solidFill>
                  <a:srgbClr val="0E3E9F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Финансовые активы</a:t>
            </a:r>
            <a:endParaRPr lang="ru-RU" sz="2400" b="1" dirty="0">
              <a:solidFill>
                <a:srgbClr val="0E3E9F"/>
              </a:solidFill>
              <a:latin typeface="Gotham Pro" panose="02000503040000020004" pitchFamily="50" charset="0"/>
              <a:cs typeface="Gotham Pro" panose="02000503040000020004" pitchFamily="50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47272" y="374181"/>
            <a:ext cx="10480289" cy="699412"/>
          </a:xfrm>
          <a:prstGeom prst="rect">
            <a:avLst/>
          </a:prstGeom>
        </p:spPr>
        <p:txBody>
          <a:bodyPr wrap="square" lIns="144006" tIns="72004" rIns="144006" bIns="72004">
            <a:spAutoFit/>
          </a:bodyPr>
          <a:lstStyle/>
          <a:p>
            <a:pPr>
              <a:spcBef>
                <a:spcPct val="0"/>
              </a:spcBef>
              <a:tabLst>
                <a:tab pos="360363" algn="l"/>
              </a:tabLst>
              <a:defRPr/>
            </a:pPr>
            <a:r>
              <a:rPr lang="ru-RU" dirty="0" smtClean="0">
                <a:solidFill>
                  <a:srgbClr val="003399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Функции </a:t>
            </a:r>
            <a:r>
              <a:rPr lang="ru-RU" dirty="0">
                <a:solidFill>
                  <a:srgbClr val="003399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и структура финансового рынка. Активы и их </a:t>
            </a:r>
            <a:r>
              <a:rPr lang="ru-RU" dirty="0" smtClean="0">
                <a:solidFill>
                  <a:srgbClr val="003399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свойства</a:t>
            </a:r>
            <a:endParaRPr lang="ru-RU" dirty="0">
              <a:solidFill>
                <a:srgbClr val="003399"/>
              </a:solidFill>
              <a:latin typeface="Gotham Pro" panose="02000503040000020004" pitchFamily="50" charset="0"/>
              <a:cs typeface="Gotham Pro" panose="02000503040000020004" pitchFamily="50" charset="0"/>
            </a:endParaRPr>
          </a:p>
          <a:p>
            <a:pPr>
              <a:spcBef>
                <a:spcPct val="0"/>
              </a:spcBef>
              <a:tabLst>
                <a:tab pos="360363" algn="l"/>
              </a:tabLst>
              <a:defRPr/>
            </a:pPr>
            <a:endParaRPr lang="ru-RU" dirty="0">
              <a:solidFill>
                <a:srgbClr val="003399"/>
              </a:solidFill>
              <a:latin typeface="Gotham Pro" panose="02000503040000020004" pitchFamily="50" charset="0"/>
              <a:cs typeface="Gotham Pro" panose="0200050304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2772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одержимое 2"/>
          <p:cNvSpPr txBox="1">
            <a:spLocks/>
          </p:cNvSpPr>
          <p:nvPr/>
        </p:nvSpPr>
        <p:spPr>
          <a:xfrm>
            <a:off x="4948193" y="2510972"/>
            <a:ext cx="9154274" cy="43542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079906" rtl="0" eaLnBrk="1" latinLnBrk="0" hangingPunct="1">
              <a:lnSpc>
                <a:spcPct val="90000"/>
              </a:lnSpc>
              <a:spcBef>
                <a:spcPts val="1181"/>
              </a:spcBef>
              <a:buFont typeface="Arial" panose="020B0604020202020204" pitchFamily="34" charset="0"/>
              <a:buNone/>
              <a:defRPr sz="28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9953" indent="0" algn="ctr" defTabSz="1079906" rtl="0" eaLnBrk="1" latinLnBrk="0" hangingPunct="1">
              <a:lnSpc>
                <a:spcPct val="90000"/>
              </a:lnSpc>
              <a:spcBef>
                <a:spcPts val="591"/>
              </a:spcBef>
              <a:buFont typeface="Arial" panose="020B0604020202020204" pitchFamily="34" charset="0"/>
              <a:buNone/>
              <a:defRPr sz="23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9906" indent="0" algn="ctr" defTabSz="1079906" rtl="0" eaLnBrk="1" latinLnBrk="0" hangingPunct="1">
              <a:lnSpc>
                <a:spcPct val="90000"/>
              </a:lnSpc>
              <a:spcBef>
                <a:spcPts val="591"/>
              </a:spcBef>
              <a:buFont typeface="Arial" panose="020B0604020202020204" pitchFamily="34" charset="0"/>
              <a:buNone/>
              <a:defRPr sz="21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19860" indent="0" algn="ctr" defTabSz="1079906" rtl="0" eaLnBrk="1" latinLnBrk="0" hangingPunct="1">
              <a:lnSpc>
                <a:spcPct val="90000"/>
              </a:lnSpc>
              <a:spcBef>
                <a:spcPts val="591"/>
              </a:spcBef>
              <a:buFont typeface="Arial" panose="020B0604020202020204" pitchFamily="34" charset="0"/>
              <a:buNone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59813" indent="0" algn="ctr" defTabSz="1079906" rtl="0" eaLnBrk="1" latinLnBrk="0" hangingPunct="1">
              <a:lnSpc>
                <a:spcPct val="90000"/>
              </a:lnSpc>
              <a:spcBef>
                <a:spcPts val="591"/>
              </a:spcBef>
              <a:buFont typeface="Arial" panose="020B0604020202020204" pitchFamily="34" charset="0"/>
              <a:buNone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99766" indent="0" algn="ctr" defTabSz="1079906" rtl="0" eaLnBrk="1" latinLnBrk="0" hangingPunct="1">
              <a:lnSpc>
                <a:spcPct val="90000"/>
              </a:lnSpc>
              <a:spcBef>
                <a:spcPts val="591"/>
              </a:spcBef>
              <a:buFont typeface="Arial" panose="020B0604020202020204" pitchFamily="34" charset="0"/>
              <a:buNone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9719" indent="0" algn="ctr" defTabSz="1079906" rtl="0" eaLnBrk="1" latinLnBrk="0" hangingPunct="1">
              <a:lnSpc>
                <a:spcPct val="90000"/>
              </a:lnSpc>
              <a:spcBef>
                <a:spcPts val="591"/>
              </a:spcBef>
              <a:buFont typeface="Arial" panose="020B0604020202020204" pitchFamily="34" charset="0"/>
              <a:buNone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672" indent="0" algn="ctr" defTabSz="1079906" rtl="0" eaLnBrk="1" latinLnBrk="0" hangingPunct="1">
              <a:lnSpc>
                <a:spcPct val="90000"/>
              </a:lnSpc>
              <a:spcBef>
                <a:spcPts val="591"/>
              </a:spcBef>
              <a:buFont typeface="Arial" panose="020B0604020202020204" pitchFamily="34" charset="0"/>
              <a:buNone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19626" indent="0" algn="ctr" defTabSz="1079906" rtl="0" eaLnBrk="1" latinLnBrk="0" hangingPunct="1">
              <a:lnSpc>
                <a:spcPct val="90000"/>
              </a:lnSpc>
              <a:spcBef>
                <a:spcPts val="591"/>
              </a:spcBef>
              <a:buFont typeface="Arial" panose="020B0604020202020204" pitchFamily="34" charset="0"/>
              <a:buNone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400" dirty="0" smtClean="0"/>
          </a:p>
          <a:p>
            <a:pPr algn="l"/>
            <a:endParaRPr lang="ru-RU" sz="2400" dirty="0">
              <a:latin typeface="Gotham Pro" panose="02000503040000020004" pitchFamily="50" charset="0"/>
              <a:cs typeface="Gotham Pro" panose="02000503040000020004" pitchFamily="50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983185" y="1900760"/>
            <a:ext cx="9154274" cy="884078"/>
          </a:xfrm>
          <a:prstGeom prst="rect">
            <a:avLst/>
          </a:prstGeom>
        </p:spPr>
        <p:txBody>
          <a:bodyPr wrap="square" lIns="144006" tIns="72004" rIns="144006" bIns="72004">
            <a:spAutoFit/>
          </a:bodyPr>
          <a:lstStyle/>
          <a:p>
            <a:pPr>
              <a:spcBef>
                <a:spcPct val="0"/>
              </a:spcBef>
              <a:tabLst>
                <a:tab pos="360363" algn="l"/>
              </a:tabLst>
              <a:defRPr/>
            </a:pPr>
            <a:endParaRPr lang="ru-RU" sz="2400" cap="all" dirty="0">
              <a:latin typeface="Gotham Pro" panose="02000503040000020004" pitchFamily="50" charset="0"/>
              <a:ea typeface="+mj-ea"/>
              <a:cs typeface="Gotham Pro" panose="02000503040000020004" pitchFamily="50" charset="0"/>
            </a:endParaRPr>
          </a:p>
          <a:p>
            <a:pPr>
              <a:spcBef>
                <a:spcPct val="0"/>
              </a:spcBef>
              <a:tabLst>
                <a:tab pos="360363" algn="l"/>
              </a:tabLst>
              <a:defRPr/>
            </a:pPr>
            <a:endParaRPr lang="ru-RU" sz="2400" cap="all" dirty="0">
              <a:latin typeface="Gotham Pro" panose="02000503040000020004" pitchFamily="50" charset="0"/>
              <a:ea typeface="+mj-ea"/>
              <a:cs typeface="Gotham Pro" panose="02000503040000020004" pitchFamily="50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9" y="-3085"/>
            <a:ext cx="11896625" cy="453191"/>
          </a:xfrm>
          <a:prstGeom prst="rect">
            <a:avLst/>
          </a:prstGeom>
        </p:spPr>
        <p:txBody>
          <a:bodyPr wrap="square" lIns="144006" tIns="72004" rIns="144006" bIns="72004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ru-RU" sz="2000" b="1" dirty="0">
                <a:solidFill>
                  <a:srgbClr val="003399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Тема 3.1. Финансовый рынок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948193" y="1012623"/>
            <a:ext cx="9189266" cy="462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ru-RU" sz="2400" b="1" dirty="0" smtClean="0">
                <a:solidFill>
                  <a:srgbClr val="0E3E9F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Свойства финансовых активов</a:t>
            </a:r>
            <a:endParaRPr lang="ru-RU" sz="2400" b="1" dirty="0">
              <a:latin typeface="Gotham Pro" panose="02000503040000020004" pitchFamily="50" charset="0"/>
              <a:cs typeface="Gotham Pro" panose="02000503040000020004" pitchFamily="50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5210839" y="1900760"/>
                <a:ext cx="8961611" cy="565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ru-RU" sz="2400" b="1" dirty="0" smtClean="0">
                    <a:latin typeface="Gotham Pro" panose="02000503040000020004" pitchFamily="50" charset="0"/>
                    <a:cs typeface="Gotham Pro" panose="02000503040000020004" pitchFamily="50" charset="0"/>
                  </a:rPr>
                  <a:t>Доходность</a:t>
                </a:r>
                <a:r>
                  <a:rPr lang="ru-RU" sz="2400" dirty="0" smtClean="0">
                    <a:latin typeface="Gotham Pro" panose="02000503040000020004" pitchFamily="50" charset="0"/>
                  </a:rPr>
                  <a:t> </a:t>
                </a:r>
                <a:r>
                  <a:rPr lang="ru-RU" sz="2400" dirty="0">
                    <a:latin typeface="Gotham Pro" panose="02000503040000020004" pitchFamily="50" charset="0"/>
                  </a:rPr>
                  <a:t>– отношение </a:t>
                </a:r>
                <a:r>
                  <a:rPr lang="ru-RU" sz="2400" dirty="0" smtClean="0">
                    <a:latin typeface="Gotham Pro" panose="02000503040000020004" pitchFamily="50" charset="0"/>
                  </a:rPr>
                  <a:t>общего дохода от актива </a:t>
                </a:r>
                <a:r>
                  <a:rPr lang="ru-RU" sz="2400" dirty="0">
                    <a:latin typeface="Gotham Pro" panose="02000503040000020004" pitchFamily="50" charset="0"/>
                  </a:rPr>
                  <a:t>к цене его покупки</a:t>
                </a:r>
                <a:r>
                  <a:rPr lang="ru-RU" sz="2400" dirty="0" smtClean="0">
                    <a:latin typeface="Gotham Pro" panose="02000503040000020004" pitchFamily="50" charset="0"/>
                  </a:rPr>
                  <a:t>.</a:t>
                </a:r>
              </a:p>
              <a:p>
                <a:pPr>
                  <a:lnSpc>
                    <a:spcPct val="110000"/>
                  </a:lnSpc>
                </a:pP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ED7D31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sz="2400" dirty="0" smtClean="0">
                    <a:latin typeface="Gotham Pro" panose="02000503040000020004" pitchFamily="50" charset="0"/>
                  </a:rPr>
                  <a:t> – </a:t>
                </a:r>
                <a:r>
                  <a:rPr lang="ru-RU" sz="2400" dirty="0" smtClean="0">
                    <a:latin typeface="Gotham Pro" panose="02000503040000020004" pitchFamily="50" charset="0"/>
                  </a:rPr>
                  <a:t>процентная ставка, </a:t>
                </a:r>
                <a:endParaRPr lang="ru-RU" sz="2400" i="1" dirty="0" smtClean="0">
                  <a:latin typeface="Cambria Math" panose="02040503050406030204" pitchFamily="18" charset="0"/>
                </a:endParaRPr>
              </a:p>
              <a:p>
                <a:pPr>
                  <a:lnSpc>
                    <a:spcPct val="110000"/>
                  </a:lnSpc>
                </a:pP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ED7D31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2800" b="1" i="1">
                        <a:solidFill>
                          <a:srgbClr val="ED7D3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 smtClean="0">
                    <a:latin typeface="Gotham Pro" panose="02000503040000020004" pitchFamily="50" charset="0"/>
                  </a:rPr>
                  <a:t>-</a:t>
                </a:r>
                <a:r>
                  <a:rPr lang="ru-RU" sz="2400" dirty="0" smtClean="0">
                    <a:latin typeface="Gotham Pro" panose="02000503040000020004" pitchFamily="50" charset="0"/>
                  </a:rPr>
                  <a:t> текущая доходность</a:t>
                </a:r>
              </a:p>
              <a:p>
                <a:pPr>
                  <a:lnSpc>
                    <a:spcPct val="11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>
                            <a:solidFill>
                              <a:srgbClr val="ED7D3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rgbClr val="ED7D3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2800" b="1" i="1">
                            <a:solidFill>
                              <a:srgbClr val="ED7D31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sub>
                    </m:sSub>
                  </m:oMath>
                </a14:m>
                <a:r>
                  <a:rPr lang="en-US" sz="2400" dirty="0" smtClean="0">
                    <a:latin typeface="Gotham Pro" panose="02000503040000020004" pitchFamily="50" charset="0"/>
                  </a:rPr>
                  <a:t>– </a:t>
                </a:r>
                <a:r>
                  <a:rPr lang="ru-RU" sz="2400" dirty="0" smtClean="0">
                    <a:latin typeface="Gotham Pro" panose="02000503040000020004" pitchFamily="50" charset="0"/>
                  </a:rPr>
                  <a:t>доходность при погашении.  </a:t>
                </a:r>
              </a:p>
              <a:p>
                <a:pPr>
                  <a:lnSpc>
                    <a:spcPct val="110000"/>
                  </a:lnSpc>
                </a:pPr>
                <a:r>
                  <a:rPr lang="ru-RU" sz="2400" b="1" dirty="0" smtClean="0">
                    <a:latin typeface="Gotham Pro" panose="02000503040000020004" pitchFamily="50" charset="0"/>
                    <a:cs typeface="Gotham Pro" panose="02000503040000020004" pitchFamily="50" charset="0"/>
                  </a:rPr>
                  <a:t>	</a:t>
                </a:r>
              </a:p>
              <a:p>
                <a:pPr>
                  <a:lnSpc>
                    <a:spcPct val="110000"/>
                  </a:lnSpc>
                </a:pPr>
                <a:r>
                  <a:rPr lang="ru-RU" sz="2400" b="1" dirty="0" smtClean="0">
                    <a:latin typeface="Gotham Pro" panose="02000503040000020004" pitchFamily="50" charset="0"/>
                    <a:cs typeface="Gotham Pro" panose="02000503040000020004" pitchFamily="50" charset="0"/>
                  </a:rPr>
                  <a:t>Ликвидность</a:t>
                </a:r>
                <a:r>
                  <a:rPr lang="ru-RU" sz="2400" dirty="0" smtClean="0">
                    <a:latin typeface="Gotham Pro" panose="02000503040000020004" pitchFamily="50" charset="0"/>
                    <a:cs typeface="Gotham Pro" panose="02000503040000020004" pitchFamily="50" charset="0"/>
                  </a:rPr>
                  <a:t> – возможность конвертации актива </a:t>
                </a:r>
                <a:br>
                  <a:rPr lang="ru-RU" sz="2400" dirty="0" smtClean="0">
                    <a:latin typeface="Gotham Pro" panose="02000503040000020004" pitchFamily="50" charset="0"/>
                    <a:cs typeface="Gotham Pro" panose="02000503040000020004" pitchFamily="50" charset="0"/>
                  </a:rPr>
                </a:br>
                <a:r>
                  <a:rPr lang="ru-RU" sz="2400" dirty="0" smtClean="0">
                    <a:latin typeface="Gotham Pro" panose="02000503040000020004" pitchFamily="50" charset="0"/>
                    <a:cs typeface="Gotham Pro" panose="02000503040000020004" pitchFamily="50" charset="0"/>
                  </a:rPr>
                  <a:t>в деньги с минимальными транзакционными издержками. </a:t>
                </a:r>
              </a:p>
              <a:p>
                <a:pPr>
                  <a:lnSpc>
                    <a:spcPct val="11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>
                            <a:solidFill>
                              <a:srgbClr val="ED7D3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rgbClr val="ED7D31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en-US" sz="2800" b="1" i="1">
                            <a:solidFill>
                              <a:srgbClr val="ED7D31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sub>
                    </m:sSub>
                  </m:oMath>
                </a14:m>
                <a:r>
                  <a:rPr lang="en-US" sz="2400" dirty="0" smtClean="0">
                    <a:latin typeface="Gotham Pro" panose="02000503040000020004" pitchFamily="50" charset="0"/>
                  </a:rPr>
                  <a:t> </a:t>
                </a:r>
                <a:r>
                  <a:rPr lang="ru-RU" sz="2400" dirty="0" smtClean="0">
                    <a:latin typeface="Gotham Pro" panose="02000503040000020004" pitchFamily="50" charset="0"/>
                  </a:rPr>
                  <a:t>- срок продажи, </a:t>
                </a:r>
                <a:endParaRPr lang="ru-RU" sz="2400" i="1" dirty="0" smtClean="0">
                  <a:latin typeface="Cambria Math" panose="02040503050406030204" pitchFamily="18" charset="0"/>
                </a:endParaRPr>
              </a:p>
              <a:p>
                <a:pPr>
                  <a:lnSpc>
                    <a:spcPct val="11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>
                            <a:solidFill>
                              <a:srgbClr val="ED7D3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800" b="1" i="1">
                            <a:solidFill>
                              <a:srgbClr val="ED7D31"/>
                            </a:solidFill>
                            <a:latin typeface="Cambria Math" panose="02040503050406030204" pitchFamily="18" charset="0"/>
                          </a:rPr>
                          <m:t>с</m:t>
                        </m:r>
                      </m:e>
                      <m:sub>
                        <m:r>
                          <a:rPr lang="en-US" sz="2800" b="1" i="1">
                            <a:solidFill>
                              <a:srgbClr val="ED7D31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sub>
                    </m:sSub>
                  </m:oMath>
                </a14:m>
                <a:r>
                  <a:rPr lang="ru-RU" sz="2400" dirty="0" smtClean="0">
                    <a:latin typeface="Gotham Pro" panose="02000503040000020004" pitchFamily="50" charset="0"/>
                  </a:rPr>
                  <a:t> - транзакционные затраты.</a:t>
                </a:r>
              </a:p>
              <a:p>
                <a:pPr>
                  <a:lnSpc>
                    <a:spcPct val="110000"/>
                  </a:lnSpc>
                </a:pPr>
                <a:r>
                  <a:rPr lang="ru-RU" sz="2400" b="1" dirty="0" smtClean="0">
                    <a:latin typeface="Gotham Pro" panose="02000503040000020004" pitchFamily="50" charset="0"/>
                    <a:cs typeface="Gotham Pro" panose="02000503040000020004" pitchFamily="50" charset="0"/>
                  </a:rPr>
                  <a:t>	</a:t>
                </a:r>
                <a:endParaRPr lang="ru-RU" sz="2400" dirty="0" smtClean="0">
                  <a:latin typeface="Gotham Pro" panose="02000503040000020004" pitchFamily="50" charset="0"/>
                </a:endParaRPr>
              </a:p>
              <a:p>
                <a:pPr marL="342900" indent="-342900">
                  <a:lnSpc>
                    <a:spcPct val="110000"/>
                  </a:lnSpc>
                  <a:buFont typeface="Arial" panose="020B0604020202020204" pitchFamily="34" charset="0"/>
                  <a:buChar char="•"/>
                </a:pPr>
                <a:endParaRPr lang="en-US" sz="2400" dirty="0" smtClean="0">
                  <a:latin typeface="Gotham Pro" panose="02000503040000020004" pitchFamily="50" charset="0"/>
                </a:endParaRPr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0839" y="1900760"/>
                <a:ext cx="8961611" cy="5657831"/>
              </a:xfrm>
              <a:prstGeom prst="rect">
                <a:avLst/>
              </a:prstGeom>
              <a:blipFill>
                <a:blip r:embed="rId2"/>
                <a:stretch>
                  <a:fillRect l="-1088" t="-75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Прямоугольник 8"/>
          <p:cNvSpPr/>
          <p:nvPr/>
        </p:nvSpPr>
        <p:spPr>
          <a:xfrm>
            <a:off x="1247272" y="374181"/>
            <a:ext cx="10480289" cy="699412"/>
          </a:xfrm>
          <a:prstGeom prst="rect">
            <a:avLst/>
          </a:prstGeom>
        </p:spPr>
        <p:txBody>
          <a:bodyPr wrap="square" lIns="144006" tIns="72004" rIns="144006" bIns="72004">
            <a:spAutoFit/>
          </a:bodyPr>
          <a:lstStyle/>
          <a:p>
            <a:pPr>
              <a:spcBef>
                <a:spcPct val="0"/>
              </a:spcBef>
              <a:tabLst>
                <a:tab pos="360363" algn="l"/>
              </a:tabLst>
              <a:defRPr/>
            </a:pPr>
            <a:r>
              <a:rPr lang="ru-RU" dirty="0" smtClean="0">
                <a:solidFill>
                  <a:srgbClr val="003399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Функции </a:t>
            </a:r>
            <a:r>
              <a:rPr lang="ru-RU" dirty="0">
                <a:solidFill>
                  <a:srgbClr val="003399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и структура финансового рынка. Активы и их </a:t>
            </a:r>
            <a:r>
              <a:rPr lang="ru-RU" dirty="0" smtClean="0">
                <a:solidFill>
                  <a:srgbClr val="003399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свойства</a:t>
            </a:r>
            <a:endParaRPr lang="ru-RU" dirty="0">
              <a:solidFill>
                <a:srgbClr val="003399"/>
              </a:solidFill>
              <a:latin typeface="Gotham Pro" panose="02000503040000020004" pitchFamily="50" charset="0"/>
              <a:cs typeface="Gotham Pro" panose="02000503040000020004" pitchFamily="50" charset="0"/>
            </a:endParaRPr>
          </a:p>
          <a:p>
            <a:pPr>
              <a:spcBef>
                <a:spcPct val="0"/>
              </a:spcBef>
              <a:tabLst>
                <a:tab pos="360363" algn="l"/>
              </a:tabLst>
              <a:defRPr/>
            </a:pPr>
            <a:endParaRPr lang="ru-RU" dirty="0">
              <a:solidFill>
                <a:srgbClr val="003399"/>
              </a:solidFill>
              <a:latin typeface="Gotham Pro" panose="02000503040000020004" pitchFamily="50" charset="0"/>
              <a:cs typeface="Gotham Pro" panose="0200050304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1348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одержимое 2"/>
          <p:cNvSpPr txBox="1">
            <a:spLocks/>
          </p:cNvSpPr>
          <p:nvPr/>
        </p:nvSpPr>
        <p:spPr>
          <a:xfrm>
            <a:off x="4948193" y="2510972"/>
            <a:ext cx="9154274" cy="43542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079906" rtl="0" eaLnBrk="1" latinLnBrk="0" hangingPunct="1">
              <a:lnSpc>
                <a:spcPct val="90000"/>
              </a:lnSpc>
              <a:spcBef>
                <a:spcPts val="1181"/>
              </a:spcBef>
              <a:buFont typeface="Arial" panose="020B0604020202020204" pitchFamily="34" charset="0"/>
              <a:buNone/>
              <a:defRPr sz="28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9953" indent="0" algn="ctr" defTabSz="1079906" rtl="0" eaLnBrk="1" latinLnBrk="0" hangingPunct="1">
              <a:lnSpc>
                <a:spcPct val="90000"/>
              </a:lnSpc>
              <a:spcBef>
                <a:spcPts val="591"/>
              </a:spcBef>
              <a:buFont typeface="Arial" panose="020B0604020202020204" pitchFamily="34" charset="0"/>
              <a:buNone/>
              <a:defRPr sz="23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9906" indent="0" algn="ctr" defTabSz="1079906" rtl="0" eaLnBrk="1" latinLnBrk="0" hangingPunct="1">
              <a:lnSpc>
                <a:spcPct val="90000"/>
              </a:lnSpc>
              <a:spcBef>
                <a:spcPts val="591"/>
              </a:spcBef>
              <a:buFont typeface="Arial" panose="020B0604020202020204" pitchFamily="34" charset="0"/>
              <a:buNone/>
              <a:defRPr sz="21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19860" indent="0" algn="ctr" defTabSz="1079906" rtl="0" eaLnBrk="1" latinLnBrk="0" hangingPunct="1">
              <a:lnSpc>
                <a:spcPct val="90000"/>
              </a:lnSpc>
              <a:spcBef>
                <a:spcPts val="591"/>
              </a:spcBef>
              <a:buFont typeface="Arial" panose="020B0604020202020204" pitchFamily="34" charset="0"/>
              <a:buNone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59813" indent="0" algn="ctr" defTabSz="1079906" rtl="0" eaLnBrk="1" latinLnBrk="0" hangingPunct="1">
              <a:lnSpc>
                <a:spcPct val="90000"/>
              </a:lnSpc>
              <a:spcBef>
                <a:spcPts val="591"/>
              </a:spcBef>
              <a:buFont typeface="Arial" panose="020B0604020202020204" pitchFamily="34" charset="0"/>
              <a:buNone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99766" indent="0" algn="ctr" defTabSz="1079906" rtl="0" eaLnBrk="1" latinLnBrk="0" hangingPunct="1">
              <a:lnSpc>
                <a:spcPct val="90000"/>
              </a:lnSpc>
              <a:spcBef>
                <a:spcPts val="591"/>
              </a:spcBef>
              <a:buFont typeface="Arial" panose="020B0604020202020204" pitchFamily="34" charset="0"/>
              <a:buNone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9719" indent="0" algn="ctr" defTabSz="1079906" rtl="0" eaLnBrk="1" latinLnBrk="0" hangingPunct="1">
              <a:lnSpc>
                <a:spcPct val="90000"/>
              </a:lnSpc>
              <a:spcBef>
                <a:spcPts val="591"/>
              </a:spcBef>
              <a:buFont typeface="Arial" panose="020B0604020202020204" pitchFamily="34" charset="0"/>
              <a:buNone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672" indent="0" algn="ctr" defTabSz="1079906" rtl="0" eaLnBrk="1" latinLnBrk="0" hangingPunct="1">
              <a:lnSpc>
                <a:spcPct val="90000"/>
              </a:lnSpc>
              <a:spcBef>
                <a:spcPts val="591"/>
              </a:spcBef>
              <a:buFont typeface="Arial" panose="020B0604020202020204" pitchFamily="34" charset="0"/>
              <a:buNone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19626" indent="0" algn="ctr" defTabSz="1079906" rtl="0" eaLnBrk="1" latinLnBrk="0" hangingPunct="1">
              <a:lnSpc>
                <a:spcPct val="90000"/>
              </a:lnSpc>
              <a:spcBef>
                <a:spcPts val="591"/>
              </a:spcBef>
              <a:buFont typeface="Arial" panose="020B0604020202020204" pitchFamily="34" charset="0"/>
              <a:buNone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400" dirty="0" smtClean="0"/>
          </a:p>
          <a:p>
            <a:pPr algn="l"/>
            <a:endParaRPr lang="ru-RU" sz="2400" dirty="0">
              <a:latin typeface="Gotham Pro" panose="02000503040000020004" pitchFamily="50" charset="0"/>
              <a:cs typeface="Gotham Pro" panose="02000503040000020004" pitchFamily="50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983185" y="1900760"/>
            <a:ext cx="9154274" cy="884078"/>
          </a:xfrm>
          <a:prstGeom prst="rect">
            <a:avLst/>
          </a:prstGeom>
        </p:spPr>
        <p:txBody>
          <a:bodyPr wrap="square" lIns="144006" tIns="72004" rIns="144006" bIns="72004">
            <a:spAutoFit/>
          </a:bodyPr>
          <a:lstStyle/>
          <a:p>
            <a:pPr>
              <a:spcBef>
                <a:spcPct val="0"/>
              </a:spcBef>
              <a:tabLst>
                <a:tab pos="360363" algn="l"/>
              </a:tabLst>
              <a:defRPr/>
            </a:pPr>
            <a:endParaRPr lang="ru-RU" sz="2400" cap="all" dirty="0">
              <a:latin typeface="Gotham Pro" panose="02000503040000020004" pitchFamily="50" charset="0"/>
              <a:ea typeface="+mj-ea"/>
              <a:cs typeface="Gotham Pro" panose="02000503040000020004" pitchFamily="50" charset="0"/>
            </a:endParaRPr>
          </a:p>
          <a:p>
            <a:pPr>
              <a:spcBef>
                <a:spcPct val="0"/>
              </a:spcBef>
              <a:tabLst>
                <a:tab pos="360363" algn="l"/>
              </a:tabLst>
              <a:defRPr/>
            </a:pPr>
            <a:endParaRPr lang="ru-RU" sz="2400" cap="all" dirty="0">
              <a:latin typeface="Gotham Pro" panose="02000503040000020004" pitchFamily="50" charset="0"/>
              <a:ea typeface="+mj-ea"/>
              <a:cs typeface="Gotham Pro" panose="02000503040000020004" pitchFamily="50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9" y="-3085"/>
            <a:ext cx="11896625" cy="453191"/>
          </a:xfrm>
          <a:prstGeom prst="rect">
            <a:avLst/>
          </a:prstGeom>
        </p:spPr>
        <p:txBody>
          <a:bodyPr wrap="square" lIns="144006" tIns="72004" rIns="144006" bIns="72004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ru-RU" sz="2000" b="1" dirty="0">
                <a:solidFill>
                  <a:srgbClr val="003399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Тема 3.1. Финансовый рынок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931646" y="1060318"/>
            <a:ext cx="9205813" cy="462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ru-RU" sz="2400" b="1" dirty="0" smtClean="0">
                <a:solidFill>
                  <a:srgbClr val="0E3E9F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Свойства финансовых активов</a:t>
            </a:r>
            <a:endParaRPr lang="ru-RU" sz="2400" b="1" dirty="0">
              <a:latin typeface="Gotham Pro" panose="02000503040000020004" pitchFamily="50" charset="0"/>
              <a:cs typeface="Gotham Pro" panose="02000503040000020004" pitchFamily="50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5158980" y="1900760"/>
                <a:ext cx="8943487" cy="39181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ru-RU" sz="2400" b="1" dirty="0" smtClean="0">
                    <a:latin typeface="Gotham Pro" panose="02000503040000020004" pitchFamily="50" charset="0"/>
                  </a:rPr>
                  <a:t>Риск</a:t>
                </a:r>
                <a:r>
                  <a:rPr lang="ru-RU" sz="2400" dirty="0" smtClean="0">
                    <a:latin typeface="Gotham Pro" panose="02000503040000020004" pitchFamily="50" charset="0"/>
                  </a:rPr>
                  <a:t> – </a:t>
                </a:r>
                <a:r>
                  <a:rPr lang="ru-RU" sz="2400" dirty="0">
                    <a:latin typeface="Gotham Pro" panose="02000503040000020004" pitchFamily="50" charset="0"/>
                  </a:rPr>
                  <a:t>вероятность потери дохода или </a:t>
                </a:r>
                <a:r>
                  <a:rPr lang="ru-RU" sz="2400" dirty="0" smtClean="0">
                    <a:latin typeface="Gotham Pro" panose="02000503040000020004" pitchFamily="50" charset="0"/>
                  </a:rPr>
                  <a:t>стоимости актива.</a:t>
                </a:r>
                <a:r>
                  <a:rPr lang="en-US" sz="2400" dirty="0" smtClean="0">
                    <a:latin typeface="Gotham Pro" panose="02000503040000020004" pitchFamily="50" charset="0"/>
                  </a:rPr>
                  <a:t> </a:t>
                </a:r>
                <a:endParaRPr lang="ru-RU" sz="2400" dirty="0" smtClean="0">
                  <a:latin typeface="Gotham Pro" panose="02000503040000020004" pitchFamily="50" charset="0"/>
                </a:endParaRPr>
              </a:p>
              <a:p>
                <a:pPr>
                  <a:lnSpc>
                    <a:spcPct val="110000"/>
                  </a:lnSpc>
                </a:pP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ED7D31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ru-RU" sz="2800" b="0" i="0" smtClean="0">
                        <a:latin typeface="Cambria Math" panose="02040503050406030204" pitchFamily="18" charset="0"/>
                      </a:rPr>
                      <m:t>− </m:t>
                    </m:r>
                  </m:oMath>
                </a14:m>
                <a:r>
                  <a:rPr lang="ru-RU" sz="2400" dirty="0" smtClean="0">
                    <a:latin typeface="Gotham Pro" panose="02000503040000020004" pitchFamily="50" charset="0"/>
                  </a:rPr>
                  <a:t>распределение вероятности возможных убытков</a:t>
                </a:r>
              </a:p>
              <a:p>
                <a:pPr>
                  <a:lnSpc>
                    <a:spcPct val="110000"/>
                  </a:lnSpc>
                </a:pPr>
                <a:r>
                  <a:rPr lang="ru-RU" sz="2400" dirty="0" smtClean="0">
                    <a:latin typeface="Gotham Pro" panose="02000503040000020004" pitchFamily="50" charset="0"/>
                  </a:rPr>
                  <a:t> </a:t>
                </a:r>
                <a:r>
                  <a:rPr lang="ru-RU" sz="2400" dirty="0">
                    <a:latin typeface="Gotham Pro" panose="02000503040000020004" pitchFamily="50" charset="0"/>
                  </a:rPr>
                  <a:t>	</a:t>
                </a:r>
                <a:endParaRPr lang="ru-RU" sz="2400" dirty="0" smtClean="0">
                  <a:latin typeface="Gotham Pro" panose="02000503040000020004" pitchFamily="50" charset="0"/>
                </a:endParaRPr>
              </a:p>
              <a:p>
                <a:pPr>
                  <a:lnSpc>
                    <a:spcPct val="110000"/>
                  </a:lnSpc>
                </a:pPr>
                <a:r>
                  <a:rPr lang="ru-RU" sz="2400" b="1" dirty="0" smtClean="0">
                    <a:latin typeface="Gotham Pro" panose="02000503040000020004" pitchFamily="50" charset="0"/>
                    <a:cs typeface="Gotham Pro" panose="02000503040000020004" pitchFamily="50" charset="0"/>
                  </a:rPr>
                  <a:t>Срок </a:t>
                </a:r>
                <a:r>
                  <a:rPr lang="ru-RU" sz="2400" b="1" dirty="0">
                    <a:latin typeface="Gotham Pro" panose="02000503040000020004" pitchFamily="50" charset="0"/>
                    <a:cs typeface="Gotham Pro" panose="02000503040000020004" pitchFamily="50" charset="0"/>
                  </a:rPr>
                  <a:t>погашения</a:t>
                </a:r>
                <a:r>
                  <a:rPr lang="ru-RU" sz="2400" dirty="0">
                    <a:latin typeface="Gotham Pro" panose="02000503040000020004" pitchFamily="50" charset="0"/>
                    <a:cs typeface="Gotham Pro" panose="02000503040000020004" pitchFamily="50" charset="0"/>
                  </a:rPr>
                  <a:t> </a:t>
                </a:r>
                <a:r>
                  <a:rPr lang="ru-RU" sz="2400" dirty="0" smtClean="0">
                    <a:latin typeface="Gotham Pro" panose="02000503040000020004" pitchFamily="50" charset="0"/>
                    <a:cs typeface="Gotham Pro" panose="02000503040000020004" pitchFamily="50" charset="0"/>
                  </a:rPr>
                  <a:t>– время до изъятия ценной бумаги из </a:t>
                </a:r>
                <a:r>
                  <a:rPr lang="ru-RU" sz="2400" dirty="0">
                    <a:latin typeface="Gotham Pro" panose="02000503040000020004" pitchFamily="50" charset="0"/>
                    <a:cs typeface="Gotham Pro" panose="02000503040000020004" pitchFamily="50" charset="0"/>
                  </a:rPr>
                  <a:t>обращения с полной выплатой всех </a:t>
                </a:r>
                <a:r>
                  <a:rPr lang="ru-RU" sz="2400" dirty="0" smtClean="0">
                    <a:latin typeface="Gotham Pro" panose="02000503040000020004" pitchFamily="50" charset="0"/>
                    <a:cs typeface="Gotham Pro" panose="02000503040000020004" pitchFamily="50" charset="0"/>
                  </a:rPr>
                  <a:t>обязательств. </a:t>
                </a:r>
              </a:p>
              <a:p>
                <a:pPr algn="ctr">
                  <a:lnSpc>
                    <a:spcPct val="110000"/>
                  </a:lnSpc>
                </a:pP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ED7D31"/>
                        </a:solidFill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US" sz="2800" b="1" i="1" dirty="0" smtClean="0">
                    <a:solidFill>
                      <a:srgbClr val="ED7D31"/>
                    </a:solidFill>
                    <a:latin typeface="Gotham Pro" panose="02000503040000020004" pitchFamily="50" charset="0"/>
                  </a:rPr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>
                            <a:solidFill>
                              <a:srgbClr val="ED7D3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rgbClr val="ED7D31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rgbClr val="ED7D31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sub>
                    </m:sSub>
                    <m:r>
                      <a:rPr lang="en-US" sz="2800" b="1" i="1" smtClean="0">
                        <a:solidFill>
                          <a:srgbClr val="ED7D3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800" b="1" i="1">
                            <a:solidFill>
                              <a:srgbClr val="ED7D3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rgbClr val="ED7D31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rgbClr val="ED7D31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sub>
                    </m:sSub>
                  </m:oMath>
                </a14:m>
                <a:endParaRPr lang="ru-RU" sz="2800" b="1" i="1" dirty="0">
                  <a:latin typeface="Gotham Pro" panose="02000503040000020004" pitchFamily="50" charset="0"/>
                  <a:cs typeface="Gotham Pro" panose="02000503040000020004" pitchFamily="50" charset="0"/>
                </a:endParaRPr>
              </a:p>
              <a:p>
                <a:pPr>
                  <a:lnSpc>
                    <a:spcPct val="110000"/>
                  </a:lnSpc>
                </a:pPr>
                <a:endParaRPr lang="ru-RU" sz="2400" dirty="0" smtClean="0">
                  <a:latin typeface="Gotham Pro" panose="02000503040000020004" pitchFamily="50" charset="0"/>
                </a:endParaRPr>
              </a:p>
              <a:p>
                <a:pPr marL="342900" indent="-342900">
                  <a:lnSpc>
                    <a:spcPct val="110000"/>
                  </a:lnSpc>
                  <a:buFont typeface="Arial" panose="020B0604020202020204" pitchFamily="34" charset="0"/>
                  <a:buChar char="•"/>
                </a:pPr>
                <a:endParaRPr lang="en-US" sz="2400" dirty="0" smtClean="0">
                  <a:latin typeface="Gotham Pro" panose="02000503040000020004" pitchFamily="50" charset="0"/>
                </a:endParaRPr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8980" y="1900760"/>
                <a:ext cx="8943487" cy="3918189"/>
              </a:xfrm>
              <a:prstGeom prst="rect">
                <a:avLst/>
              </a:prstGeom>
              <a:blipFill>
                <a:blip r:embed="rId2"/>
                <a:stretch>
                  <a:fillRect l="-1022" t="-1089" r="-75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Прямоугольник 8"/>
          <p:cNvSpPr/>
          <p:nvPr/>
        </p:nvSpPr>
        <p:spPr>
          <a:xfrm>
            <a:off x="1247272" y="374181"/>
            <a:ext cx="10480289" cy="699412"/>
          </a:xfrm>
          <a:prstGeom prst="rect">
            <a:avLst/>
          </a:prstGeom>
        </p:spPr>
        <p:txBody>
          <a:bodyPr wrap="square" lIns="144006" tIns="72004" rIns="144006" bIns="72004">
            <a:spAutoFit/>
          </a:bodyPr>
          <a:lstStyle/>
          <a:p>
            <a:pPr>
              <a:spcBef>
                <a:spcPct val="0"/>
              </a:spcBef>
              <a:tabLst>
                <a:tab pos="360363" algn="l"/>
              </a:tabLst>
              <a:defRPr/>
            </a:pPr>
            <a:r>
              <a:rPr lang="ru-RU" dirty="0" smtClean="0">
                <a:solidFill>
                  <a:srgbClr val="003399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Функции </a:t>
            </a:r>
            <a:r>
              <a:rPr lang="ru-RU" dirty="0">
                <a:solidFill>
                  <a:srgbClr val="003399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и структура финансового рынка. Активы и их </a:t>
            </a:r>
            <a:r>
              <a:rPr lang="ru-RU" dirty="0" smtClean="0">
                <a:solidFill>
                  <a:srgbClr val="003399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свойства</a:t>
            </a:r>
            <a:endParaRPr lang="ru-RU" dirty="0">
              <a:solidFill>
                <a:srgbClr val="003399"/>
              </a:solidFill>
              <a:latin typeface="Gotham Pro" panose="02000503040000020004" pitchFamily="50" charset="0"/>
              <a:cs typeface="Gotham Pro" panose="02000503040000020004" pitchFamily="50" charset="0"/>
            </a:endParaRPr>
          </a:p>
          <a:p>
            <a:pPr>
              <a:spcBef>
                <a:spcPct val="0"/>
              </a:spcBef>
              <a:tabLst>
                <a:tab pos="360363" algn="l"/>
              </a:tabLst>
              <a:defRPr/>
            </a:pPr>
            <a:endParaRPr lang="ru-RU" dirty="0">
              <a:solidFill>
                <a:srgbClr val="003399"/>
              </a:solidFill>
              <a:latin typeface="Gotham Pro" panose="02000503040000020004" pitchFamily="50" charset="0"/>
              <a:cs typeface="Gotham Pro" panose="0200050304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8988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099536" y="2708770"/>
            <a:ext cx="8851587" cy="1807408"/>
          </a:xfrm>
          <a:prstGeom prst="rect">
            <a:avLst/>
          </a:prstGeom>
        </p:spPr>
        <p:txBody>
          <a:bodyPr wrap="square" lIns="144006" tIns="72004" rIns="144006" bIns="72004">
            <a:spAutoFit/>
          </a:bodyPr>
          <a:lstStyle/>
          <a:p>
            <a:pPr>
              <a:spcBef>
                <a:spcPct val="0"/>
              </a:spcBef>
              <a:tabLst>
                <a:tab pos="360363" algn="l"/>
              </a:tabLst>
              <a:defRPr/>
            </a:pPr>
            <a:r>
              <a:rPr lang="ru-RU" sz="3600" b="1" cap="all" dirty="0" smtClean="0">
                <a:solidFill>
                  <a:srgbClr val="003399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Gotham Pro" panose="02000503040000020004" pitchFamily="50" charset="0"/>
                <a:ea typeface="+mj-ea"/>
                <a:cs typeface="Gotham Pro" panose="02000503040000020004" pitchFamily="50" charset="0"/>
              </a:rPr>
              <a:t>2. </a:t>
            </a:r>
            <a:r>
              <a:rPr lang="ru-RU" sz="3600" b="1" cap="all" dirty="0">
                <a:solidFill>
                  <a:srgbClr val="003399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Gotham Pro" panose="02000503040000020004" pitchFamily="50" charset="0"/>
                <a:ea typeface="+mj-ea"/>
                <a:cs typeface="Gotham Pro" panose="02000503040000020004" pitchFamily="50" charset="0"/>
              </a:rPr>
              <a:t>Процентная </a:t>
            </a:r>
            <a:r>
              <a:rPr lang="ru-RU" sz="3600" b="1" cap="all" dirty="0" smtClean="0">
                <a:solidFill>
                  <a:srgbClr val="003399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Gotham Pro" panose="02000503040000020004" pitchFamily="50" charset="0"/>
                <a:ea typeface="+mj-ea"/>
                <a:cs typeface="Gotham Pro" panose="02000503040000020004" pitchFamily="50" charset="0"/>
              </a:rPr>
              <a:t>ставка, доходность </a:t>
            </a:r>
          </a:p>
          <a:p>
            <a:pPr>
              <a:spcBef>
                <a:spcPct val="0"/>
              </a:spcBef>
              <a:tabLst>
                <a:tab pos="360363" algn="l"/>
              </a:tabLst>
              <a:defRPr/>
            </a:pPr>
            <a:r>
              <a:rPr lang="ru-RU" sz="3600" b="1" cap="all" dirty="0" smtClean="0">
                <a:solidFill>
                  <a:srgbClr val="003399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Gotham Pro" panose="02000503040000020004" pitchFamily="50" charset="0"/>
                <a:ea typeface="+mj-ea"/>
                <a:cs typeface="Gotham Pro" panose="02000503040000020004" pitchFamily="50" charset="0"/>
              </a:rPr>
              <a:t>и цена актива </a:t>
            </a:r>
            <a:endParaRPr lang="ru-RU" sz="2400" cap="all" dirty="0">
              <a:latin typeface="Gotham Pro" panose="02000503040000020004" pitchFamily="50" charset="0"/>
              <a:ea typeface="+mj-ea"/>
              <a:cs typeface="Gotham Pro" panose="02000503040000020004" pitchFamily="50" charset="0"/>
            </a:endParaRPr>
          </a:p>
        </p:txBody>
      </p:sp>
      <p:sp>
        <p:nvSpPr>
          <p:cNvPr id="11" name="Содержимое 2"/>
          <p:cNvSpPr txBox="1">
            <a:spLocks/>
          </p:cNvSpPr>
          <p:nvPr/>
        </p:nvSpPr>
        <p:spPr>
          <a:xfrm>
            <a:off x="4948193" y="2510972"/>
            <a:ext cx="9154274" cy="43542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079906" rtl="0" eaLnBrk="1" latinLnBrk="0" hangingPunct="1">
              <a:lnSpc>
                <a:spcPct val="90000"/>
              </a:lnSpc>
              <a:spcBef>
                <a:spcPts val="1181"/>
              </a:spcBef>
              <a:buFont typeface="Arial" panose="020B0604020202020204" pitchFamily="34" charset="0"/>
              <a:buNone/>
              <a:defRPr sz="28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9953" indent="0" algn="ctr" defTabSz="1079906" rtl="0" eaLnBrk="1" latinLnBrk="0" hangingPunct="1">
              <a:lnSpc>
                <a:spcPct val="90000"/>
              </a:lnSpc>
              <a:spcBef>
                <a:spcPts val="591"/>
              </a:spcBef>
              <a:buFont typeface="Arial" panose="020B0604020202020204" pitchFamily="34" charset="0"/>
              <a:buNone/>
              <a:defRPr sz="23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9906" indent="0" algn="ctr" defTabSz="1079906" rtl="0" eaLnBrk="1" latinLnBrk="0" hangingPunct="1">
              <a:lnSpc>
                <a:spcPct val="90000"/>
              </a:lnSpc>
              <a:spcBef>
                <a:spcPts val="591"/>
              </a:spcBef>
              <a:buFont typeface="Arial" panose="020B0604020202020204" pitchFamily="34" charset="0"/>
              <a:buNone/>
              <a:defRPr sz="21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19860" indent="0" algn="ctr" defTabSz="1079906" rtl="0" eaLnBrk="1" latinLnBrk="0" hangingPunct="1">
              <a:lnSpc>
                <a:spcPct val="90000"/>
              </a:lnSpc>
              <a:spcBef>
                <a:spcPts val="591"/>
              </a:spcBef>
              <a:buFont typeface="Arial" panose="020B0604020202020204" pitchFamily="34" charset="0"/>
              <a:buNone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59813" indent="0" algn="ctr" defTabSz="1079906" rtl="0" eaLnBrk="1" latinLnBrk="0" hangingPunct="1">
              <a:lnSpc>
                <a:spcPct val="90000"/>
              </a:lnSpc>
              <a:spcBef>
                <a:spcPts val="591"/>
              </a:spcBef>
              <a:buFont typeface="Arial" panose="020B0604020202020204" pitchFamily="34" charset="0"/>
              <a:buNone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99766" indent="0" algn="ctr" defTabSz="1079906" rtl="0" eaLnBrk="1" latinLnBrk="0" hangingPunct="1">
              <a:lnSpc>
                <a:spcPct val="90000"/>
              </a:lnSpc>
              <a:spcBef>
                <a:spcPts val="591"/>
              </a:spcBef>
              <a:buFont typeface="Arial" panose="020B0604020202020204" pitchFamily="34" charset="0"/>
              <a:buNone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9719" indent="0" algn="ctr" defTabSz="1079906" rtl="0" eaLnBrk="1" latinLnBrk="0" hangingPunct="1">
              <a:lnSpc>
                <a:spcPct val="90000"/>
              </a:lnSpc>
              <a:spcBef>
                <a:spcPts val="591"/>
              </a:spcBef>
              <a:buFont typeface="Arial" panose="020B0604020202020204" pitchFamily="34" charset="0"/>
              <a:buNone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672" indent="0" algn="ctr" defTabSz="1079906" rtl="0" eaLnBrk="1" latinLnBrk="0" hangingPunct="1">
              <a:lnSpc>
                <a:spcPct val="90000"/>
              </a:lnSpc>
              <a:spcBef>
                <a:spcPts val="591"/>
              </a:spcBef>
              <a:buFont typeface="Arial" panose="020B0604020202020204" pitchFamily="34" charset="0"/>
              <a:buNone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19626" indent="0" algn="ctr" defTabSz="1079906" rtl="0" eaLnBrk="1" latinLnBrk="0" hangingPunct="1">
              <a:lnSpc>
                <a:spcPct val="90000"/>
              </a:lnSpc>
              <a:spcBef>
                <a:spcPts val="591"/>
              </a:spcBef>
              <a:buFont typeface="Arial" panose="020B0604020202020204" pitchFamily="34" charset="0"/>
              <a:buNone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400" dirty="0" smtClean="0"/>
          </a:p>
          <a:p>
            <a:pPr algn="l"/>
            <a:endParaRPr lang="ru-RU" sz="2400" dirty="0">
              <a:latin typeface="Gotham Pro" panose="02000503040000020004" pitchFamily="50" charset="0"/>
              <a:cs typeface="Gotham Pro" panose="02000503040000020004" pitchFamily="50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26641" y="378098"/>
            <a:ext cx="9086784" cy="422413"/>
          </a:xfrm>
          <a:prstGeom prst="rect">
            <a:avLst/>
          </a:prstGeom>
        </p:spPr>
        <p:txBody>
          <a:bodyPr wrap="square" lIns="144006" tIns="72004" rIns="144006" bIns="72004">
            <a:spAutoFit/>
          </a:bodyPr>
          <a:lstStyle/>
          <a:p>
            <a:pPr>
              <a:spcBef>
                <a:spcPct val="0"/>
              </a:spcBef>
              <a:tabLst>
                <a:tab pos="360363" algn="l"/>
              </a:tabLst>
              <a:defRPr/>
            </a:pPr>
            <a:r>
              <a:rPr lang="ru-RU" dirty="0">
                <a:solidFill>
                  <a:srgbClr val="003399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Процентная ставка, доходность и цена </a:t>
            </a:r>
            <a:r>
              <a:rPr lang="ru-RU" dirty="0" smtClean="0">
                <a:solidFill>
                  <a:srgbClr val="003399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актива</a:t>
            </a:r>
            <a:endParaRPr lang="ru-RU" dirty="0">
              <a:solidFill>
                <a:srgbClr val="003399"/>
              </a:solidFill>
              <a:latin typeface="Gotham Pro" panose="02000503040000020004" pitchFamily="50" charset="0"/>
              <a:cs typeface="Gotham Pro" panose="02000503040000020004" pitchFamily="50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9" y="-3085"/>
            <a:ext cx="11896625" cy="453191"/>
          </a:xfrm>
          <a:prstGeom prst="rect">
            <a:avLst/>
          </a:prstGeom>
        </p:spPr>
        <p:txBody>
          <a:bodyPr wrap="square" lIns="144006" tIns="72004" rIns="144006" bIns="72004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ru-RU" sz="2000" b="1" dirty="0">
                <a:solidFill>
                  <a:srgbClr val="003399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Тема 3.1. Финансовый рынок</a:t>
            </a:r>
          </a:p>
        </p:txBody>
      </p:sp>
    </p:spTree>
    <p:extLst>
      <p:ext uri="{BB962C8B-B14F-4D97-AF65-F5344CB8AC3E}">
        <p14:creationId xmlns:p14="http://schemas.microsoft.com/office/powerpoint/2010/main" val="528782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одержимое 2"/>
          <p:cNvSpPr txBox="1">
            <a:spLocks/>
          </p:cNvSpPr>
          <p:nvPr/>
        </p:nvSpPr>
        <p:spPr>
          <a:xfrm>
            <a:off x="4948193" y="2510972"/>
            <a:ext cx="9154274" cy="43542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079906" rtl="0" eaLnBrk="1" latinLnBrk="0" hangingPunct="1">
              <a:lnSpc>
                <a:spcPct val="90000"/>
              </a:lnSpc>
              <a:spcBef>
                <a:spcPts val="1181"/>
              </a:spcBef>
              <a:buFont typeface="Arial" panose="020B0604020202020204" pitchFamily="34" charset="0"/>
              <a:buNone/>
              <a:defRPr sz="28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9953" indent="0" algn="ctr" defTabSz="1079906" rtl="0" eaLnBrk="1" latinLnBrk="0" hangingPunct="1">
              <a:lnSpc>
                <a:spcPct val="90000"/>
              </a:lnSpc>
              <a:spcBef>
                <a:spcPts val="591"/>
              </a:spcBef>
              <a:buFont typeface="Arial" panose="020B0604020202020204" pitchFamily="34" charset="0"/>
              <a:buNone/>
              <a:defRPr sz="23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9906" indent="0" algn="ctr" defTabSz="1079906" rtl="0" eaLnBrk="1" latinLnBrk="0" hangingPunct="1">
              <a:lnSpc>
                <a:spcPct val="90000"/>
              </a:lnSpc>
              <a:spcBef>
                <a:spcPts val="591"/>
              </a:spcBef>
              <a:buFont typeface="Arial" panose="020B0604020202020204" pitchFamily="34" charset="0"/>
              <a:buNone/>
              <a:defRPr sz="21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19860" indent="0" algn="ctr" defTabSz="1079906" rtl="0" eaLnBrk="1" latinLnBrk="0" hangingPunct="1">
              <a:lnSpc>
                <a:spcPct val="90000"/>
              </a:lnSpc>
              <a:spcBef>
                <a:spcPts val="591"/>
              </a:spcBef>
              <a:buFont typeface="Arial" panose="020B0604020202020204" pitchFamily="34" charset="0"/>
              <a:buNone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59813" indent="0" algn="ctr" defTabSz="1079906" rtl="0" eaLnBrk="1" latinLnBrk="0" hangingPunct="1">
              <a:lnSpc>
                <a:spcPct val="90000"/>
              </a:lnSpc>
              <a:spcBef>
                <a:spcPts val="591"/>
              </a:spcBef>
              <a:buFont typeface="Arial" panose="020B0604020202020204" pitchFamily="34" charset="0"/>
              <a:buNone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99766" indent="0" algn="ctr" defTabSz="1079906" rtl="0" eaLnBrk="1" latinLnBrk="0" hangingPunct="1">
              <a:lnSpc>
                <a:spcPct val="90000"/>
              </a:lnSpc>
              <a:spcBef>
                <a:spcPts val="591"/>
              </a:spcBef>
              <a:buFont typeface="Arial" panose="020B0604020202020204" pitchFamily="34" charset="0"/>
              <a:buNone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9719" indent="0" algn="ctr" defTabSz="1079906" rtl="0" eaLnBrk="1" latinLnBrk="0" hangingPunct="1">
              <a:lnSpc>
                <a:spcPct val="90000"/>
              </a:lnSpc>
              <a:spcBef>
                <a:spcPts val="591"/>
              </a:spcBef>
              <a:buFont typeface="Arial" panose="020B0604020202020204" pitchFamily="34" charset="0"/>
              <a:buNone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672" indent="0" algn="ctr" defTabSz="1079906" rtl="0" eaLnBrk="1" latinLnBrk="0" hangingPunct="1">
              <a:lnSpc>
                <a:spcPct val="90000"/>
              </a:lnSpc>
              <a:spcBef>
                <a:spcPts val="591"/>
              </a:spcBef>
              <a:buFont typeface="Arial" panose="020B0604020202020204" pitchFamily="34" charset="0"/>
              <a:buNone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19626" indent="0" algn="ctr" defTabSz="1079906" rtl="0" eaLnBrk="1" latinLnBrk="0" hangingPunct="1">
              <a:lnSpc>
                <a:spcPct val="90000"/>
              </a:lnSpc>
              <a:spcBef>
                <a:spcPts val="591"/>
              </a:spcBef>
              <a:buFont typeface="Arial" panose="020B0604020202020204" pitchFamily="34" charset="0"/>
              <a:buNone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400" dirty="0" smtClean="0"/>
          </a:p>
          <a:p>
            <a:pPr algn="l"/>
            <a:endParaRPr lang="ru-RU" sz="2400" dirty="0">
              <a:latin typeface="Gotham Pro" panose="02000503040000020004" pitchFamily="50" charset="0"/>
              <a:cs typeface="Gotham Pro" panose="02000503040000020004" pitchFamily="50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9" y="-3085"/>
            <a:ext cx="11896625" cy="453191"/>
          </a:xfrm>
          <a:prstGeom prst="rect">
            <a:avLst/>
          </a:prstGeom>
        </p:spPr>
        <p:txBody>
          <a:bodyPr wrap="square" lIns="144006" tIns="72004" rIns="144006" bIns="72004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ru-RU" sz="2000" b="1" dirty="0">
                <a:solidFill>
                  <a:srgbClr val="003399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Тема 3.1. Финансовый рынок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5062923" y="1062451"/>
                <a:ext cx="9182466" cy="60665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ru-RU" sz="2400" b="1" dirty="0" smtClean="0">
                    <a:latin typeface="Gotham Pro" panose="02000503040000020004" pitchFamily="50" charset="0"/>
                    <a:cs typeface="Gotham Pro" panose="02000503040000020004" pitchFamily="50" charset="0"/>
                  </a:rPr>
                  <a:t>Номинальная </a:t>
                </a:r>
                <a:r>
                  <a:rPr lang="ru-RU" sz="2400" b="1" dirty="0">
                    <a:latin typeface="Gotham Pro" panose="02000503040000020004" pitchFamily="50" charset="0"/>
                    <a:cs typeface="Gotham Pro" panose="02000503040000020004" pitchFamily="50" charset="0"/>
                  </a:rPr>
                  <a:t>стоимость ценной </a:t>
                </a:r>
                <a:r>
                  <a:rPr lang="ru-RU" sz="2400" b="1" dirty="0" smtClean="0">
                    <a:latin typeface="Gotham Pro" panose="02000503040000020004" pitchFamily="50" charset="0"/>
                    <a:cs typeface="Gotham Pro" panose="02000503040000020004" pitchFamily="50" charset="0"/>
                  </a:rPr>
                  <a:t>бумаги </a:t>
                </a:r>
                <a:r>
                  <a:rPr lang="ru-RU" sz="2400" dirty="0">
                    <a:latin typeface="Gotham Pro" panose="02000503040000020004" pitchFamily="50" charset="0"/>
                    <a:cs typeface="Gotham Pro" panose="02000503040000020004" pitchFamily="50" charset="0"/>
                  </a:rPr>
                  <a:t>– денежная цена, объявленная на ценной бумаге.</a:t>
                </a:r>
              </a:p>
              <a:p>
                <a:pPr>
                  <a:lnSpc>
                    <a:spcPct val="110000"/>
                  </a:lnSpc>
                </a:pPr>
                <a:endParaRPr lang="ru-RU" sz="2400" b="1" dirty="0" smtClean="0">
                  <a:latin typeface="Gotham Pro" panose="02000503040000020004" pitchFamily="50" charset="0"/>
                </a:endParaRPr>
              </a:p>
              <a:p>
                <a:pPr>
                  <a:lnSpc>
                    <a:spcPct val="110000"/>
                  </a:lnSpc>
                </a:pPr>
                <a:r>
                  <a:rPr lang="ru-RU" sz="2400" b="1" dirty="0" smtClean="0">
                    <a:latin typeface="Gotham Pro" panose="02000503040000020004" pitchFamily="50" charset="0"/>
                    <a:cs typeface="Gotham Pro" panose="02000503040000020004" pitchFamily="50" charset="0"/>
                  </a:rPr>
                  <a:t>Курс </a:t>
                </a:r>
                <a:r>
                  <a:rPr lang="ru-RU" sz="2400" b="1" dirty="0">
                    <a:latin typeface="Gotham Pro" panose="02000503040000020004" pitchFamily="50" charset="0"/>
                    <a:cs typeface="Gotham Pro" panose="02000503040000020004" pitchFamily="50" charset="0"/>
                  </a:rPr>
                  <a:t>ценной бумаги </a:t>
                </a:r>
                <a:r>
                  <a:rPr lang="ru-RU" sz="2400" dirty="0">
                    <a:latin typeface="Gotham Pro" panose="02000503040000020004" pitchFamily="50" charset="0"/>
                    <a:cs typeface="Gotham Pro" panose="02000503040000020004" pitchFamily="50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  <a:cs typeface="Gotham Pro" panose="02000503040000020004" pitchFamily="50" charset="0"/>
                      </a:rPr>
                      <m:t>𝑃</m:t>
                    </m:r>
                  </m:oMath>
                </a14:m>
                <a:r>
                  <a:rPr lang="ru-RU" sz="2400" dirty="0">
                    <a:latin typeface="Gotham Pro" panose="02000503040000020004" pitchFamily="50" charset="0"/>
                    <a:cs typeface="Gotham Pro" panose="02000503040000020004" pitchFamily="50" charset="0"/>
                  </a:rPr>
                  <a:t>) – рыночная цена финансового актива на вторичном рынке</a:t>
                </a:r>
                <a:r>
                  <a:rPr lang="ru-RU" sz="2400" dirty="0" smtClean="0">
                    <a:latin typeface="Gotham Pro" panose="02000503040000020004" pitchFamily="50" charset="0"/>
                    <a:cs typeface="Gotham Pro" panose="02000503040000020004" pitchFamily="50" charset="0"/>
                  </a:rPr>
                  <a:t>.</a:t>
                </a:r>
                <a:endParaRPr lang="en-US" sz="2400" dirty="0" smtClean="0">
                  <a:latin typeface="Gotham Pro" panose="02000503040000020004" pitchFamily="50" charset="0"/>
                  <a:cs typeface="Gotham Pro" panose="02000503040000020004" pitchFamily="50" charset="0"/>
                </a:endParaRPr>
              </a:p>
              <a:p>
                <a:pPr>
                  <a:lnSpc>
                    <a:spcPct val="110000"/>
                  </a:lnSpc>
                </a:pPr>
                <a:endParaRPr lang="ru-RU" sz="2400" dirty="0">
                  <a:latin typeface="Gotham Pro" panose="02000503040000020004" pitchFamily="50" charset="0"/>
                  <a:cs typeface="Gotham Pro" panose="02000503040000020004" pitchFamily="50" charset="0"/>
                </a:endParaRPr>
              </a:p>
              <a:p>
                <a:pPr>
                  <a:lnSpc>
                    <a:spcPct val="110000"/>
                  </a:lnSpc>
                </a:pPr>
                <a:r>
                  <a:rPr lang="ru-RU" sz="2400" b="1" dirty="0" smtClean="0">
                    <a:latin typeface="Gotham Pro" panose="02000503040000020004" pitchFamily="50" charset="0"/>
                  </a:rPr>
                  <a:t>Фундаментальная стоимость актива </a:t>
                </a:r>
                <a:r>
                  <a:rPr lang="ru-RU" sz="2400" dirty="0" smtClean="0">
                    <a:latin typeface="Gotham Pro" panose="02000503040000020004" pitchFamily="50" charset="0"/>
                  </a:rPr>
                  <a:t>– ожидаемый дисконтированный поток доходов от актива.</a:t>
                </a:r>
                <a:r>
                  <a:rPr lang="en-US" sz="2400" dirty="0" smtClean="0">
                    <a:latin typeface="Gotham Pro" panose="02000503040000020004" pitchFamily="50" charset="0"/>
                  </a:rPr>
                  <a:t> </a:t>
                </a:r>
                <a:endParaRPr lang="ru-RU" sz="2400" dirty="0" smtClean="0">
                  <a:latin typeface="Gotham Pro" panose="02000503040000020004" pitchFamily="50" charset="0"/>
                </a:endParaRPr>
              </a:p>
              <a:p>
                <a:pPr>
                  <a:lnSpc>
                    <a:spcPct val="110000"/>
                  </a:lnSpc>
                </a:pPr>
                <a:endParaRPr lang="ru-RU" sz="2400" b="0" dirty="0" smtClean="0">
                  <a:latin typeface="Gotham Pro" panose="02000503040000020004" pitchFamily="50" charset="0"/>
                </a:endParaRPr>
              </a:p>
              <a:p>
                <a:pPr>
                  <a:lnSpc>
                    <a:spcPct val="11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FC730C"/>
                          </a:solidFill>
                          <a:latin typeface="Cambria Math" panose="02040503050406030204" pitchFamily="18" charset="0"/>
                        </a:rPr>
                        <m:t>𝑷𝑽</m:t>
                      </m:r>
                      <m:r>
                        <a:rPr lang="en-US" sz="2800" b="1" i="1" smtClean="0">
                          <a:solidFill>
                            <a:srgbClr val="FC730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solidFill>
                                <a:srgbClr val="FC730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b="1" i="1" smtClean="0">
                                  <a:solidFill>
                                    <a:srgbClr val="FC730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solidFill>
                                    <a:srgbClr val="FC730C"/>
                                  </a:solidFill>
                                  <a:latin typeface="Cambria Math" panose="02040503050406030204" pitchFamily="18" charset="0"/>
                                </a:rPr>
                                <m:t>𝑪𝑭</m:t>
                              </m:r>
                            </m:e>
                            <m:sub>
                              <m:r>
                                <a:rPr lang="en-US" sz="2800" b="1" i="1" smtClean="0">
                                  <a:solidFill>
                                    <a:srgbClr val="FC730C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r>
                            <a:rPr lang="en-US" sz="2800" b="1" i="1" smtClean="0">
                              <a:solidFill>
                                <a:srgbClr val="FC730C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2800" b="1" i="1" smtClean="0">
                              <a:solidFill>
                                <a:srgbClr val="FC730C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b="1" i="1" smtClean="0">
                              <a:solidFill>
                                <a:srgbClr val="FC730C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den>
                      </m:f>
                      <m:r>
                        <a:rPr lang="en-US" sz="2800" b="1" i="1" smtClean="0">
                          <a:solidFill>
                            <a:srgbClr val="FC730C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800" b="1" i="1">
                              <a:solidFill>
                                <a:srgbClr val="FC730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b="1" i="1">
                                  <a:solidFill>
                                    <a:srgbClr val="FC730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>
                                  <a:solidFill>
                                    <a:srgbClr val="FC730C"/>
                                  </a:solidFill>
                                  <a:latin typeface="Cambria Math" panose="02040503050406030204" pitchFamily="18" charset="0"/>
                                </a:rPr>
                                <m:t>𝑪𝑭</m:t>
                              </m:r>
                            </m:e>
                            <m:sub>
                              <m:r>
                                <a:rPr lang="en-US" sz="2800" b="1" i="1" smtClean="0">
                                  <a:solidFill>
                                    <a:srgbClr val="FC730C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sz="2800" b="1" i="1" smtClean="0">
                                  <a:solidFill>
                                    <a:srgbClr val="FC730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1" i="1" smtClean="0">
                                  <a:solidFill>
                                    <a:srgbClr val="FC730C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800" b="1" i="1" smtClean="0">
                                  <a:solidFill>
                                    <a:srgbClr val="FC730C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2800" b="1" i="1" smtClean="0">
                                  <a:solidFill>
                                    <a:srgbClr val="FC730C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800" b="1" i="1" smtClean="0">
                                  <a:solidFill>
                                    <a:srgbClr val="FC730C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  <m:r>
                                <a:rPr lang="en-US" sz="2800" b="1" i="1" smtClean="0">
                                  <a:solidFill>
                                    <a:srgbClr val="FC730C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800" b="1" i="1" smtClean="0">
                                  <a:solidFill>
                                    <a:srgbClr val="FC730C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en-US" sz="2800" b="1" i="1" smtClean="0">
                          <a:solidFill>
                            <a:srgbClr val="FC730C"/>
                          </a:solidFill>
                          <a:latin typeface="Cambria Math" panose="02040503050406030204" pitchFamily="18" charset="0"/>
                        </a:rPr>
                        <m:t>+…+</m:t>
                      </m:r>
                      <m:f>
                        <m:fPr>
                          <m:ctrlPr>
                            <a:rPr lang="en-US" sz="2800" b="1" i="1">
                              <a:solidFill>
                                <a:srgbClr val="FC730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b="1" i="1">
                                  <a:solidFill>
                                    <a:srgbClr val="FC730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>
                                  <a:solidFill>
                                    <a:srgbClr val="FC730C"/>
                                  </a:solidFill>
                                  <a:latin typeface="Cambria Math" panose="02040503050406030204" pitchFamily="18" charset="0"/>
                                </a:rPr>
                                <m:t>𝑪𝑭</m:t>
                              </m:r>
                            </m:e>
                            <m:sub>
                              <m:r>
                                <a:rPr lang="en-US" sz="2800" b="1" i="1" smtClean="0">
                                  <a:solidFill>
                                    <a:srgbClr val="FC730C"/>
                                  </a:solidFill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sz="2800" b="1" i="1" smtClean="0">
                                  <a:solidFill>
                                    <a:srgbClr val="FC730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800" b="1" i="1" smtClean="0">
                                      <a:solidFill>
                                        <a:srgbClr val="FC730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1" i="1" smtClean="0">
                                      <a:solidFill>
                                        <a:srgbClr val="FC730C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en-US" sz="2800" b="1" i="1" smtClean="0">
                                      <a:solidFill>
                                        <a:srgbClr val="FC730C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2800" b="1" i="1" smtClean="0">
                                      <a:solidFill>
                                        <a:srgbClr val="FC730C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800" b="1" i="1" smtClean="0">
                                  <a:solidFill>
                                    <a:srgbClr val="FC730C"/>
                                  </a:solidFill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sup>
                          </m:sSup>
                        </m:den>
                      </m:f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sz="2800" b="1" i="1" dirty="0" smtClean="0">
                  <a:latin typeface="Gotham Pro" panose="02000503040000020004" pitchFamily="50" charset="0"/>
                </a:endParaRPr>
              </a:p>
              <a:p>
                <a:pPr>
                  <a:lnSpc>
                    <a:spcPct val="110000"/>
                  </a:lnSpc>
                </a:pPr>
                <a:endParaRPr lang="ru-RU" sz="2400" dirty="0" smtClean="0">
                  <a:latin typeface="Gotham Pro" panose="02000503040000020004" pitchFamily="50" charset="0"/>
                </a:endParaRPr>
              </a:p>
              <a:p>
                <a:pPr>
                  <a:lnSpc>
                    <a:spcPct val="11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solidFill>
                              <a:srgbClr val="ED7D3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rgbClr val="ED7D31"/>
                            </a:solidFill>
                            <a:latin typeface="Cambria Math" panose="02040503050406030204" pitchFamily="18" charset="0"/>
                          </a:rPr>
                          <m:t>𝑪𝑭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rgbClr val="ED7D31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sub>
                    </m:sSub>
                  </m:oMath>
                </a14:m>
                <a:r>
                  <a:rPr lang="ru-RU" sz="2400" dirty="0" smtClean="0">
                    <a:latin typeface="Gotham Pro" panose="02000503040000020004" pitchFamily="50" charset="0"/>
                  </a:rPr>
                  <a:t> </a:t>
                </a:r>
                <a:r>
                  <a:rPr lang="en-US" sz="2400" dirty="0" smtClean="0">
                    <a:latin typeface="Gotham Pro" panose="02000503040000020004" pitchFamily="50" charset="0"/>
                  </a:rPr>
                  <a:t>– </a:t>
                </a:r>
                <a:r>
                  <a:rPr lang="ru-RU" sz="2400" dirty="0" smtClean="0">
                    <a:latin typeface="Gotham Pro" panose="02000503040000020004" pitchFamily="50" charset="0"/>
                  </a:rPr>
                  <a:t>денежные поступления в период</a:t>
                </a:r>
                <a:r>
                  <a:rPr lang="en-US" sz="2400" dirty="0" smtClean="0">
                    <a:latin typeface="Gotham Pro" panose="02000503040000020004" pitchFamily="50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400" dirty="0" smtClean="0">
                    <a:latin typeface="Gotham Pro" panose="02000503040000020004" pitchFamily="50" charset="0"/>
                  </a:rPr>
                  <a:t>,</a:t>
                </a:r>
              </a:p>
              <a:p>
                <a:pPr>
                  <a:lnSpc>
                    <a:spcPct val="110000"/>
                  </a:lnSpc>
                </a:pP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ED7D31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sz="2800" b="1" i="1" dirty="0">
                    <a:solidFill>
                      <a:srgbClr val="ED7D31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sz="2400" dirty="0" smtClean="0">
                    <a:latin typeface="Gotham Pro" panose="02000503040000020004" pitchFamily="50" charset="0"/>
                  </a:rPr>
                  <a:t>- </a:t>
                </a:r>
                <a:r>
                  <a:rPr lang="ru-RU" sz="2400" dirty="0" smtClean="0">
                    <a:latin typeface="Gotham Pro" panose="02000503040000020004" pitchFamily="50" charset="0"/>
                  </a:rPr>
                  <a:t> процентная ставка</a:t>
                </a:r>
                <a:endParaRPr lang="en-US" sz="2400" dirty="0" smtClean="0">
                  <a:latin typeface="Gotham Pro" panose="02000503040000020004" pitchFamily="50" charset="0"/>
                </a:endParaRPr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2923" y="1062451"/>
                <a:ext cx="9182466" cy="6066533"/>
              </a:xfrm>
              <a:prstGeom prst="rect">
                <a:avLst/>
              </a:prstGeom>
              <a:blipFill>
                <a:blip r:embed="rId2"/>
                <a:stretch>
                  <a:fillRect l="-1062" t="-704" b="-50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Прямоугольник 7"/>
          <p:cNvSpPr/>
          <p:nvPr/>
        </p:nvSpPr>
        <p:spPr>
          <a:xfrm>
            <a:off x="1226641" y="378098"/>
            <a:ext cx="9086784" cy="422413"/>
          </a:xfrm>
          <a:prstGeom prst="rect">
            <a:avLst/>
          </a:prstGeom>
        </p:spPr>
        <p:txBody>
          <a:bodyPr wrap="square" lIns="144006" tIns="72004" rIns="144006" bIns="72004">
            <a:spAutoFit/>
          </a:bodyPr>
          <a:lstStyle/>
          <a:p>
            <a:pPr>
              <a:spcBef>
                <a:spcPct val="0"/>
              </a:spcBef>
              <a:tabLst>
                <a:tab pos="360363" algn="l"/>
              </a:tabLst>
              <a:defRPr/>
            </a:pPr>
            <a:r>
              <a:rPr lang="ru-RU" dirty="0">
                <a:solidFill>
                  <a:srgbClr val="003399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Процентная ставка, доходность и цена </a:t>
            </a:r>
            <a:r>
              <a:rPr lang="ru-RU" dirty="0" smtClean="0">
                <a:solidFill>
                  <a:srgbClr val="003399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актива</a:t>
            </a:r>
            <a:endParaRPr lang="ru-RU" dirty="0">
              <a:solidFill>
                <a:srgbClr val="003399"/>
              </a:solidFill>
              <a:latin typeface="Gotham Pro" panose="02000503040000020004" pitchFamily="50" charset="0"/>
              <a:cs typeface="Gotham Pro" panose="0200050304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4733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одержимое 2"/>
          <p:cNvSpPr txBox="1">
            <a:spLocks/>
          </p:cNvSpPr>
          <p:nvPr/>
        </p:nvSpPr>
        <p:spPr>
          <a:xfrm>
            <a:off x="4948193" y="2510972"/>
            <a:ext cx="9154274" cy="43542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079906" rtl="0" eaLnBrk="1" latinLnBrk="0" hangingPunct="1">
              <a:lnSpc>
                <a:spcPct val="90000"/>
              </a:lnSpc>
              <a:spcBef>
                <a:spcPts val="1181"/>
              </a:spcBef>
              <a:buFont typeface="Arial" panose="020B0604020202020204" pitchFamily="34" charset="0"/>
              <a:buNone/>
              <a:defRPr sz="28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9953" indent="0" algn="ctr" defTabSz="1079906" rtl="0" eaLnBrk="1" latinLnBrk="0" hangingPunct="1">
              <a:lnSpc>
                <a:spcPct val="90000"/>
              </a:lnSpc>
              <a:spcBef>
                <a:spcPts val="591"/>
              </a:spcBef>
              <a:buFont typeface="Arial" panose="020B0604020202020204" pitchFamily="34" charset="0"/>
              <a:buNone/>
              <a:defRPr sz="23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9906" indent="0" algn="ctr" defTabSz="1079906" rtl="0" eaLnBrk="1" latinLnBrk="0" hangingPunct="1">
              <a:lnSpc>
                <a:spcPct val="90000"/>
              </a:lnSpc>
              <a:spcBef>
                <a:spcPts val="591"/>
              </a:spcBef>
              <a:buFont typeface="Arial" panose="020B0604020202020204" pitchFamily="34" charset="0"/>
              <a:buNone/>
              <a:defRPr sz="21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19860" indent="0" algn="ctr" defTabSz="1079906" rtl="0" eaLnBrk="1" latinLnBrk="0" hangingPunct="1">
              <a:lnSpc>
                <a:spcPct val="90000"/>
              </a:lnSpc>
              <a:spcBef>
                <a:spcPts val="591"/>
              </a:spcBef>
              <a:buFont typeface="Arial" panose="020B0604020202020204" pitchFamily="34" charset="0"/>
              <a:buNone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59813" indent="0" algn="ctr" defTabSz="1079906" rtl="0" eaLnBrk="1" latinLnBrk="0" hangingPunct="1">
              <a:lnSpc>
                <a:spcPct val="90000"/>
              </a:lnSpc>
              <a:spcBef>
                <a:spcPts val="591"/>
              </a:spcBef>
              <a:buFont typeface="Arial" panose="020B0604020202020204" pitchFamily="34" charset="0"/>
              <a:buNone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99766" indent="0" algn="ctr" defTabSz="1079906" rtl="0" eaLnBrk="1" latinLnBrk="0" hangingPunct="1">
              <a:lnSpc>
                <a:spcPct val="90000"/>
              </a:lnSpc>
              <a:spcBef>
                <a:spcPts val="591"/>
              </a:spcBef>
              <a:buFont typeface="Arial" panose="020B0604020202020204" pitchFamily="34" charset="0"/>
              <a:buNone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9719" indent="0" algn="ctr" defTabSz="1079906" rtl="0" eaLnBrk="1" latinLnBrk="0" hangingPunct="1">
              <a:lnSpc>
                <a:spcPct val="90000"/>
              </a:lnSpc>
              <a:spcBef>
                <a:spcPts val="591"/>
              </a:spcBef>
              <a:buFont typeface="Arial" panose="020B0604020202020204" pitchFamily="34" charset="0"/>
              <a:buNone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672" indent="0" algn="ctr" defTabSz="1079906" rtl="0" eaLnBrk="1" latinLnBrk="0" hangingPunct="1">
              <a:lnSpc>
                <a:spcPct val="90000"/>
              </a:lnSpc>
              <a:spcBef>
                <a:spcPts val="591"/>
              </a:spcBef>
              <a:buFont typeface="Arial" panose="020B0604020202020204" pitchFamily="34" charset="0"/>
              <a:buNone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19626" indent="0" algn="ctr" defTabSz="1079906" rtl="0" eaLnBrk="1" latinLnBrk="0" hangingPunct="1">
              <a:lnSpc>
                <a:spcPct val="90000"/>
              </a:lnSpc>
              <a:spcBef>
                <a:spcPts val="591"/>
              </a:spcBef>
              <a:buFont typeface="Arial" panose="020B0604020202020204" pitchFamily="34" charset="0"/>
              <a:buNone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400" dirty="0" smtClean="0"/>
          </a:p>
          <a:p>
            <a:pPr algn="l"/>
            <a:endParaRPr lang="ru-RU" sz="2400" dirty="0">
              <a:latin typeface="Gotham Pro" panose="02000503040000020004" pitchFamily="50" charset="0"/>
              <a:cs typeface="Gotham Pro" panose="02000503040000020004" pitchFamily="50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9" y="-3085"/>
            <a:ext cx="11896625" cy="453191"/>
          </a:xfrm>
          <a:prstGeom prst="rect">
            <a:avLst/>
          </a:prstGeom>
        </p:spPr>
        <p:txBody>
          <a:bodyPr wrap="square" lIns="144006" tIns="72004" rIns="144006" bIns="72004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ru-RU" sz="2000" b="1" dirty="0">
                <a:solidFill>
                  <a:srgbClr val="003399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Тема 3.1. Финансовый рынок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5012361" y="1054946"/>
                <a:ext cx="9154274" cy="57800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ru-RU" sz="2400" b="1" dirty="0" smtClean="0">
                    <a:latin typeface="Gotham Pro" panose="02000503040000020004" pitchFamily="50" charset="0"/>
                  </a:rPr>
                  <a:t>Процентная ставка </a:t>
                </a:r>
                <a:r>
                  <a:rPr lang="ru-RU" sz="2400" dirty="0" smtClean="0">
                    <a:latin typeface="Gotham Pro" panose="02000503040000020004" pitchFamily="50" charset="0"/>
                    <a:cs typeface="Gotham Pro" panose="02000503040000020004" pitchFamily="50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ED7D31"/>
                        </a:solidFill>
                        <a:latin typeface="Cambria Math" panose="02040503050406030204" pitchFamily="18" charset="0"/>
                        <a:cs typeface="Gotham Pro" panose="02000503040000020004" pitchFamily="50" charset="0"/>
                      </a:rPr>
                      <m:t>𝑖</m:t>
                    </m:r>
                  </m:oMath>
                </a14:m>
                <a:r>
                  <a:rPr lang="ru-RU" sz="2400" dirty="0" smtClean="0">
                    <a:latin typeface="Gotham Pro" panose="02000503040000020004" pitchFamily="50" charset="0"/>
                    <a:cs typeface="Gotham Pro" panose="02000503040000020004" pitchFamily="50" charset="0"/>
                  </a:rPr>
                  <a:t>)  </a:t>
                </a:r>
                <a:r>
                  <a:rPr lang="ru-RU" sz="2400" dirty="0" smtClean="0">
                    <a:latin typeface="Gotham Pro" panose="02000503040000020004" pitchFamily="50" charset="0"/>
                  </a:rPr>
                  <a:t>– цена займа, выраженная в процентах от его суммы.</a:t>
                </a:r>
                <a:r>
                  <a:rPr lang="en-US" sz="2400" dirty="0" smtClean="0">
                    <a:latin typeface="Gotham Pro" panose="02000503040000020004" pitchFamily="50" charset="0"/>
                  </a:rPr>
                  <a:t> </a:t>
                </a:r>
                <a:endParaRPr lang="ru-RU" sz="2400" dirty="0" smtClean="0">
                  <a:latin typeface="Gotham Pro" panose="02000503040000020004" pitchFamily="50" charset="0"/>
                </a:endParaRPr>
              </a:p>
              <a:p>
                <a:pPr>
                  <a:lnSpc>
                    <a:spcPct val="110000"/>
                  </a:lnSpc>
                </a:pPr>
                <a:endParaRPr lang="ru-RU" sz="2400" b="0" dirty="0" smtClean="0">
                  <a:latin typeface="Gotham Pro" panose="02000503040000020004" pitchFamily="50" charset="0"/>
                </a:endParaRPr>
              </a:p>
              <a:p>
                <a:pPr>
                  <a:lnSpc>
                    <a:spcPct val="110000"/>
                  </a:lnSpc>
                </a:pPr>
                <a:r>
                  <a:rPr lang="ru-RU" sz="2400" b="1" dirty="0" smtClean="0">
                    <a:latin typeface="Gotham Pro" panose="02000503040000020004" pitchFamily="50" charset="0"/>
                    <a:cs typeface="Gotham Pro" panose="02000503040000020004" pitchFamily="50" charset="0"/>
                  </a:rPr>
                  <a:t>Капитальный </a:t>
                </a:r>
                <a:r>
                  <a:rPr lang="ru-RU" sz="2400" b="1" dirty="0">
                    <a:latin typeface="Gotham Pro" panose="02000503040000020004" pitchFamily="50" charset="0"/>
                    <a:cs typeface="Gotham Pro" panose="02000503040000020004" pitchFamily="50" charset="0"/>
                  </a:rPr>
                  <a:t>выигрыш/потери </a:t>
                </a:r>
                <a:r>
                  <a:rPr lang="ru-RU" sz="2400" dirty="0">
                    <a:latin typeface="Gotham Pro" panose="02000503040000020004" pitchFamily="50" charset="0"/>
                    <a:cs typeface="Gotham Pro" panose="02000503040000020004" pitchFamily="50" charset="0"/>
                  </a:rPr>
                  <a:t>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0">
                        <a:latin typeface="Cambria Math" panose="02040503050406030204" pitchFamily="18" charset="0"/>
                        <a:cs typeface="Gotham Pro" panose="02000503040000020004" pitchFamily="50" charset="0"/>
                      </a:rPr>
                      <m:t>CG</m:t>
                    </m:r>
                  </m:oMath>
                </a14:m>
                <a:r>
                  <a:rPr lang="ru-RU" sz="2400" dirty="0">
                    <a:latin typeface="Gotham Pro" panose="02000503040000020004" pitchFamily="50" charset="0"/>
                    <a:cs typeface="Gotham Pro" panose="02000503040000020004" pitchFamily="50" charset="0"/>
                  </a:rPr>
                  <a:t>) – доход/потери </a:t>
                </a:r>
                <a:r>
                  <a:rPr lang="ru-RU" sz="2400" dirty="0" smtClean="0">
                    <a:latin typeface="Gotham Pro" panose="02000503040000020004" pitchFamily="50" charset="0"/>
                    <a:cs typeface="Gotham Pro" panose="02000503040000020004" pitchFamily="50" charset="0"/>
                  </a:rPr>
                  <a:t>от изменения </a:t>
                </a:r>
                <a:r>
                  <a:rPr lang="ru-RU" sz="2400" dirty="0">
                    <a:latin typeface="Gotham Pro" panose="02000503040000020004" pitchFamily="50" charset="0"/>
                    <a:cs typeface="Gotham Pro" panose="02000503040000020004" pitchFamily="50" charset="0"/>
                  </a:rPr>
                  <a:t>цены актива</a:t>
                </a:r>
                <a:r>
                  <a:rPr lang="ru-RU" sz="2400" dirty="0" smtClean="0">
                    <a:latin typeface="Gotham Pro" panose="02000503040000020004" pitchFamily="50" charset="0"/>
                    <a:cs typeface="Gotham Pro" panose="02000503040000020004" pitchFamily="50" charset="0"/>
                  </a:rPr>
                  <a:t>.</a:t>
                </a:r>
              </a:p>
              <a:p>
                <a:pPr>
                  <a:lnSpc>
                    <a:spcPct val="110000"/>
                  </a:lnSpc>
                </a:pPr>
                <a:endParaRPr lang="ru-RU" sz="2400" dirty="0" smtClean="0">
                  <a:latin typeface="Gotham Pro" panose="02000503040000020004" pitchFamily="50" charset="0"/>
                  <a:cs typeface="Gotham Pro" panose="02000503040000020004" pitchFamily="50" charset="0"/>
                </a:endParaRPr>
              </a:p>
              <a:p>
                <a:pPr>
                  <a:lnSpc>
                    <a:spcPct val="110000"/>
                  </a:lnSpc>
                </a:pPr>
                <a:endParaRPr lang="ru-RU" sz="2400" dirty="0" smtClean="0">
                  <a:latin typeface="Gotham Pro" panose="02000503040000020004" pitchFamily="50" charset="0"/>
                  <a:cs typeface="Gotham Pro" panose="02000503040000020004" pitchFamily="50" charset="0"/>
                </a:endParaRPr>
              </a:p>
              <a:p>
                <a:pPr>
                  <a:lnSpc>
                    <a:spcPct val="110000"/>
                  </a:lnSpc>
                </a:pPr>
                <a:endParaRPr lang="ru-RU" sz="2400" dirty="0">
                  <a:latin typeface="Gotham Pro" panose="02000503040000020004" pitchFamily="50" charset="0"/>
                  <a:cs typeface="Gotham Pro" panose="02000503040000020004" pitchFamily="50" charset="0"/>
                </a:endParaRPr>
              </a:p>
              <a:p>
                <a:pPr>
                  <a:lnSpc>
                    <a:spcPct val="110000"/>
                  </a:lnSpc>
                </a:pPr>
                <a:endParaRPr lang="en-US" sz="2400" dirty="0" smtClean="0">
                  <a:latin typeface="Gotham Pro" panose="02000503040000020004" pitchFamily="50" charset="0"/>
                  <a:cs typeface="Gotham Pro" panose="02000503040000020004" pitchFamily="50" charset="0"/>
                </a:endParaRPr>
              </a:p>
              <a:p>
                <a:pPr>
                  <a:lnSpc>
                    <a:spcPct val="110000"/>
                  </a:lnSpc>
                </a:pPr>
                <a:r>
                  <a:rPr lang="ru-RU" sz="2400" b="1" dirty="0" smtClean="0">
                    <a:latin typeface="Gotham Pro" panose="02000503040000020004" pitchFamily="50" charset="0"/>
                    <a:cs typeface="Gotham Pro" panose="02000503040000020004" pitchFamily="50" charset="0"/>
                  </a:rPr>
                  <a:t>Доходность актива (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cs typeface="Gotham Pro" panose="02000503040000020004" pitchFamily="50" charset="0"/>
                      </a:rPr>
                      <m:t>𝐑</m:t>
                    </m:r>
                  </m:oMath>
                </a14:m>
                <a:r>
                  <a:rPr lang="en-US" sz="2400" b="1" dirty="0">
                    <a:latin typeface="Gotham Pro" panose="02000503040000020004" pitchFamily="50" charset="0"/>
                    <a:cs typeface="Gotham Pro" panose="02000503040000020004" pitchFamily="50" charset="0"/>
                  </a:rPr>
                  <a:t>) </a:t>
                </a:r>
                <a:r>
                  <a:rPr lang="ru-RU" sz="2400" dirty="0" smtClean="0">
                    <a:latin typeface="Gotham Pro" panose="02000503040000020004" pitchFamily="50" charset="0"/>
                    <a:cs typeface="Gotham Pro" panose="02000503040000020004" pitchFamily="50" charset="0"/>
                  </a:rPr>
                  <a:t>– сумма платежей по активу и изменения курсовой цены, выраженная в процентах от цены покупки.</a:t>
                </a:r>
                <a:endParaRPr lang="en-US" sz="2400" dirty="0" smtClean="0">
                  <a:latin typeface="Gotham Pro" panose="02000503040000020004" pitchFamily="50" charset="0"/>
                  <a:cs typeface="Gotham Pro" panose="02000503040000020004" pitchFamily="50" charset="0"/>
                </a:endParaRPr>
              </a:p>
              <a:p>
                <a:pPr>
                  <a:lnSpc>
                    <a:spcPct val="110000"/>
                  </a:lnSpc>
                </a:pPr>
                <a:endParaRPr lang="ru-RU" sz="2400" dirty="0" smtClean="0">
                  <a:latin typeface="Gotham Pro" panose="02000503040000020004" pitchFamily="50" charset="0"/>
                </a:endParaRPr>
              </a:p>
              <a:p>
                <a:pPr marL="342900" indent="-342900">
                  <a:lnSpc>
                    <a:spcPct val="110000"/>
                  </a:lnSpc>
                  <a:buFont typeface="Arial" panose="020B0604020202020204" pitchFamily="34" charset="0"/>
                  <a:buChar char="•"/>
                </a:pPr>
                <a:endParaRPr lang="en-US" sz="2400" dirty="0" smtClean="0">
                  <a:latin typeface="Gotham Pro" panose="02000503040000020004" pitchFamily="50" charset="0"/>
                </a:endParaRPr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2361" y="1054946"/>
                <a:ext cx="9154274" cy="5780044"/>
              </a:xfrm>
              <a:prstGeom prst="rect">
                <a:avLst/>
              </a:prstGeom>
              <a:blipFill>
                <a:blip r:embed="rId2"/>
                <a:stretch>
                  <a:fillRect l="-999" t="-73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755760" y="6286252"/>
                <a:ext cx="182582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ED7D31"/>
                          </a:solidFill>
                          <a:latin typeface="Cambria Math" panose="02040503050406030204" pitchFamily="18" charset="0"/>
                        </a:rPr>
                        <m:t>𝑹</m:t>
                      </m:r>
                      <m:r>
                        <a:rPr lang="en-US" sz="2800" b="1" i="1" smtClean="0">
                          <a:solidFill>
                            <a:srgbClr val="ED7D3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rgbClr val="ED7D31"/>
                          </a:solidFill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2800" b="1" i="1">
                          <a:solidFill>
                            <a:srgbClr val="ED7D3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1" i="1" smtClean="0">
                          <a:solidFill>
                            <a:srgbClr val="ED7D31"/>
                          </a:solidFill>
                          <a:latin typeface="Cambria Math" panose="02040503050406030204" pitchFamily="18" charset="0"/>
                        </a:rPr>
                        <m:t>𝑪𝑮</m:t>
                      </m:r>
                    </m:oMath>
                  </m:oMathPara>
                </a14:m>
                <a:endParaRPr lang="ru-RU" sz="2800" b="1" dirty="0">
                  <a:solidFill>
                    <a:srgbClr val="ED7D31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5760" y="6286252"/>
                <a:ext cx="1825821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914536" y="3346235"/>
                <a:ext cx="3480248" cy="87915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ED7D31"/>
                          </a:solidFill>
                          <a:latin typeface="Cambria Math" panose="02040503050406030204" pitchFamily="18" charset="0"/>
                        </a:rPr>
                        <m:t>𝑪𝑮</m:t>
                      </m:r>
                      <m:r>
                        <a:rPr lang="ru-RU" sz="2800" b="1" i="1" smtClean="0">
                          <a:solidFill>
                            <a:srgbClr val="ED7D3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800" b="1" i="1" smtClean="0">
                              <a:solidFill>
                                <a:srgbClr val="ED7D3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2800" b="1" i="1" smtClean="0">
                                  <a:solidFill>
                                    <a:srgbClr val="ED7D3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solidFill>
                                    <a:srgbClr val="ED7D31"/>
                                  </a:solidFill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</m:e>
                            <m:sub>
                              <m:r>
                                <a:rPr lang="en-US" sz="2800" b="1" i="1" smtClean="0">
                                  <a:solidFill>
                                    <a:srgbClr val="ED7D31"/>
                                  </a:solidFill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sub>
                          </m:sSub>
                          <m:r>
                            <a:rPr lang="en-US" sz="2800" b="1" i="1" smtClean="0">
                              <a:solidFill>
                                <a:srgbClr val="ED7D3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800" b="1" i="1" smtClean="0">
                                  <a:solidFill>
                                    <a:srgbClr val="ED7D3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solidFill>
                                    <a:srgbClr val="ED7D31"/>
                                  </a:solidFill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</m:e>
                            <m:sub>
                              <m:r>
                                <a:rPr lang="en-US" sz="2800" b="1" i="1" smtClean="0">
                                  <a:solidFill>
                                    <a:srgbClr val="ED7D31"/>
                                  </a:solidFill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800" b="1" i="1">
                                  <a:solidFill>
                                    <a:srgbClr val="ED7D3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>
                                  <a:solidFill>
                                    <a:srgbClr val="ED7D31"/>
                                  </a:solidFill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</m:e>
                            <m:sub>
                              <m:r>
                                <a:rPr lang="en-US" sz="2800" b="1" i="1">
                                  <a:solidFill>
                                    <a:srgbClr val="ED7D31"/>
                                  </a:solidFill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sub>
                          </m:sSub>
                        </m:den>
                      </m:f>
                      <m:r>
                        <a:rPr lang="ru-RU" sz="2800" b="1" i="1">
                          <a:solidFill>
                            <a:srgbClr val="ED7D3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ru-RU" sz="2800" b="1" i="1" smtClean="0">
                          <a:solidFill>
                            <a:srgbClr val="ED7D3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𝟏𝟎𝟎</m:t>
                      </m:r>
                      <m:r>
                        <a:rPr lang="ru-RU" sz="2800" b="1" i="1" smtClean="0">
                          <a:solidFill>
                            <a:srgbClr val="ED7D3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%</m:t>
                      </m:r>
                    </m:oMath>
                  </m:oMathPara>
                </a14:m>
                <a:endParaRPr lang="ru-RU" sz="2800" b="1" dirty="0">
                  <a:solidFill>
                    <a:srgbClr val="ED7D31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4536" y="3346235"/>
                <a:ext cx="3480248" cy="87915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Прямоугольник 11"/>
          <p:cNvSpPr/>
          <p:nvPr/>
        </p:nvSpPr>
        <p:spPr>
          <a:xfrm>
            <a:off x="1226641" y="378098"/>
            <a:ext cx="9086784" cy="422413"/>
          </a:xfrm>
          <a:prstGeom prst="rect">
            <a:avLst/>
          </a:prstGeom>
        </p:spPr>
        <p:txBody>
          <a:bodyPr wrap="square" lIns="144006" tIns="72004" rIns="144006" bIns="72004">
            <a:spAutoFit/>
          </a:bodyPr>
          <a:lstStyle/>
          <a:p>
            <a:pPr>
              <a:spcBef>
                <a:spcPct val="0"/>
              </a:spcBef>
              <a:tabLst>
                <a:tab pos="360363" algn="l"/>
              </a:tabLst>
              <a:defRPr/>
            </a:pPr>
            <a:r>
              <a:rPr lang="ru-RU" dirty="0">
                <a:solidFill>
                  <a:srgbClr val="003399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Процентная ставка, доходность и цена </a:t>
            </a:r>
            <a:r>
              <a:rPr lang="ru-RU" dirty="0" smtClean="0">
                <a:solidFill>
                  <a:srgbClr val="003399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актива</a:t>
            </a:r>
            <a:endParaRPr lang="ru-RU" dirty="0">
              <a:solidFill>
                <a:srgbClr val="003399"/>
              </a:solidFill>
              <a:latin typeface="Gotham Pro" panose="02000503040000020004" pitchFamily="50" charset="0"/>
              <a:cs typeface="Gotham Pro" panose="0200050304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8044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одержимое 2"/>
          <p:cNvSpPr txBox="1">
            <a:spLocks/>
          </p:cNvSpPr>
          <p:nvPr/>
        </p:nvSpPr>
        <p:spPr>
          <a:xfrm>
            <a:off x="4948193" y="2510972"/>
            <a:ext cx="9154274" cy="43542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079906" rtl="0" eaLnBrk="1" latinLnBrk="0" hangingPunct="1">
              <a:lnSpc>
                <a:spcPct val="90000"/>
              </a:lnSpc>
              <a:spcBef>
                <a:spcPts val="1181"/>
              </a:spcBef>
              <a:buFont typeface="Arial" panose="020B0604020202020204" pitchFamily="34" charset="0"/>
              <a:buNone/>
              <a:defRPr sz="28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9953" indent="0" algn="ctr" defTabSz="1079906" rtl="0" eaLnBrk="1" latinLnBrk="0" hangingPunct="1">
              <a:lnSpc>
                <a:spcPct val="90000"/>
              </a:lnSpc>
              <a:spcBef>
                <a:spcPts val="591"/>
              </a:spcBef>
              <a:buFont typeface="Arial" panose="020B0604020202020204" pitchFamily="34" charset="0"/>
              <a:buNone/>
              <a:defRPr sz="23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9906" indent="0" algn="ctr" defTabSz="1079906" rtl="0" eaLnBrk="1" latinLnBrk="0" hangingPunct="1">
              <a:lnSpc>
                <a:spcPct val="90000"/>
              </a:lnSpc>
              <a:spcBef>
                <a:spcPts val="591"/>
              </a:spcBef>
              <a:buFont typeface="Arial" panose="020B0604020202020204" pitchFamily="34" charset="0"/>
              <a:buNone/>
              <a:defRPr sz="21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19860" indent="0" algn="ctr" defTabSz="1079906" rtl="0" eaLnBrk="1" latinLnBrk="0" hangingPunct="1">
              <a:lnSpc>
                <a:spcPct val="90000"/>
              </a:lnSpc>
              <a:spcBef>
                <a:spcPts val="591"/>
              </a:spcBef>
              <a:buFont typeface="Arial" panose="020B0604020202020204" pitchFamily="34" charset="0"/>
              <a:buNone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59813" indent="0" algn="ctr" defTabSz="1079906" rtl="0" eaLnBrk="1" latinLnBrk="0" hangingPunct="1">
              <a:lnSpc>
                <a:spcPct val="90000"/>
              </a:lnSpc>
              <a:spcBef>
                <a:spcPts val="591"/>
              </a:spcBef>
              <a:buFont typeface="Arial" panose="020B0604020202020204" pitchFamily="34" charset="0"/>
              <a:buNone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99766" indent="0" algn="ctr" defTabSz="1079906" rtl="0" eaLnBrk="1" latinLnBrk="0" hangingPunct="1">
              <a:lnSpc>
                <a:spcPct val="90000"/>
              </a:lnSpc>
              <a:spcBef>
                <a:spcPts val="591"/>
              </a:spcBef>
              <a:buFont typeface="Arial" panose="020B0604020202020204" pitchFamily="34" charset="0"/>
              <a:buNone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9719" indent="0" algn="ctr" defTabSz="1079906" rtl="0" eaLnBrk="1" latinLnBrk="0" hangingPunct="1">
              <a:lnSpc>
                <a:spcPct val="90000"/>
              </a:lnSpc>
              <a:spcBef>
                <a:spcPts val="591"/>
              </a:spcBef>
              <a:buFont typeface="Arial" panose="020B0604020202020204" pitchFamily="34" charset="0"/>
              <a:buNone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672" indent="0" algn="ctr" defTabSz="1079906" rtl="0" eaLnBrk="1" latinLnBrk="0" hangingPunct="1">
              <a:lnSpc>
                <a:spcPct val="90000"/>
              </a:lnSpc>
              <a:spcBef>
                <a:spcPts val="591"/>
              </a:spcBef>
              <a:buFont typeface="Arial" panose="020B0604020202020204" pitchFamily="34" charset="0"/>
              <a:buNone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19626" indent="0" algn="ctr" defTabSz="1079906" rtl="0" eaLnBrk="1" latinLnBrk="0" hangingPunct="1">
              <a:lnSpc>
                <a:spcPct val="90000"/>
              </a:lnSpc>
              <a:spcBef>
                <a:spcPts val="591"/>
              </a:spcBef>
              <a:buFont typeface="Arial" panose="020B0604020202020204" pitchFamily="34" charset="0"/>
              <a:buNone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400" dirty="0" smtClean="0"/>
          </a:p>
          <a:p>
            <a:pPr algn="l"/>
            <a:endParaRPr lang="ru-RU" sz="2400" dirty="0">
              <a:latin typeface="Gotham Pro" panose="02000503040000020004" pitchFamily="50" charset="0"/>
              <a:cs typeface="Gotham Pro" panose="02000503040000020004" pitchFamily="50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9" y="-3085"/>
            <a:ext cx="11896625" cy="453191"/>
          </a:xfrm>
          <a:prstGeom prst="rect">
            <a:avLst/>
          </a:prstGeom>
        </p:spPr>
        <p:txBody>
          <a:bodyPr wrap="square" lIns="144006" tIns="72004" rIns="144006" bIns="72004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ru-RU" sz="2000" b="1" dirty="0">
                <a:solidFill>
                  <a:srgbClr val="003399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Тема 3.1. Финансовый рынок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4948193" y="2735794"/>
                <a:ext cx="9205813" cy="44680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806653" lvl="1" indent="-266700" defTabSz="1079906">
                  <a:lnSpc>
                    <a:spcPct val="90000"/>
                  </a:lnSpc>
                  <a:spcBef>
                    <a:spcPts val="600"/>
                  </a:spcBef>
                  <a:buClr>
                    <a:srgbClr val="FC730C"/>
                  </a:buClr>
                  <a:buFont typeface="Wingdings" panose="05000000000000000000" pitchFamily="2" charset="2"/>
                  <a:buChar char="§"/>
                </a:pPr>
                <a:r>
                  <a:rPr lang="ru-RU" sz="2400" dirty="0">
                    <a:latin typeface="Gotham Pro" panose="02000503040000020004" pitchFamily="50" charset="0"/>
                  </a:rPr>
                  <a:t>простой займ</a:t>
                </a:r>
              </a:p>
              <a:p>
                <a:pPr>
                  <a:lnSpc>
                    <a:spcPct val="11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ED7D31"/>
                          </a:solidFill>
                          <a:latin typeface="Cambria Math" panose="02040503050406030204" pitchFamily="18" charset="0"/>
                        </a:rPr>
                        <m:t>𝑷𝑽</m:t>
                      </m:r>
                      <m:r>
                        <a:rPr lang="en-US" sz="2800" b="1" i="1" smtClean="0">
                          <a:solidFill>
                            <a:srgbClr val="ED7D3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1" i="1">
                              <a:solidFill>
                                <a:srgbClr val="ED7D3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ED7D31"/>
                              </a:solidFill>
                              <a:latin typeface="Cambria Math" panose="02040503050406030204" pitchFamily="18" charset="0"/>
                            </a:rPr>
                            <m:t>𝑪𝑭</m:t>
                          </m:r>
                        </m:num>
                        <m:den>
                          <m:sSup>
                            <m:sSupPr>
                              <m:ctrlPr>
                                <a:rPr lang="en-US" sz="2800" b="1" i="1" smtClean="0">
                                  <a:solidFill>
                                    <a:srgbClr val="ED7D3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800" b="1" i="1" smtClean="0">
                                  <a:solidFill>
                                    <a:srgbClr val="ED7D3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800" b="1" i="1">
                                  <a:solidFill>
                                    <a:srgbClr val="ED7D3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2800" b="1" i="1">
                                  <a:solidFill>
                                    <a:srgbClr val="ED7D3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800" b="1" i="1" smtClean="0">
                                      <a:solidFill>
                                        <a:srgbClr val="ED7D3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>
                                      <a:solidFill>
                                        <a:srgbClr val="ED7D31"/>
                                      </a:solidFill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  <m:sub>
                                  <m:r>
                                    <a:rPr lang="en-US" sz="2800" b="1" i="1">
                                      <a:solidFill>
                                        <a:srgbClr val="ED7D31"/>
                                      </a:solidFill>
                                      <a:latin typeface="Cambria Math" panose="02040503050406030204" pitchFamily="18" charset="0"/>
                                    </a:rPr>
                                    <m:t>𝒎</m:t>
                                  </m:r>
                                </m:sub>
                              </m:sSub>
                              <m:r>
                                <a:rPr lang="ru-RU" sz="2800" b="1" i="1" smtClean="0">
                                  <a:solidFill>
                                    <a:srgbClr val="ED7D3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800" b="1" i="1" smtClean="0">
                                  <a:solidFill>
                                    <a:srgbClr val="ED7D31"/>
                                  </a:solidFill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ru-RU" sz="2800" b="1" dirty="0" smtClean="0">
                  <a:solidFill>
                    <a:srgbClr val="ED7D31"/>
                  </a:solidFill>
                  <a:latin typeface="Gotham Pro" panose="02000503040000020004" pitchFamily="50" charset="0"/>
                </a:endParaRPr>
              </a:p>
              <a:p>
                <a:pPr marL="806653" lvl="1" indent="-266700" defTabSz="1079906">
                  <a:lnSpc>
                    <a:spcPct val="90000"/>
                  </a:lnSpc>
                  <a:spcBef>
                    <a:spcPts val="600"/>
                  </a:spcBef>
                  <a:buClr>
                    <a:srgbClr val="FC730C"/>
                  </a:buClr>
                  <a:buFont typeface="Wingdings" panose="05000000000000000000" pitchFamily="2" charset="2"/>
                  <a:buChar char="§"/>
                </a:pPr>
                <a:endParaRPr lang="ru-RU" sz="2400" dirty="0" smtClean="0">
                  <a:latin typeface="Gotham Pro" panose="02000503040000020004" pitchFamily="50" charset="0"/>
                </a:endParaRPr>
              </a:p>
              <a:p>
                <a:pPr marL="806653" lvl="1" indent="-266700" defTabSz="1079906">
                  <a:lnSpc>
                    <a:spcPct val="90000"/>
                  </a:lnSpc>
                  <a:spcBef>
                    <a:spcPts val="600"/>
                  </a:spcBef>
                  <a:buClr>
                    <a:srgbClr val="FC730C"/>
                  </a:buClr>
                  <a:buFont typeface="Wingdings" panose="05000000000000000000" pitchFamily="2" charset="2"/>
                  <a:buChar char="§"/>
                </a:pPr>
                <a:r>
                  <a:rPr lang="ru-RU" sz="2400" dirty="0" smtClean="0">
                    <a:latin typeface="Gotham Pro" panose="02000503040000020004" pitchFamily="50" charset="0"/>
                  </a:rPr>
                  <a:t>купонная </a:t>
                </a:r>
                <a:r>
                  <a:rPr lang="ru-RU" sz="2400" dirty="0">
                    <a:latin typeface="Gotham Pro" panose="02000503040000020004" pitchFamily="50" charset="0"/>
                  </a:rPr>
                  <a:t>облигация</a:t>
                </a:r>
                <a:endParaRPr lang="en-US" sz="2400" dirty="0">
                  <a:latin typeface="Gotham Pro" panose="02000503040000020004" pitchFamily="50" charset="0"/>
                </a:endParaRPr>
              </a:p>
              <a:p>
                <a:pPr>
                  <a:lnSpc>
                    <a:spcPct val="11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>
                          <a:solidFill>
                            <a:srgbClr val="ED7D31"/>
                          </a:solidFill>
                          <a:latin typeface="Cambria Math" panose="02040503050406030204" pitchFamily="18" charset="0"/>
                        </a:rPr>
                        <m:t>𝑷𝑽</m:t>
                      </m:r>
                      <m:r>
                        <a:rPr lang="en-US" sz="2800" b="1" i="1">
                          <a:solidFill>
                            <a:srgbClr val="ED7D3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1" i="1">
                              <a:solidFill>
                                <a:srgbClr val="ED7D3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b="1" i="1">
                                  <a:solidFill>
                                    <a:srgbClr val="ED7D3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>
                                  <a:solidFill>
                                    <a:srgbClr val="ED7D31"/>
                                  </a:solidFill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e>
                            <m:sub>
                              <m:r>
                                <a:rPr lang="en-US" sz="2800" b="1" i="1">
                                  <a:solidFill>
                                    <a:srgbClr val="ED7D3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r>
                            <a:rPr lang="en-US" sz="2800" b="1" i="1">
                              <a:solidFill>
                                <a:srgbClr val="ED7D3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2800" b="1" i="1">
                              <a:solidFill>
                                <a:srgbClr val="ED7D3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800" b="1" i="1">
                                  <a:solidFill>
                                    <a:srgbClr val="ED7D3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>
                                  <a:solidFill>
                                    <a:srgbClr val="ED7D31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en-US" sz="2800" b="1" i="1">
                                  <a:solidFill>
                                    <a:srgbClr val="ED7D31"/>
                                  </a:solidFill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sub>
                          </m:sSub>
                        </m:den>
                      </m:f>
                      <m:r>
                        <a:rPr lang="en-US" sz="2800" b="1" i="1">
                          <a:solidFill>
                            <a:srgbClr val="ED7D3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800" b="1" i="1">
                              <a:solidFill>
                                <a:srgbClr val="ED7D3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b="1" i="1">
                                  <a:solidFill>
                                    <a:srgbClr val="ED7D3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>
                                  <a:solidFill>
                                    <a:srgbClr val="ED7D31"/>
                                  </a:solidFill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e>
                            <m:sub>
                              <m:r>
                                <a:rPr lang="en-US" sz="2800" b="1" i="1">
                                  <a:solidFill>
                                    <a:srgbClr val="ED7D3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sz="2800" b="1" i="1">
                                  <a:solidFill>
                                    <a:srgbClr val="ED7D3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1" i="1">
                                  <a:solidFill>
                                    <a:srgbClr val="ED7D3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800" b="1" i="1">
                                  <a:solidFill>
                                    <a:srgbClr val="ED7D3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2800" b="1" i="1">
                                  <a:solidFill>
                                    <a:srgbClr val="ED7D3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800" b="1" i="1">
                                      <a:solidFill>
                                        <a:srgbClr val="ED7D3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>
                                      <a:solidFill>
                                        <a:srgbClr val="ED7D31"/>
                                      </a:solidFill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  <m:sub>
                                  <m:r>
                                    <a:rPr lang="en-US" sz="2800" b="1" i="1">
                                      <a:solidFill>
                                        <a:srgbClr val="ED7D31"/>
                                      </a:solidFill>
                                      <a:latin typeface="Cambria Math" panose="02040503050406030204" pitchFamily="18" charset="0"/>
                                    </a:rPr>
                                    <m:t>𝒎</m:t>
                                  </m:r>
                                </m:sub>
                              </m:sSub>
                              <m:r>
                                <a:rPr lang="en-US" sz="2800" b="1" i="1">
                                  <a:solidFill>
                                    <a:srgbClr val="ED7D3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800" b="1" i="1">
                                  <a:solidFill>
                                    <a:srgbClr val="ED7D3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en-US" sz="2800" b="1" i="1">
                          <a:solidFill>
                            <a:srgbClr val="ED7D31"/>
                          </a:solidFill>
                          <a:latin typeface="Cambria Math" panose="02040503050406030204" pitchFamily="18" charset="0"/>
                        </a:rPr>
                        <m:t>+…+</m:t>
                      </m:r>
                      <m:f>
                        <m:fPr>
                          <m:ctrlPr>
                            <a:rPr lang="en-US" sz="2800" b="1" i="1">
                              <a:solidFill>
                                <a:srgbClr val="ED7D3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b="1" i="1">
                                  <a:solidFill>
                                    <a:srgbClr val="ED7D3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>
                                  <a:solidFill>
                                    <a:srgbClr val="ED7D31"/>
                                  </a:solidFill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e>
                            <m:sub>
                              <m:r>
                                <a:rPr lang="en-US" sz="2800" b="1" i="1">
                                  <a:solidFill>
                                    <a:srgbClr val="ED7D31"/>
                                  </a:solidFill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sz="2800" b="1" i="1">
                                  <a:solidFill>
                                    <a:srgbClr val="ED7D3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800" b="1" i="1">
                                      <a:solidFill>
                                        <a:srgbClr val="ED7D3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1" i="1">
                                      <a:solidFill>
                                        <a:srgbClr val="ED7D31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en-US" sz="2800" b="1" i="1">
                                      <a:solidFill>
                                        <a:srgbClr val="ED7D31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2800" b="1" i="1">
                                          <a:solidFill>
                                            <a:srgbClr val="ED7D3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1" i="1">
                                          <a:solidFill>
                                            <a:srgbClr val="ED7D3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𝒚</m:t>
                                      </m:r>
                                    </m:e>
                                    <m:sub>
                                      <m:r>
                                        <a:rPr lang="en-US" sz="2800" b="1" i="1">
                                          <a:solidFill>
                                            <a:srgbClr val="ED7D3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𝒎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2800" b="1" i="1">
                                  <a:solidFill>
                                    <a:srgbClr val="ED7D31"/>
                                  </a:solidFill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sup>
                          </m:sSup>
                        </m:den>
                      </m:f>
                      <m:r>
                        <a:rPr lang="ru-RU" sz="2800" b="1" i="1">
                          <a:solidFill>
                            <a:srgbClr val="ED7D3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800" b="1" i="1">
                              <a:solidFill>
                                <a:srgbClr val="ED7D3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>
                              <a:solidFill>
                                <a:srgbClr val="ED7D31"/>
                              </a:solidFill>
                              <a:latin typeface="Cambria Math" panose="02040503050406030204" pitchFamily="18" charset="0"/>
                            </a:rPr>
                            <m:t>𝑭𝑽</m:t>
                          </m:r>
                        </m:num>
                        <m:den>
                          <m:sSup>
                            <m:sSupPr>
                              <m:ctrlPr>
                                <a:rPr lang="en-US" sz="2800" b="1" i="1">
                                  <a:solidFill>
                                    <a:srgbClr val="ED7D3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800" b="1" i="1">
                                      <a:solidFill>
                                        <a:srgbClr val="ED7D3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1" i="1">
                                      <a:solidFill>
                                        <a:srgbClr val="ED7D31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en-US" sz="2800" b="1" i="1">
                                      <a:solidFill>
                                        <a:srgbClr val="ED7D31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2800" b="1" i="1">
                                          <a:solidFill>
                                            <a:srgbClr val="ED7D3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1" i="1">
                                          <a:solidFill>
                                            <a:srgbClr val="ED7D3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𝒚</m:t>
                                      </m:r>
                                    </m:e>
                                    <m:sub>
                                      <m:r>
                                        <a:rPr lang="en-US" sz="2800" b="1" i="1">
                                          <a:solidFill>
                                            <a:srgbClr val="ED7D3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𝒎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2800" b="1" i="1">
                                  <a:solidFill>
                                    <a:srgbClr val="ED7D31"/>
                                  </a:solidFill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sup>
                          </m:sSup>
                        </m:den>
                      </m:f>
                      <m:r>
                        <a:rPr lang="en-US" sz="2800" b="1" i="1">
                          <a:solidFill>
                            <a:srgbClr val="ED7D3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sz="2800" b="1" i="1" dirty="0">
                  <a:solidFill>
                    <a:srgbClr val="ED7D31"/>
                  </a:solidFill>
                  <a:latin typeface="Cambria Math" panose="02040503050406030204" pitchFamily="18" charset="0"/>
                </a:endParaRPr>
              </a:p>
              <a:p>
                <a:pPr>
                  <a:lnSpc>
                    <a:spcPct val="110000"/>
                  </a:lnSpc>
                </a:pPr>
                <a:endParaRPr lang="en-US" sz="2400" dirty="0">
                  <a:solidFill>
                    <a:srgbClr val="ED7D31"/>
                  </a:solidFill>
                  <a:latin typeface="Gotham Pro" panose="02000503040000020004" pitchFamily="50" charset="0"/>
                </a:endParaRPr>
              </a:p>
              <a:p>
                <a:pPr>
                  <a:lnSpc>
                    <a:spcPct val="110000"/>
                  </a:lnSpc>
                </a:pP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ED7D31"/>
                        </a:solidFill>
                        <a:latin typeface="Cambria Math" panose="02040503050406030204" pitchFamily="18" charset="0"/>
                      </a:rPr>
                      <m:t>𝑭𝑽</m:t>
                    </m:r>
                  </m:oMath>
                </a14:m>
                <a:r>
                  <a:rPr lang="en-US" sz="2400" dirty="0">
                    <a:latin typeface="Gotham Pro" panose="02000503040000020004" pitchFamily="50" charset="0"/>
                  </a:rPr>
                  <a:t> </a:t>
                </a:r>
                <a:r>
                  <a:rPr lang="en-US" sz="2400" dirty="0" smtClean="0">
                    <a:latin typeface="Gotham Pro" panose="02000503040000020004" pitchFamily="50" charset="0"/>
                  </a:rPr>
                  <a:t>– </a:t>
                </a:r>
                <a:r>
                  <a:rPr lang="ru-RU" sz="2400" dirty="0" smtClean="0">
                    <a:latin typeface="Gotham Pro" panose="02000503040000020004" pitchFamily="50" charset="0"/>
                  </a:rPr>
                  <a:t>цена погашения</a:t>
                </a:r>
                <a:endParaRPr lang="en-US" sz="2400" dirty="0">
                  <a:solidFill>
                    <a:srgbClr val="ED7D31"/>
                  </a:solidFill>
                  <a:latin typeface="Gotham Pro" panose="02000503040000020004" pitchFamily="50" charset="0"/>
                </a:endParaRPr>
              </a:p>
              <a:p>
                <a:pPr>
                  <a:lnSpc>
                    <a:spcPct val="110000"/>
                  </a:lnSpc>
                </a:pPr>
                <a:endParaRPr lang="en-US" sz="2400" dirty="0" smtClean="0">
                  <a:latin typeface="Gotham Pro" panose="02000503040000020004" pitchFamily="50" charset="0"/>
                </a:endParaRPr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8193" y="2735794"/>
                <a:ext cx="9205813" cy="4468018"/>
              </a:xfrm>
              <a:prstGeom prst="rect">
                <a:avLst/>
              </a:prstGeom>
              <a:blipFill>
                <a:blip r:embed="rId2"/>
                <a:stretch>
                  <a:fillRect t="-191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4948193" y="1269798"/>
                <a:ext cx="9205813" cy="12411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400" b="1" dirty="0" smtClean="0">
                    <a:latin typeface="Gotham Pro" panose="02000503040000020004" pitchFamily="50" charset="0"/>
                    <a:cs typeface="Gotham Pro" panose="02000503040000020004" pitchFamily="50" charset="0"/>
                  </a:rPr>
                  <a:t>Доходность к погашению </a:t>
                </a:r>
                <a:r>
                  <a:rPr lang="ru-RU" sz="2400" dirty="0">
                    <a:latin typeface="Gotham Pro" panose="02000503040000020004" pitchFamily="50" charset="0"/>
                    <a:cs typeface="Gotham Pro" panose="02000503040000020004" pitchFamily="50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solidFill>
                              <a:srgbClr val="FC7B19"/>
                            </a:solidFill>
                            <a:latin typeface="Cambria Math" panose="02040503050406030204" pitchFamily="18" charset="0"/>
                            <a:cs typeface="Gotham Pro" panose="02000503040000020004" pitchFamily="50" charset="0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rgbClr val="FC7B19"/>
                            </a:solidFill>
                            <a:latin typeface="Cambria Math" panose="02040503050406030204" pitchFamily="18" charset="0"/>
                            <a:cs typeface="Gotham Pro" panose="02000503040000020004" pitchFamily="50" charset="0"/>
                          </a:rPr>
                          <m:t>𝒚</m:t>
                        </m:r>
                      </m:e>
                      <m:sub>
                        <m:r>
                          <a:rPr lang="en-US" sz="2800" b="1" i="1">
                            <a:solidFill>
                              <a:srgbClr val="FC7B19"/>
                            </a:solidFill>
                            <a:latin typeface="Cambria Math" panose="02040503050406030204" pitchFamily="18" charset="0"/>
                            <a:cs typeface="Gotham Pro" panose="02000503040000020004" pitchFamily="50" charset="0"/>
                          </a:rPr>
                          <m:t>𝒎</m:t>
                        </m:r>
                      </m:sub>
                    </m:sSub>
                  </m:oMath>
                </a14:m>
                <a:r>
                  <a:rPr lang="en-US" sz="2400" dirty="0">
                    <a:latin typeface="Gotham Pro" panose="02000503040000020004" pitchFamily="50" charset="0"/>
                    <a:cs typeface="Gotham Pro" panose="02000503040000020004" pitchFamily="50" charset="0"/>
                  </a:rPr>
                  <a:t>)</a:t>
                </a:r>
                <a:r>
                  <a:rPr lang="ru-RU" sz="2400" dirty="0">
                    <a:latin typeface="Gotham Pro" panose="02000503040000020004" pitchFamily="50" charset="0"/>
                    <a:cs typeface="Gotham Pro" panose="02000503040000020004" pitchFamily="50" charset="0"/>
                  </a:rPr>
                  <a:t> - процентная ставка при которой приведенная стоимость будущих поступлений от актива равна его текущей стоимости.</a:t>
                </a:r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8193" y="1269798"/>
                <a:ext cx="9205813" cy="1241174"/>
              </a:xfrm>
              <a:prstGeom prst="rect">
                <a:avLst/>
              </a:prstGeom>
              <a:blipFill>
                <a:blip r:embed="rId3"/>
                <a:stretch>
                  <a:fillRect l="-1060" t="-980" r="-596" b="-1127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Прямоугольник 9"/>
          <p:cNvSpPr/>
          <p:nvPr/>
        </p:nvSpPr>
        <p:spPr>
          <a:xfrm>
            <a:off x="1226641" y="378098"/>
            <a:ext cx="9086784" cy="422413"/>
          </a:xfrm>
          <a:prstGeom prst="rect">
            <a:avLst/>
          </a:prstGeom>
        </p:spPr>
        <p:txBody>
          <a:bodyPr wrap="square" lIns="144006" tIns="72004" rIns="144006" bIns="72004">
            <a:spAutoFit/>
          </a:bodyPr>
          <a:lstStyle/>
          <a:p>
            <a:pPr>
              <a:spcBef>
                <a:spcPct val="0"/>
              </a:spcBef>
              <a:tabLst>
                <a:tab pos="360363" algn="l"/>
              </a:tabLst>
              <a:defRPr/>
            </a:pPr>
            <a:r>
              <a:rPr lang="ru-RU" dirty="0">
                <a:solidFill>
                  <a:srgbClr val="003399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Процентная ставка, доходность и цена </a:t>
            </a:r>
            <a:r>
              <a:rPr lang="ru-RU" dirty="0" smtClean="0">
                <a:solidFill>
                  <a:srgbClr val="003399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актива</a:t>
            </a:r>
            <a:endParaRPr lang="ru-RU" dirty="0">
              <a:solidFill>
                <a:srgbClr val="003399"/>
              </a:solidFill>
              <a:latin typeface="Gotham Pro" panose="02000503040000020004" pitchFamily="50" charset="0"/>
              <a:cs typeface="Gotham Pro" panose="0200050304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4399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одержимое 2"/>
          <p:cNvSpPr txBox="1">
            <a:spLocks/>
          </p:cNvSpPr>
          <p:nvPr/>
        </p:nvSpPr>
        <p:spPr>
          <a:xfrm>
            <a:off x="4948193" y="2510972"/>
            <a:ext cx="9154274" cy="43542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079906" rtl="0" eaLnBrk="1" latinLnBrk="0" hangingPunct="1">
              <a:lnSpc>
                <a:spcPct val="90000"/>
              </a:lnSpc>
              <a:spcBef>
                <a:spcPts val="1181"/>
              </a:spcBef>
              <a:buFont typeface="Arial" panose="020B0604020202020204" pitchFamily="34" charset="0"/>
              <a:buNone/>
              <a:defRPr sz="28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9953" indent="0" algn="ctr" defTabSz="1079906" rtl="0" eaLnBrk="1" latinLnBrk="0" hangingPunct="1">
              <a:lnSpc>
                <a:spcPct val="90000"/>
              </a:lnSpc>
              <a:spcBef>
                <a:spcPts val="591"/>
              </a:spcBef>
              <a:buFont typeface="Arial" panose="020B0604020202020204" pitchFamily="34" charset="0"/>
              <a:buNone/>
              <a:defRPr sz="23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9906" indent="0" algn="ctr" defTabSz="1079906" rtl="0" eaLnBrk="1" latinLnBrk="0" hangingPunct="1">
              <a:lnSpc>
                <a:spcPct val="90000"/>
              </a:lnSpc>
              <a:spcBef>
                <a:spcPts val="591"/>
              </a:spcBef>
              <a:buFont typeface="Arial" panose="020B0604020202020204" pitchFamily="34" charset="0"/>
              <a:buNone/>
              <a:defRPr sz="21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19860" indent="0" algn="ctr" defTabSz="1079906" rtl="0" eaLnBrk="1" latinLnBrk="0" hangingPunct="1">
              <a:lnSpc>
                <a:spcPct val="90000"/>
              </a:lnSpc>
              <a:spcBef>
                <a:spcPts val="591"/>
              </a:spcBef>
              <a:buFont typeface="Arial" panose="020B0604020202020204" pitchFamily="34" charset="0"/>
              <a:buNone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59813" indent="0" algn="ctr" defTabSz="1079906" rtl="0" eaLnBrk="1" latinLnBrk="0" hangingPunct="1">
              <a:lnSpc>
                <a:spcPct val="90000"/>
              </a:lnSpc>
              <a:spcBef>
                <a:spcPts val="591"/>
              </a:spcBef>
              <a:buFont typeface="Arial" panose="020B0604020202020204" pitchFamily="34" charset="0"/>
              <a:buNone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99766" indent="0" algn="ctr" defTabSz="1079906" rtl="0" eaLnBrk="1" latinLnBrk="0" hangingPunct="1">
              <a:lnSpc>
                <a:spcPct val="90000"/>
              </a:lnSpc>
              <a:spcBef>
                <a:spcPts val="591"/>
              </a:spcBef>
              <a:buFont typeface="Arial" panose="020B0604020202020204" pitchFamily="34" charset="0"/>
              <a:buNone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9719" indent="0" algn="ctr" defTabSz="1079906" rtl="0" eaLnBrk="1" latinLnBrk="0" hangingPunct="1">
              <a:lnSpc>
                <a:spcPct val="90000"/>
              </a:lnSpc>
              <a:spcBef>
                <a:spcPts val="591"/>
              </a:spcBef>
              <a:buFont typeface="Arial" panose="020B0604020202020204" pitchFamily="34" charset="0"/>
              <a:buNone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672" indent="0" algn="ctr" defTabSz="1079906" rtl="0" eaLnBrk="1" latinLnBrk="0" hangingPunct="1">
              <a:lnSpc>
                <a:spcPct val="90000"/>
              </a:lnSpc>
              <a:spcBef>
                <a:spcPts val="591"/>
              </a:spcBef>
              <a:buFont typeface="Arial" panose="020B0604020202020204" pitchFamily="34" charset="0"/>
              <a:buNone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19626" indent="0" algn="ctr" defTabSz="1079906" rtl="0" eaLnBrk="1" latinLnBrk="0" hangingPunct="1">
              <a:lnSpc>
                <a:spcPct val="90000"/>
              </a:lnSpc>
              <a:spcBef>
                <a:spcPts val="591"/>
              </a:spcBef>
              <a:buFont typeface="Arial" panose="020B0604020202020204" pitchFamily="34" charset="0"/>
              <a:buNone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400" dirty="0" smtClean="0"/>
          </a:p>
          <a:p>
            <a:pPr algn="l"/>
            <a:endParaRPr lang="ru-RU" sz="2400" dirty="0">
              <a:latin typeface="Gotham Pro" panose="02000503040000020004" pitchFamily="50" charset="0"/>
              <a:cs typeface="Gotham Pro" panose="02000503040000020004" pitchFamily="50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9" y="-3085"/>
            <a:ext cx="11896625" cy="453191"/>
          </a:xfrm>
          <a:prstGeom prst="rect">
            <a:avLst/>
          </a:prstGeom>
        </p:spPr>
        <p:txBody>
          <a:bodyPr wrap="square" lIns="144006" tIns="72004" rIns="144006" bIns="72004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ru-RU" sz="2000" b="1" dirty="0">
                <a:solidFill>
                  <a:srgbClr val="003399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Тема 3.1. Финансовый рынок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5423307" y="2159240"/>
                <a:ext cx="7903022" cy="39794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806653" lvl="1" indent="-266700" defTabSz="1079906">
                  <a:lnSpc>
                    <a:spcPct val="90000"/>
                  </a:lnSpc>
                  <a:spcBef>
                    <a:spcPts val="600"/>
                  </a:spcBef>
                  <a:buClr>
                    <a:srgbClr val="FC730C"/>
                  </a:buClr>
                  <a:buFont typeface="Wingdings" panose="05000000000000000000" pitchFamily="2" charset="2"/>
                  <a:buChar char="§"/>
                </a:pPr>
                <a:r>
                  <a:rPr lang="ru-RU" sz="2400" dirty="0">
                    <a:latin typeface="Gotham Pro" panose="02000503040000020004" pitchFamily="50" charset="0"/>
                  </a:rPr>
                  <a:t>консоль</a:t>
                </a:r>
              </a:p>
              <a:p>
                <a:pPr>
                  <a:lnSpc>
                    <a:spcPct val="11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ED7D31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en-US" sz="2800" b="1" i="1" smtClean="0">
                          <a:solidFill>
                            <a:srgbClr val="ED7D3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1" i="1">
                              <a:solidFill>
                                <a:srgbClr val="ED7D3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>
                              <a:solidFill>
                                <a:srgbClr val="ED7D31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num>
                        <m:den>
                          <m:sSub>
                            <m:sSubPr>
                              <m:ctrlPr>
                                <a:rPr lang="en-US" sz="2800" b="1" i="1">
                                  <a:solidFill>
                                    <a:srgbClr val="ED7D3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>
                                  <a:solidFill>
                                    <a:srgbClr val="ED7D31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en-US" sz="2800" b="1" i="1">
                                  <a:solidFill>
                                    <a:srgbClr val="ED7D31"/>
                                  </a:solidFill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u-RU" sz="2800" b="1" dirty="0">
                  <a:solidFill>
                    <a:srgbClr val="ED7D31"/>
                  </a:solidFill>
                  <a:latin typeface="Gotham Pro" panose="02000503040000020004" pitchFamily="50" charset="0"/>
                </a:endParaRPr>
              </a:p>
              <a:p>
                <a:pPr>
                  <a:lnSpc>
                    <a:spcPct val="110000"/>
                  </a:lnSpc>
                </a:pPr>
                <a:endParaRPr lang="ru-RU" sz="2400" dirty="0" smtClean="0">
                  <a:latin typeface="Gotham Pro" panose="02000503040000020004" pitchFamily="50" charset="0"/>
                </a:endParaRPr>
              </a:p>
              <a:p>
                <a:pPr marL="806653" lvl="1" indent="-266700" defTabSz="1079906">
                  <a:lnSpc>
                    <a:spcPct val="90000"/>
                  </a:lnSpc>
                  <a:spcBef>
                    <a:spcPts val="600"/>
                  </a:spcBef>
                  <a:buClr>
                    <a:srgbClr val="FC730C"/>
                  </a:buClr>
                  <a:buFont typeface="Wingdings" panose="05000000000000000000" pitchFamily="2" charset="2"/>
                  <a:buChar char="§"/>
                </a:pPr>
                <a:r>
                  <a:rPr lang="ru-RU" sz="2400" dirty="0">
                    <a:latin typeface="Gotham Pro" panose="02000503040000020004" pitchFamily="50" charset="0"/>
                  </a:rPr>
                  <a:t>дисконтная облигация</a:t>
                </a:r>
              </a:p>
              <a:p>
                <a:pPr marL="342900" indent="-342900">
                  <a:lnSpc>
                    <a:spcPct val="110000"/>
                  </a:lnSpc>
                  <a:buFont typeface="Arial" panose="020B0604020202020204" pitchFamily="34" charset="0"/>
                  <a:buChar char="•"/>
                </a:pPr>
                <a:endParaRPr lang="ru-RU" sz="2400" dirty="0" smtClean="0">
                  <a:latin typeface="Gotham Pro" panose="02000503040000020004" pitchFamily="50" charset="0"/>
                </a:endParaRPr>
              </a:p>
              <a:p>
                <a:pPr>
                  <a:lnSpc>
                    <a:spcPct val="11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ED7D3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solidFill>
                                <a:srgbClr val="ED7D31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sz="2800" b="1" i="1">
                              <a:solidFill>
                                <a:srgbClr val="ED7D31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sub>
                      </m:sSub>
                      <m:r>
                        <a:rPr lang="en-US" sz="2800" b="1" i="1">
                          <a:solidFill>
                            <a:srgbClr val="ED7D3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rgbClr val="ED7D31"/>
                          </a:solidFill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2800" b="1" i="1" smtClean="0">
                          <a:solidFill>
                            <a:srgbClr val="ED7D3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solidFill>
                                <a:srgbClr val="ED7D3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ED7D31"/>
                              </a:solidFill>
                              <a:latin typeface="Cambria Math" panose="02040503050406030204" pitchFamily="18" charset="0"/>
                            </a:rPr>
                            <m:t>𝑭𝑽</m:t>
                          </m:r>
                          <m:r>
                            <a:rPr lang="en-US" sz="2800" b="1" i="1" smtClean="0">
                              <a:solidFill>
                                <a:srgbClr val="ED7D3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1" i="1" smtClean="0">
                              <a:solidFill>
                                <a:srgbClr val="ED7D31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ED7D31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</m:den>
                      </m:f>
                    </m:oMath>
                  </m:oMathPara>
                </a14:m>
                <a:endParaRPr lang="ru-RU" sz="2800" b="1" dirty="0" smtClean="0">
                  <a:solidFill>
                    <a:srgbClr val="ED7D31"/>
                  </a:solidFill>
                  <a:latin typeface="Gotham Pro" panose="02000503040000020004" pitchFamily="50" charset="0"/>
                </a:endParaRPr>
              </a:p>
              <a:p>
                <a:pPr>
                  <a:lnSpc>
                    <a:spcPct val="110000"/>
                  </a:lnSpc>
                </a:pPr>
                <a:endParaRPr lang="en-US" sz="2400" dirty="0" smtClean="0">
                  <a:solidFill>
                    <a:srgbClr val="ED7D31"/>
                  </a:solidFill>
                  <a:latin typeface="Gotham Pro" panose="02000503040000020004" pitchFamily="50" charset="0"/>
                </a:endParaRPr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3307" y="2159240"/>
                <a:ext cx="7903022" cy="3979487"/>
              </a:xfrm>
              <a:prstGeom prst="rect">
                <a:avLst/>
              </a:prstGeom>
              <a:blipFill>
                <a:blip r:embed="rId2"/>
                <a:stretch>
                  <a:fillRect t="-214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Прямоугольник 7"/>
          <p:cNvSpPr/>
          <p:nvPr/>
        </p:nvSpPr>
        <p:spPr>
          <a:xfrm>
            <a:off x="4922423" y="1179228"/>
            <a:ext cx="92058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E3E9F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Доходность к погашению</a:t>
            </a:r>
            <a:endParaRPr lang="ru-RU" sz="2400" b="1" dirty="0">
              <a:latin typeface="Gotham Pro" panose="02000503040000020004" pitchFamily="50" charset="0"/>
              <a:cs typeface="Gotham Pro" panose="02000503040000020004" pitchFamily="50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26641" y="378098"/>
            <a:ext cx="9086784" cy="422413"/>
          </a:xfrm>
          <a:prstGeom prst="rect">
            <a:avLst/>
          </a:prstGeom>
        </p:spPr>
        <p:txBody>
          <a:bodyPr wrap="square" lIns="144006" tIns="72004" rIns="144006" bIns="72004">
            <a:spAutoFit/>
          </a:bodyPr>
          <a:lstStyle/>
          <a:p>
            <a:pPr>
              <a:spcBef>
                <a:spcPct val="0"/>
              </a:spcBef>
              <a:tabLst>
                <a:tab pos="360363" algn="l"/>
              </a:tabLst>
              <a:defRPr/>
            </a:pPr>
            <a:r>
              <a:rPr lang="ru-RU" dirty="0">
                <a:solidFill>
                  <a:srgbClr val="003399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Процентная ставка, доходность и цена </a:t>
            </a:r>
            <a:r>
              <a:rPr lang="ru-RU" dirty="0" smtClean="0">
                <a:solidFill>
                  <a:srgbClr val="003399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актива</a:t>
            </a:r>
            <a:endParaRPr lang="ru-RU" dirty="0">
              <a:solidFill>
                <a:srgbClr val="003399"/>
              </a:solidFill>
              <a:latin typeface="Gotham Pro" panose="02000503040000020004" pitchFamily="50" charset="0"/>
              <a:cs typeface="Gotham Pro" panose="0200050304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8212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одержимое 2"/>
          <p:cNvSpPr txBox="1">
            <a:spLocks/>
          </p:cNvSpPr>
          <p:nvPr/>
        </p:nvSpPr>
        <p:spPr>
          <a:xfrm>
            <a:off x="4948193" y="2510972"/>
            <a:ext cx="9154274" cy="43542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079906" rtl="0" eaLnBrk="1" latinLnBrk="0" hangingPunct="1">
              <a:lnSpc>
                <a:spcPct val="90000"/>
              </a:lnSpc>
              <a:spcBef>
                <a:spcPts val="1181"/>
              </a:spcBef>
              <a:buFont typeface="Arial" panose="020B0604020202020204" pitchFamily="34" charset="0"/>
              <a:buNone/>
              <a:defRPr sz="28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9953" indent="0" algn="ctr" defTabSz="1079906" rtl="0" eaLnBrk="1" latinLnBrk="0" hangingPunct="1">
              <a:lnSpc>
                <a:spcPct val="90000"/>
              </a:lnSpc>
              <a:spcBef>
                <a:spcPts val="591"/>
              </a:spcBef>
              <a:buFont typeface="Arial" panose="020B0604020202020204" pitchFamily="34" charset="0"/>
              <a:buNone/>
              <a:defRPr sz="23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9906" indent="0" algn="ctr" defTabSz="1079906" rtl="0" eaLnBrk="1" latinLnBrk="0" hangingPunct="1">
              <a:lnSpc>
                <a:spcPct val="90000"/>
              </a:lnSpc>
              <a:spcBef>
                <a:spcPts val="591"/>
              </a:spcBef>
              <a:buFont typeface="Arial" panose="020B0604020202020204" pitchFamily="34" charset="0"/>
              <a:buNone/>
              <a:defRPr sz="21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19860" indent="0" algn="ctr" defTabSz="1079906" rtl="0" eaLnBrk="1" latinLnBrk="0" hangingPunct="1">
              <a:lnSpc>
                <a:spcPct val="90000"/>
              </a:lnSpc>
              <a:spcBef>
                <a:spcPts val="591"/>
              </a:spcBef>
              <a:buFont typeface="Arial" panose="020B0604020202020204" pitchFamily="34" charset="0"/>
              <a:buNone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59813" indent="0" algn="ctr" defTabSz="1079906" rtl="0" eaLnBrk="1" latinLnBrk="0" hangingPunct="1">
              <a:lnSpc>
                <a:spcPct val="90000"/>
              </a:lnSpc>
              <a:spcBef>
                <a:spcPts val="591"/>
              </a:spcBef>
              <a:buFont typeface="Arial" panose="020B0604020202020204" pitchFamily="34" charset="0"/>
              <a:buNone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99766" indent="0" algn="ctr" defTabSz="1079906" rtl="0" eaLnBrk="1" latinLnBrk="0" hangingPunct="1">
              <a:lnSpc>
                <a:spcPct val="90000"/>
              </a:lnSpc>
              <a:spcBef>
                <a:spcPts val="591"/>
              </a:spcBef>
              <a:buFont typeface="Arial" panose="020B0604020202020204" pitchFamily="34" charset="0"/>
              <a:buNone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9719" indent="0" algn="ctr" defTabSz="1079906" rtl="0" eaLnBrk="1" latinLnBrk="0" hangingPunct="1">
              <a:lnSpc>
                <a:spcPct val="90000"/>
              </a:lnSpc>
              <a:spcBef>
                <a:spcPts val="591"/>
              </a:spcBef>
              <a:buFont typeface="Arial" panose="020B0604020202020204" pitchFamily="34" charset="0"/>
              <a:buNone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672" indent="0" algn="ctr" defTabSz="1079906" rtl="0" eaLnBrk="1" latinLnBrk="0" hangingPunct="1">
              <a:lnSpc>
                <a:spcPct val="90000"/>
              </a:lnSpc>
              <a:spcBef>
                <a:spcPts val="591"/>
              </a:spcBef>
              <a:buFont typeface="Arial" panose="020B0604020202020204" pitchFamily="34" charset="0"/>
              <a:buNone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19626" indent="0" algn="ctr" defTabSz="1079906" rtl="0" eaLnBrk="1" latinLnBrk="0" hangingPunct="1">
              <a:lnSpc>
                <a:spcPct val="90000"/>
              </a:lnSpc>
              <a:spcBef>
                <a:spcPts val="591"/>
              </a:spcBef>
              <a:buFont typeface="Arial" panose="020B0604020202020204" pitchFamily="34" charset="0"/>
              <a:buNone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400" dirty="0" smtClean="0"/>
          </a:p>
          <a:p>
            <a:pPr algn="l"/>
            <a:endParaRPr lang="ru-RU" sz="2400" dirty="0">
              <a:latin typeface="Gotham Pro" panose="02000503040000020004" pitchFamily="50" charset="0"/>
              <a:cs typeface="Gotham Pro" panose="02000503040000020004" pitchFamily="50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9" y="-3085"/>
            <a:ext cx="11896625" cy="453191"/>
          </a:xfrm>
          <a:prstGeom prst="rect">
            <a:avLst/>
          </a:prstGeom>
        </p:spPr>
        <p:txBody>
          <a:bodyPr wrap="square" lIns="144006" tIns="72004" rIns="144006" bIns="72004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ru-RU" sz="2000" b="1" dirty="0">
                <a:solidFill>
                  <a:srgbClr val="003399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Тема 3.1. Финансовый рынок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922423" y="1087723"/>
            <a:ext cx="92058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E3E9F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Соотношения цены, доходности и процентной ставки</a:t>
            </a:r>
            <a:endParaRPr lang="ru-RU" sz="2400" b="1" dirty="0">
              <a:solidFill>
                <a:srgbClr val="0E3E9F"/>
              </a:solidFill>
              <a:latin typeface="Gotham Pro" panose="02000503040000020004" pitchFamily="50" charset="0"/>
              <a:cs typeface="Gotham Pro" panose="02000503040000020004" pitchFamily="50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922423" y="1900768"/>
            <a:ext cx="9066293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6653" lvl="1" indent="-266700" defTabSz="1079906">
              <a:lnSpc>
                <a:spcPct val="90000"/>
              </a:lnSpc>
              <a:spcBef>
                <a:spcPts val="600"/>
              </a:spcBef>
              <a:buClr>
                <a:srgbClr val="FC730C"/>
              </a:buClr>
              <a:buFont typeface="Wingdings" panose="05000000000000000000" pitchFamily="2" charset="2"/>
              <a:buChar char="§"/>
            </a:pPr>
            <a:r>
              <a:rPr lang="ru-RU" sz="2400" dirty="0">
                <a:latin typeface="Gotham Pro" panose="02000503040000020004" pitchFamily="50" charset="0"/>
              </a:rPr>
              <a:t>цена облигаций и процентная ставка находятся </a:t>
            </a:r>
            <a:br>
              <a:rPr lang="ru-RU" sz="2400" dirty="0">
                <a:latin typeface="Gotham Pro" panose="02000503040000020004" pitchFamily="50" charset="0"/>
              </a:rPr>
            </a:br>
            <a:r>
              <a:rPr lang="ru-RU" sz="2400" dirty="0">
                <a:latin typeface="Gotham Pro" panose="02000503040000020004" pitchFamily="50" charset="0"/>
              </a:rPr>
              <a:t>в обратной зависимости</a:t>
            </a:r>
          </a:p>
          <a:p>
            <a:pPr marL="806653" lvl="1" indent="-266700" defTabSz="1079906">
              <a:lnSpc>
                <a:spcPct val="90000"/>
              </a:lnSpc>
              <a:spcBef>
                <a:spcPts val="600"/>
              </a:spcBef>
              <a:buClr>
                <a:srgbClr val="FC730C"/>
              </a:buClr>
              <a:buFont typeface="Wingdings" panose="05000000000000000000" pitchFamily="2" charset="2"/>
              <a:buChar char="§"/>
            </a:pPr>
            <a:r>
              <a:rPr lang="ru-RU" sz="2400" dirty="0">
                <a:latin typeface="Gotham Pro" panose="02000503040000020004" pitchFamily="50" charset="0"/>
              </a:rPr>
              <a:t>рост процентной ставки сопровождает падение цены облигации </a:t>
            </a:r>
          </a:p>
          <a:p>
            <a:pPr marL="806653" lvl="1" indent="-266700" defTabSz="1079906">
              <a:lnSpc>
                <a:spcPct val="90000"/>
              </a:lnSpc>
              <a:spcBef>
                <a:spcPts val="600"/>
              </a:spcBef>
              <a:buClr>
                <a:srgbClr val="FC730C"/>
              </a:buClr>
              <a:buFont typeface="Wingdings" panose="05000000000000000000" pitchFamily="2" charset="2"/>
              <a:buChar char="§"/>
            </a:pPr>
            <a:r>
              <a:rPr lang="ru-RU" sz="2400" dirty="0">
                <a:latin typeface="Gotham Pro" panose="02000503040000020004" pitchFamily="50" charset="0"/>
              </a:rPr>
              <a:t>капитальные потери от роста процентной ставки тем больше чем дальше срок погашения</a:t>
            </a:r>
          </a:p>
          <a:p>
            <a:pPr marL="806653" lvl="1" indent="-266700" defTabSz="1079906">
              <a:lnSpc>
                <a:spcPct val="90000"/>
              </a:lnSpc>
              <a:spcBef>
                <a:spcPts val="600"/>
              </a:spcBef>
              <a:buClr>
                <a:srgbClr val="FC730C"/>
              </a:buClr>
              <a:buFont typeface="Wingdings" panose="05000000000000000000" pitchFamily="2" charset="2"/>
              <a:buChar char="§"/>
            </a:pPr>
            <a:r>
              <a:rPr lang="ru-RU" sz="2400" dirty="0">
                <a:latin typeface="Gotham Pro" panose="02000503040000020004" pitchFamily="50" charset="0"/>
              </a:rPr>
              <a:t>долгосрочные облигации подвержены более сильному колебанию курса по сравнению с краткосрочными</a:t>
            </a:r>
          </a:p>
          <a:p>
            <a:pPr marL="806653" lvl="1" indent="-266700" defTabSz="1079906">
              <a:lnSpc>
                <a:spcPct val="90000"/>
              </a:lnSpc>
              <a:spcBef>
                <a:spcPts val="600"/>
              </a:spcBef>
              <a:buClr>
                <a:srgbClr val="FC730C"/>
              </a:buClr>
              <a:buFont typeface="Wingdings" panose="05000000000000000000" pitchFamily="2" charset="2"/>
              <a:buChar char="§"/>
            </a:pPr>
            <a:r>
              <a:rPr lang="ru-RU" sz="2400" dirty="0">
                <a:latin typeface="Gotham Pro" panose="02000503040000020004" pitchFamily="50" charset="0"/>
              </a:rPr>
              <a:t>процентные ставки долгосрочных облигации выше </a:t>
            </a:r>
            <a:r>
              <a:rPr lang="ru-RU" sz="2400" dirty="0" smtClean="0">
                <a:latin typeface="Gotham Pro" panose="02000503040000020004" pitchFamily="50" charset="0"/>
              </a:rPr>
              <a:t>краткосрочных    </a:t>
            </a:r>
            <a:endParaRPr lang="ru-RU" sz="2400" dirty="0">
              <a:latin typeface="Gotham Pro" panose="02000503040000020004" pitchFamily="50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26641" y="378098"/>
            <a:ext cx="9086784" cy="422413"/>
          </a:xfrm>
          <a:prstGeom prst="rect">
            <a:avLst/>
          </a:prstGeom>
        </p:spPr>
        <p:txBody>
          <a:bodyPr wrap="square" lIns="144006" tIns="72004" rIns="144006" bIns="72004">
            <a:spAutoFit/>
          </a:bodyPr>
          <a:lstStyle/>
          <a:p>
            <a:pPr>
              <a:spcBef>
                <a:spcPct val="0"/>
              </a:spcBef>
              <a:tabLst>
                <a:tab pos="360363" algn="l"/>
              </a:tabLst>
              <a:defRPr/>
            </a:pPr>
            <a:r>
              <a:rPr lang="ru-RU" dirty="0">
                <a:solidFill>
                  <a:srgbClr val="003399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Процентная ставка, доходность и цена </a:t>
            </a:r>
            <a:r>
              <a:rPr lang="ru-RU" dirty="0" smtClean="0">
                <a:solidFill>
                  <a:srgbClr val="003399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актива</a:t>
            </a:r>
            <a:endParaRPr lang="ru-RU" dirty="0">
              <a:solidFill>
                <a:srgbClr val="003399"/>
              </a:solidFill>
              <a:latin typeface="Gotham Pro" panose="02000503040000020004" pitchFamily="50" charset="0"/>
              <a:cs typeface="Gotham Pro" panose="0200050304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2962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одержимое 2"/>
          <p:cNvSpPr txBox="1">
            <a:spLocks/>
          </p:cNvSpPr>
          <p:nvPr/>
        </p:nvSpPr>
        <p:spPr>
          <a:xfrm>
            <a:off x="4948193" y="2510972"/>
            <a:ext cx="9154274" cy="43542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079906" rtl="0" eaLnBrk="1" latinLnBrk="0" hangingPunct="1">
              <a:lnSpc>
                <a:spcPct val="90000"/>
              </a:lnSpc>
              <a:spcBef>
                <a:spcPts val="1181"/>
              </a:spcBef>
              <a:buFont typeface="Arial" panose="020B0604020202020204" pitchFamily="34" charset="0"/>
              <a:buNone/>
              <a:defRPr sz="28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9953" indent="0" algn="ctr" defTabSz="1079906" rtl="0" eaLnBrk="1" latinLnBrk="0" hangingPunct="1">
              <a:lnSpc>
                <a:spcPct val="90000"/>
              </a:lnSpc>
              <a:spcBef>
                <a:spcPts val="591"/>
              </a:spcBef>
              <a:buFont typeface="Arial" panose="020B0604020202020204" pitchFamily="34" charset="0"/>
              <a:buNone/>
              <a:defRPr sz="23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9906" indent="0" algn="ctr" defTabSz="1079906" rtl="0" eaLnBrk="1" latinLnBrk="0" hangingPunct="1">
              <a:lnSpc>
                <a:spcPct val="90000"/>
              </a:lnSpc>
              <a:spcBef>
                <a:spcPts val="591"/>
              </a:spcBef>
              <a:buFont typeface="Arial" panose="020B0604020202020204" pitchFamily="34" charset="0"/>
              <a:buNone/>
              <a:defRPr sz="21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19860" indent="0" algn="ctr" defTabSz="1079906" rtl="0" eaLnBrk="1" latinLnBrk="0" hangingPunct="1">
              <a:lnSpc>
                <a:spcPct val="90000"/>
              </a:lnSpc>
              <a:spcBef>
                <a:spcPts val="591"/>
              </a:spcBef>
              <a:buFont typeface="Arial" panose="020B0604020202020204" pitchFamily="34" charset="0"/>
              <a:buNone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59813" indent="0" algn="ctr" defTabSz="1079906" rtl="0" eaLnBrk="1" latinLnBrk="0" hangingPunct="1">
              <a:lnSpc>
                <a:spcPct val="90000"/>
              </a:lnSpc>
              <a:spcBef>
                <a:spcPts val="591"/>
              </a:spcBef>
              <a:buFont typeface="Arial" panose="020B0604020202020204" pitchFamily="34" charset="0"/>
              <a:buNone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99766" indent="0" algn="ctr" defTabSz="1079906" rtl="0" eaLnBrk="1" latinLnBrk="0" hangingPunct="1">
              <a:lnSpc>
                <a:spcPct val="90000"/>
              </a:lnSpc>
              <a:spcBef>
                <a:spcPts val="591"/>
              </a:spcBef>
              <a:buFont typeface="Arial" panose="020B0604020202020204" pitchFamily="34" charset="0"/>
              <a:buNone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9719" indent="0" algn="ctr" defTabSz="1079906" rtl="0" eaLnBrk="1" latinLnBrk="0" hangingPunct="1">
              <a:lnSpc>
                <a:spcPct val="90000"/>
              </a:lnSpc>
              <a:spcBef>
                <a:spcPts val="591"/>
              </a:spcBef>
              <a:buFont typeface="Arial" panose="020B0604020202020204" pitchFamily="34" charset="0"/>
              <a:buNone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672" indent="0" algn="ctr" defTabSz="1079906" rtl="0" eaLnBrk="1" latinLnBrk="0" hangingPunct="1">
              <a:lnSpc>
                <a:spcPct val="90000"/>
              </a:lnSpc>
              <a:spcBef>
                <a:spcPts val="591"/>
              </a:spcBef>
              <a:buFont typeface="Arial" panose="020B0604020202020204" pitchFamily="34" charset="0"/>
              <a:buNone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19626" indent="0" algn="ctr" defTabSz="1079906" rtl="0" eaLnBrk="1" latinLnBrk="0" hangingPunct="1">
              <a:lnSpc>
                <a:spcPct val="90000"/>
              </a:lnSpc>
              <a:spcBef>
                <a:spcPts val="591"/>
              </a:spcBef>
              <a:buFont typeface="Arial" panose="020B0604020202020204" pitchFamily="34" charset="0"/>
              <a:buNone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400" dirty="0" smtClean="0"/>
          </a:p>
          <a:p>
            <a:pPr algn="l"/>
            <a:endParaRPr lang="ru-RU" sz="2400" dirty="0">
              <a:latin typeface="Gotham Pro" panose="02000503040000020004" pitchFamily="50" charset="0"/>
              <a:cs typeface="Gotham Pro" panose="02000503040000020004" pitchFamily="50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9" y="-3085"/>
            <a:ext cx="11896625" cy="453191"/>
          </a:xfrm>
          <a:prstGeom prst="rect">
            <a:avLst/>
          </a:prstGeom>
        </p:spPr>
        <p:txBody>
          <a:bodyPr wrap="square" lIns="144006" tIns="72004" rIns="144006" bIns="72004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ru-RU" sz="2000" b="1" dirty="0">
                <a:solidFill>
                  <a:srgbClr val="003399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Тема </a:t>
            </a:r>
            <a:r>
              <a:rPr lang="en-US" sz="2000" b="1" dirty="0" smtClean="0">
                <a:solidFill>
                  <a:srgbClr val="003399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3</a:t>
            </a:r>
            <a:r>
              <a:rPr lang="ru-RU" sz="2000" b="1" dirty="0" smtClean="0">
                <a:solidFill>
                  <a:srgbClr val="003399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.1. Финансовый рынок.</a:t>
            </a:r>
            <a:endParaRPr lang="ru-RU" sz="2000" b="1" dirty="0">
              <a:solidFill>
                <a:srgbClr val="003399"/>
              </a:solidFill>
              <a:latin typeface="Gotham Pro" panose="02000503040000020004" pitchFamily="50" charset="0"/>
              <a:cs typeface="Gotham Pro" panose="02000503040000020004" pitchFamily="50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826522" y="1047414"/>
            <a:ext cx="9578394" cy="474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ru-RU" sz="2400" b="1" dirty="0" smtClean="0">
                <a:solidFill>
                  <a:srgbClr val="0E3E9F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Процентная </a:t>
            </a:r>
            <a:r>
              <a:rPr lang="ru-RU" sz="2400" b="1" dirty="0">
                <a:solidFill>
                  <a:srgbClr val="0E3E9F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ставка и инфляция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128972" y="1672618"/>
            <a:ext cx="8973495" cy="56446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ru-RU" sz="2400" b="1" dirty="0" smtClean="0">
                <a:latin typeface="Gotham Pro" panose="02000503040000020004" pitchFamily="50" charset="0"/>
                <a:cs typeface="Gotham Pro" panose="02000503040000020004" pitchFamily="50" charset="0"/>
              </a:rPr>
              <a:t>Эффект Фишера </a:t>
            </a:r>
            <a:r>
              <a:rPr lang="ru-RU" sz="2400" dirty="0" smtClean="0">
                <a:latin typeface="Gotham Pro" panose="02000503040000020004" pitchFamily="50" charset="0"/>
                <a:cs typeface="Gotham Pro" panose="02000503040000020004" pitchFamily="50" charset="0"/>
              </a:rPr>
              <a:t>– эквивалентное приспособление процентной ставки к темпам инфляции</a:t>
            </a:r>
          </a:p>
          <a:p>
            <a:pPr>
              <a:lnSpc>
                <a:spcPct val="110000"/>
              </a:lnSpc>
            </a:pPr>
            <a:endParaRPr lang="ru-RU" sz="2400" dirty="0">
              <a:latin typeface="Gotham Pro" panose="02000503040000020004" pitchFamily="50" charset="0"/>
              <a:cs typeface="Gotham Pro" panose="02000503040000020004" pitchFamily="50" charset="0"/>
            </a:endParaRPr>
          </a:p>
          <a:p>
            <a:pPr>
              <a:lnSpc>
                <a:spcPct val="110000"/>
              </a:lnSpc>
            </a:pPr>
            <a:r>
              <a:rPr lang="ru-RU" sz="2400" b="1" dirty="0" smtClean="0">
                <a:latin typeface="Gotham Pro" panose="02000503040000020004" pitchFamily="50" charset="0"/>
                <a:cs typeface="Gotham Pro" panose="02000503040000020004" pitchFamily="50" charset="0"/>
              </a:rPr>
              <a:t>Формула Фишера</a:t>
            </a:r>
          </a:p>
          <a:p>
            <a:pPr>
              <a:lnSpc>
                <a:spcPct val="110000"/>
              </a:lnSpc>
            </a:pPr>
            <a:endParaRPr lang="ru-RU" sz="2400" b="1" dirty="0" smtClean="0">
              <a:latin typeface="Gotham Pro" panose="02000503040000020004" pitchFamily="50" charset="0"/>
              <a:cs typeface="Gotham Pro" panose="02000503040000020004" pitchFamily="50" charset="0"/>
            </a:endParaRPr>
          </a:p>
          <a:p>
            <a:pPr>
              <a:lnSpc>
                <a:spcPct val="110000"/>
              </a:lnSpc>
            </a:pPr>
            <a:r>
              <a:rPr lang="en-US" sz="2800" b="1" i="1" dirty="0" smtClean="0">
                <a:solidFill>
                  <a:srgbClr val="FC730C"/>
                </a:solidFill>
                <a:latin typeface="Cambria Math" panose="02040503050406030204" pitchFamily="18" charset="0"/>
                <a:cs typeface="Gotham Pro" panose="02000503040000020004" pitchFamily="50" charset="0"/>
              </a:rPr>
              <a:t>								</a:t>
            </a:r>
            <a:r>
              <a:rPr lang="en-US" sz="2800" b="1" i="1" dirty="0">
                <a:solidFill>
                  <a:srgbClr val="FC730C"/>
                </a:solidFill>
                <a:cs typeface="Gotham Pro" panose="02000503040000020004" pitchFamily="50" charset="0"/>
              </a:rPr>
              <a:t> </a:t>
            </a:r>
            <a:r>
              <a:rPr lang="ru-RU" sz="2800" b="1" i="1" dirty="0" smtClean="0">
                <a:solidFill>
                  <a:srgbClr val="FC730C"/>
                </a:solidFill>
                <a:cs typeface="Gotham Pro" panose="02000503040000020004" pitchFamily="50" charset="0"/>
              </a:rPr>
              <a:t>	</a:t>
            </a:r>
            <a:endParaRPr lang="en-US" sz="2800" b="1" i="1" dirty="0" smtClean="0">
              <a:solidFill>
                <a:srgbClr val="FC730C"/>
              </a:solidFill>
              <a:cs typeface="Gotham Pro" panose="02000503040000020004" pitchFamily="50" charset="0"/>
            </a:endParaRPr>
          </a:p>
          <a:p>
            <a:pPr>
              <a:lnSpc>
                <a:spcPct val="110000"/>
              </a:lnSpc>
            </a:pPr>
            <a:endParaRPr lang="en-US" sz="2800" b="1" i="1" dirty="0" smtClean="0">
              <a:solidFill>
                <a:srgbClr val="FC730C"/>
              </a:solidFill>
              <a:latin typeface="Cambria Math" panose="02040503050406030204" pitchFamily="18" charset="0"/>
              <a:cs typeface="Gotham Pro" panose="02000503040000020004" pitchFamily="50" charset="0"/>
            </a:endParaRPr>
          </a:p>
          <a:p>
            <a:pPr>
              <a:lnSpc>
                <a:spcPct val="110000"/>
              </a:lnSpc>
            </a:pPr>
            <a:r>
              <a:rPr lang="en-US" sz="2800" b="1" dirty="0" smtClean="0">
                <a:solidFill>
                  <a:srgbClr val="FC730C"/>
                </a:solidFill>
                <a:latin typeface="Cambria Math" panose="02040503050406030204" pitchFamily="18" charset="0"/>
                <a:cs typeface="Gotham Pro" panose="02000503040000020004" pitchFamily="50" charset="0"/>
              </a:rPr>
              <a:t>𝑖</a:t>
            </a:r>
            <a:r>
              <a:rPr lang="en-US" sz="2400" dirty="0" smtClean="0">
                <a:latin typeface="Gotham Pro" panose="02000503040000020004" pitchFamily="50" charset="0"/>
              </a:rPr>
              <a:t> – </a:t>
            </a:r>
            <a:r>
              <a:rPr lang="ru-RU" sz="2400" dirty="0" smtClean="0">
                <a:latin typeface="Gotham Pro" panose="02000503040000020004" pitchFamily="50" charset="0"/>
              </a:rPr>
              <a:t>номинальная процентная ставка</a:t>
            </a:r>
          </a:p>
          <a:p>
            <a:pPr>
              <a:lnSpc>
                <a:spcPct val="110000"/>
              </a:lnSpc>
            </a:pPr>
            <a:r>
              <a:rPr lang="en-US" sz="2800" b="1" dirty="0">
                <a:solidFill>
                  <a:srgbClr val="FC730C"/>
                </a:solidFill>
                <a:latin typeface="Cambria Math" panose="02040503050406030204" pitchFamily="18" charset="0"/>
                <a:cs typeface="Gotham Pro" panose="02000503040000020004" pitchFamily="50" charset="0"/>
              </a:rPr>
              <a:t>𝑟</a:t>
            </a:r>
            <a:r>
              <a:rPr lang="ru-RU" sz="2400" dirty="0" smtClean="0">
                <a:latin typeface="Gotham Pro" panose="02000503040000020004" pitchFamily="50" charset="0"/>
              </a:rPr>
              <a:t> – реальная процентная ставка</a:t>
            </a:r>
            <a:endParaRPr lang="en-US" sz="2400" dirty="0" smtClean="0">
              <a:latin typeface="Gotham Pro" panose="02000503040000020004" pitchFamily="50" charset="0"/>
            </a:endParaRPr>
          </a:p>
          <a:p>
            <a:pPr>
              <a:lnSpc>
                <a:spcPct val="110000"/>
              </a:lnSpc>
            </a:pPr>
            <a:endParaRPr lang="en-US" sz="2400" dirty="0" smtClean="0">
              <a:latin typeface="Gotham Pro" panose="02000503040000020004" pitchFamily="50" charset="0"/>
            </a:endParaRPr>
          </a:p>
          <a:p>
            <a:pPr>
              <a:lnSpc>
                <a:spcPct val="110000"/>
              </a:lnSpc>
            </a:pPr>
            <a:r>
              <a:rPr lang="ru-RU" sz="2400" b="1" dirty="0" smtClean="0">
                <a:latin typeface="Gotham Pro" panose="02000503040000020004" pitchFamily="50" charset="0"/>
              </a:rPr>
              <a:t>Чем ниже реальная процентная ставка, тем сильнее стимулы к заимствованию и слабее к сбережениям</a:t>
            </a:r>
            <a:endParaRPr lang="en-US" sz="2400" b="1" dirty="0">
              <a:latin typeface="Gotham Pro" panose="02000503040000020004" pitchFamily="50" charset="0"/>
            </a:endParaRPr>
          </a:p>
          <a:p>
            <a:pPr>
              <a:lnSpc>
                <a:spcPct val="110000"/>
              </a:lnSpc>
            </a:pPr>
            <a:endParaRPr lang="en-US" sz="2400" dirty="0" smtClean="0">
              <a:latin typeface="Gotham Pro" panose="02000503040000020004" pitchFamily="50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26641" y="378098"/>
            <a:ext cx="9086784" cy="422413"/>
          </a:xfrm>
          <a:prstGeom prst="rect">
            <a:avLst/>
          </a:prstGeom>
        </p:spPr>
        <p:txBody>
          <a:bodyPr wrap="square" lIns="144006" tIns="72004" rIns="144006" bIns="72004">
            <a:spAutoFit/>
          </a:bodyPr>
          <a:lstStyle/>
          <a:p>
            <a:pPr>
              <a:spcBef>
                <a:spcPct val="0"/>
              </a:spcBef>
              <a:tabLst>
                <a:tab pos="360363" algn="l"/>
              </a:tabLst>
              <a:defRPr/>
            </a:pPr>
            <a:r>
              <a:rPr lang="ru-RU" dirty="0">
                <a:solidFill>
                  <a:srgbClr val="003399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Процентная ставка, доходность и цена </a:t>
            </a:r>
            <a:r>
              <a:rPr lang="ru-RU" dirty="0" smtClean="0">
                <a:solidFill>
                  <a:srgbClr val="003399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актива</a:t>
            </a:r>
            <a:endParaRPr lang="ru-RU" dirty="0">
              <a:solidFill>
                <a:srgbClr val="003399"/>
              </a:solidFill>
              <a:latin typeface="Gotham Pro" panose="02000503040000020004" pitchFamily="50" charset="0"/>
              <a:cs typeface="Gotham Pro" panose="02000503040000020004" pitchFamily="50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5897940" y="3512120"/>
                <a:ext cx="3091393" cy="9107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>
                          <a:solidFill>
                            <a:srgbClr val="FC730C"/>
                          </a:solidFill>
                          <a:latin typeface="Cambria Math" panose="02040503050406030204" pitchFamily="18" charset="0"/>
                          <a:cs typeface="Gotham Pro" panose="02000503040000020004" pitchFamily="50" charset="0"/>
                        </a:rPr>
                        <m:t>𝒓</m:t>
                      </m:r>
                      <m:r>
                        <a:rPr lang="en-US" sz="2800" b="1" i="1">
                          <a:solidFill>
                            <a:srgbClr val="FC730C"/>
                          </a:solidFill>
                          <a:latin typeface="Cambria Math" panose="02040503050406030204" pitchFamily="18" charset="0"/>
                          <a:cs typeface="Gotham Pro" panose="02000503040000020004" pitchFamily="50" charset="0"/>
                        </a:rPr>
                        <m:t>=</m:t>
                      </m:r>
                      <m:f>
                        <m:fPr>
                          <m:ctrlPr>
                            <a:rPr lang="en-US" sz="2800" b="1" i="1">
                              <a:solidFill>
                                <a:srgbClr val="FC730C"/>
                              </a:solidFill>
                              <a:latin typeface="Cambria Math" panose="02040503050406030204" pitchFamily="18" charset="0"/>
                              <a:cs typeface="Gotham Pro" panose="02000503040000020004" pitchFamily="50" charset="0"/>
                            </a:rPr>
                          </m:ctrlPr>
                        </m:fPr>
                        <m:num>
                          <m:r>
                            <a:rPr lang="en-US" sz="2800" b="1" i="1">
                              <a:solidFill>
                                <a:srgbClr val="FC730C"/>
                              </a:solidFill>
                              <a:latin typeface="Cambria Math" panose="02040503050406030204" pitchFamily="18" charset="0"/>
                              <a:cs typeface="Gotham Pro" panose="02000503040000020004" pitchFamily="50" charset="0"/>
                            </a:rPr>
                            <m:t>𝒊</m:t>
                          </m:r>
                          <m:r>
                            <a:rPr lang="en-US" sz="2800" b="1" i="1">
                              <a:solidFill>
                                <a:srgbClr val="FC730C"/>
                              </a:solidFill>
                              <a:latin typeface="Cambria Math" panose="02040503050406030204" pitchFamily="18" charset="0"/>
                              <a:cs typeface="Gotham Pro" panose="02000503040000020004" pitchFamily="50" charset="0"/>
                            </a:rPr>
                            <m:t>−</m:t>
                          </m:r>
                          <m:r>
                            <a:rPr lang="en-US" sz="2800" b="1" i="1">
                              <a:solidFill>
                                <a:srgbClr val="FC730C"/>
                              </a:solidFill>
                              <a:latin typeface="Cambria Math" panose="02040503050406030204" pitchFamily="18" charset="0"/>
                              <a:cs typeface="Gotham Pro" panose="02000503040000020004" pitchFamily="50" charset="0"/>
                            </a:rPr>
                            <m:t>𝝅</m:t>
                          </m:r>
                        </m:num>
                        <m:den>
                          <m:r>
                            <a:rPr lang="en-US" sz="2800" b="1" i="1">
                              <a:solidFill>
                                <a:srgbClr val="FC730C"/>
                              </a:solidFill>
                              <a:latin typeface="Cambria Math" panose="02040503050406030204" pitchFamily="18" charset="0"/>
                              <a:cs typeface="Gotham Pro" panose="02000503040000020004" pitchFamily="50" charset="0"/>
                            </a:rPr>
                            <m:t>𝟏</m:t>
                          </m:r>
                          <m:r>
                            <a:rPr lang="en-US" sz="2800" b="1" i="1">
                              <a:solidFill>
                                <a:srgbClr val="FC730C"/>
                              </a:solidFill>
                              <a:latin typeface="Cambria Math" panose="02040503050406030204" pitchFamily="18" charset="0"/>
                              <a:cs typeface="Gotham Pro" panose="02000503040000020004" pitchFamily="50" charset="0"/>
                            </a:rPr>
                            <m:t>+</m:t>
                          </m:r>
                          <m:r>
                            <a:rPr lang="en-US" sz="2800" b="1" i="1">
                              <a:solidFill>
                                <a:srgbClr val="FC730C"/>
                              </a:solidFill>
                              <a:latin typeface="Cambria Math" panose="02040503050406030204" pitchFamily="18" charset="0"/>
                              <a:cs typeface="Gotham Pro" panose="02000503040000020004" pitchFamily="50" charset="0"/>
                            </a:rPr>
                            <m:t>𝝅</m:t>
                          </m:r>
                        </m:den>
                      </m:f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7940" y="3512120"/>
                <a:ext cx="3091393" cy="91076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10313425" y="3705891"/>
                <a:ext cx="246495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>
                          <a:solidFill>
                            <a:srgbClr val="FC730C"/>
                          </a:solidFill>
                          <a:latin typeface="Cambria Math" panose="02040503050406030204" pitchFamily="18" charset="0"/>
                          <a:cs typeface="Gotham Pro" panose="02000503040000020004" pitchFamily="50" charset="0"/>
                        </a:rPr>
                        <m:t>𝒓</m:t>
                      </m:r>
                      <m:r>
                        <a:rPr lang="en-US" sz="2800" b="1" i="1">
                          <a:solidFill>
                            <a:srgbClr val="FC730C"/>
                          </a:solidFill>
                          <a:latin typeface="Cambria Math" panose="02040503050406030204" pitchFamily="18" charset="0"/>
                          <a:cs typeface="Gotham Pro" panose="02000503040000020004" pitchFamily="50" charset="0"/>
                        </a:rPr>
                        <m:t>=</m:t>
                      </m:r>
                      <m:r>
                        <a:rPr lang="en-US" sz="2800" b="1" i="1">
                          <a:solidFill>
                            <a:srgbClr val="FC730C"/>
                          </a:solidFill>
                          <a:latin typeface="Cambria Math" panose="02040503050406030204" pitchFamily="18" charset="0"/>
                          <a:cs typeface="Gotham Pro" panose="02000503040000020004" pitchFamily="50" charset="0"/>
                        </a:rPr>
                        <m:t>𝒊</m:t>
                      </m:r>
                      <m:r>
                        <a:rPr lang="en-US" sz="2800" b="1" i="1">
                          <a:solidFill>
                            <a:srgbClr val="FC730C"/>
                          </a:solidFill>
                          <a:latin typeface="Cambria Math" panose="02040503050406030204" pitchFamily="18" charset="0"/>
                          <a:cs typeface="Gotham Pro" panose="02000503040000020004" pitchFamily="50" charset="0"/>
                        </a:rPr>
                        <m:t>−</m:t>
                      </m:r>
                      <m:r>
                        <a:rPr lang="en-US" sz="2800" b="1" i="1">
                          <a:solidFill>
                            <a:srgbClr val="FC730C"/>
                          </a:solidFill>
                          <a:latin typeface="Cambria Math" panose="02040503050406030204" pitchFamily="18" charset="0"/>
                          <a:cs typeface="Gotham Pro" panose="02000503040000020004" pitchFamily="50" charset="0"/>
                        </a:rPr>
                        <m:t>𝝅</m:t>
                      </m:r>
                      <m:r>
                        <a:rPr lang="en-US" sz="2800" b="1" i="1">
                          <a:solidFill>
                            <a:srgbClr val="FC730C"/>
                          </a:solidFill>
                          <a:latin typeface="Cambria Math" panose="02040503050406030204" pitchFamily="18" charset="0"/>
                          <a:cs typeface="Gotham Pro" panose="02000503040000020004" pitchFamily="50" charset="0"/>
                        </a:rPr>
                        <m:t> 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13425" y="3705891"/>
                <a:ext cx="2464950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08849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5112668" y="1576255"/>
            <a:ext cx="9289134" cy="2111914"/>
          </a:xfrm>
        </p:spPr>
        <p:txBody>
          <a:bodyPr lIns="113391" tIns="113391" rIns="113391" bIns="113391" rtlCol="0" anchor="ctr" anchorCtr="0">
            <a:noAutofit/>
          </a:bodyPr>
          <a:lstStyle/>
          <a:p>
            <a:pPr algn="l">
              <a:defRPr/>
            </a:pPr>
            <a:r>
              <a:rPr lang="ru-RU" sz="3800" b="1" dirty="0">
                <a:solidFill>
                  <a:srgbClr val="003399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/>
            </a:r>
            <a:br>
              <a:rPr lang="ru-RU" sz="3800" b="1" dirty="0">
                <a:solidFill>
                  <a:srgbClr val="003399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</a:br>
            <a:r>
              <a:rPr lang="ru-RU" sz="3800" b="1" dirty="0">
                <a:solidFill>
                  <a:srgbClr val="003399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Модуль </a:t>
            </a:r>
            <a:r>
              <a:rPr lang="ru-RU" sz="3800" b="1" dirty="0" smtClean="0">
                <a:solidFill>
                  <a:srgbClr val="003399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3. </a:t>
            </a:r>
            <a:br>
              <a:rPr lang="ru-RU" sz="3800" b="1" dirty="0" smtClean="0">
                <a:solidFill>
                  <a:srgbClr val="003399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</a:br>
            <a:r>
              <a:rPr lang="ru-RU" sz="3800" b="1" dirty="0" smtClean="0">
                <a:solidFill>
                  <a:srgbClr val="003399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Финансовый сектор</a:t>
            </a:r>
            <a:endParaRPr lang="ru-RU" sz="3800" b="1" dirty="0">
              <a:solidFill>
                <a:srgbClr val="003399"/>
              </a:solidFill>
              <a:latin typeface="Gotham Pro" panose="02000503040000020004" pitchFamily="50" charset="0"/>
              <a:cs typeface="Gotham Pro" panose="02000503040000020004" pitchFamily="50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12668" y="3688169"/>
            <a:ext cx="9073008" cy="1745852"/>
          </a:xfrm>
          <a:prstGeom prst="rect">
            <a:avLst/>
          </a:prstGeom>
        </p:spPr>
        <p:txBody>
          <a:bodyPr wrap="square" lIns="144006" tIns="72004" rIns="144006" bIns="72004">
            <a:spAutoFit/>
          </a:bodyPr>
          <a:lstStyle/>
          <a:p>
            <a:pPr indent="0" defTabSz="492521">
              <a:spcBef>
                <a:spcPts val="1200"/>
              </a:spcBef>
              <a:buNone/>
              <a:tabLst>
                <a:tab pos="801688" algn="l"/>
              </a:tabLst>
            </a:pPr>
            <a:r>
              <a:rPr lang="ru-RU" sz="2800" b="1" dirty="0" smtClean="0">
                <a:solidFill>
                  <a:srgbClr val="FC730C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3.1</a:t>
            </a:r>
            <a:r>
              <a:rPr lang="ru-RU" sz="2800" b="1" dirty="0">
                <a:solidFill>
                  <a:srgbClr val="FC730C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. </a:t>
            </a:r>
            <a:r>
              <a:rPr lang="ru-RU" sz="2800" b="1" dirty="0" smtClean="0">
                <a:solidFill>
                  <a:srgbClr val="FC730C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Финансовый рынок</a:t>
            </a:r>
            <a:endParaRPr lang="ru-RU" sz="2800" b="1" dirty="0">
              <a:latin typeface="Gotham Pro" panose="02000503040000020004" pitchFamily="50" charset="0"/>
              <a:cs typeface="Gotham Pro" panose="02000503040000020004" pitchFamily="50" charset="0"/>
            </a:endParaRPr>
          </a:p>
          <a:p>
            <a:pPr indent="0" defTabSz="492521">
              <a:spcBef>
                <a:spcPts val="1200"/>
              </a:spcBef>
              <a:buNone/>
              <a:tabLst>
                <a:tab pos="801688" algn="l"/>
              </a:tabLst>
            </a:pPr>
            <a:r>
              <a:rPr lang="ru-RU" sz="2800" b="1" dirty="0" smtClean="0">
                <a:latin typeface="Gotham Pro" panose="02000503040000020004" pitchFamily="50" charset="0"/>
                <a:cs typeface="Gotham Pro" panose="02000503040000020004" pitchFamily="50" charset="0"/>
              </a:rPr>
              <a:t>3.2</a:t>
            </a:r>
            <a:r>
              <a:rPr lang="ru-RU" sz="2800" b="1" dirty="0">
                <a:latin typeface="Gotham Pro" panose="02000503040000020004" pitchFamily="50" charset="0"/>
                <a:cs typeface="Gotham Pro" panose="02000503040000020004" pitchFamily="50" charset="0"/>
              </a:rPr>
              <a:t>. </a:t>
            </a:r>
            <a:r>
              <a:rPr lang="ru-RU" sz="2800" b="1" dirty="0" smtClean="0">
                <a:latin typeface="Gotham Pro" panose="02000503040000020004" pitchFamily="50" charset="0"/>
                <a:cs typeface="Gotham Pro" panose="02000503040000020004" pitchFamily="50" charset="0"/>
              </a:rPr>
              <a:t>Денежно-кредитная система</a:t>
            </a:r>
          </a:p>
          <a:p>
            <a:pPr indent="0" defTabSz="492521">
              <a:spcBef>
                <a:spcPts val="1200"/>
              </a:spcBef>
              <a:buNone/>
              <a:tabLst>
                <a:tab pos="801688" algn="l"/>
              </a:tabLst>
            </a:pPr>
            <a:r>
              <a:rPr lang="ru-RU" sz="2800" b="1" dirty="0">
                <a:latin typeface="Gotham Pro" panose="02000503040000020004" pitchFamily="50" charset="0"/>
                <a:cs typeface="Gotham Pro" panose="02000503040000020004" pitchFamily="50" charset="0"/>
              </a:rPr>
              <a:t>3</a:t>
            </a:r>
            <a:r>
              <a:rPr lang="ru-RU" sz="2800" b="1" dirty="0" smtClean="0">
                <a:latin typeface="Gotham Pro" panose="02000503040000020004" pitchFamily="50" charset="0"/>
                <a:cs typeface="Gotham Pro" panose="02000503040000020004" pitchFamily="50" charset="0"/>
              </a:rPr>
              <a:t>.3. Рынок денег</a:t>
            </a:r>
          </a:p>
        </p:txBody>
      </p:sp>
    </p:spTree>
    <p:extLst>
      <p:ext uri="{BB962C8B-B14F-4D97-AF65-F5344CB8AC3E}">
        <p14:creationId xmlns:p14="http://schemas.microsoft.com/office/powerpoint/2010/main" val="428779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099536" y="2708770"/>
            <a:ext cx="8851587" cy="2730737"/>
          </a:xfrm>
          <a:prstGeom prst="rect">
            <a:avLst/>
          </a:prstGeom>
        </p:spPr>
        <p:txBody>
          <a:bodyPr wrap="square" lIns="144006" tIns="72004" rIns="144006" bIns="72004">
            <a:spAutoFit/>
          </a:bodyPr>
          <a:lstStyle/>
          <a:p>
            <a:pPr>
              <a:spcBef>
                <a:spcPct val="0"/>
              </a:spcBef>
              <a:tabLst>
                <a:tab pos="360363" algn="l"/>
              </a:tabLst>
              <a:defRPr/>
            </a:pPr>
            <a:r>
              <a:rPr lang="ru-RU" sz="3600" b="1" cap="all" dirty="0" smtClean="0">
                <a:solidFill>
                  <a:srgbClr val="003399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Gotham Pro" panose="02000503040000020004" pitchFamily="50" charset="0"/>
                <a:ea typeface="+mj-ea"/>
                <a:cs typeface="Gotham Pro" panose="02000503040000020004" pitchFamily="50" charset="0"/>
              </a:rPr>
              <a:t>3. Равновесие </a:t>
            </a:r>
            <a:br>
              <a:rPr lang="ru-RU" sz="3600" b="1" cap="all" dirty="0" smtClean="0">
                <a:solidFill>
                  <a:srgbClr val="003399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Gotham Pro" panose="02000503040000020004" pitchFamily="50" charset="0"/>
                <a:ea typeface="+mj-ea"/>
                <a:cs typeface="Gotham Pro" panose="02000503040000020004" pitchFamily="50" charset="0"/>
              </a:rPr>
            </a:br>
            <a:r>
              <a:rPr lang="ru-RU" sz="3600" b="1" cap="all" dirty="0" smtClean="0">
                <a:solidFill>
                  <a:srgbClr val="003399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Gotham Pro" panose="02000503040000020004" pitchFamily="50" charset="0"/>
                <a:ea typeface="+mj-ea"/>
                <a:cs typeface="Gotham Pro" panose="02000503040000020004" pitchFamily="50" charset="0"/>
              </a:rPr>
              <a:t>на </a:t>
            </a:r>
            <a:r>
              <a:rPr lang="ru-RU" sz="3600" b="1" cap="all" dirty="0">
                <a:solidFill>
                  <a:srgbClr val="003399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Gotham Pro" panose="02000503040000020004" pitchFamily="50" charset="0"/>
                <a:ea typeface="+mj-ea"/>
                <a:cs typeface="Gotham Pro" panose="02000503040000020004" pitchFamily="50" charset="0"/>
              </a:rPr>
              <a:t>рынке облигаций. Временная структура процентных </a:t>
            </a:r>
            <a:r>
              <a:rPr lang="ru-RU" sz="3600" b="1" cap="all" dirty="0" smtClean="0">
                <a:solidFill>
                  <a:srgbClr val="003399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Gotham Pro" panose="02000503040000020004" pitchFamily="50" charset="0"/>
                <a:ea typeface="+mj-ea"/>
                <a:cs typeface="Gotham Pro" panose="02000503040000020004" pitchFamily="50" charset="0"/>
              </a:rPr>
              <a:t>ставок</a:t>
            </a:r>
            <a:endParaRPr lang="ru-RU" sz="3600" b="1" cap="all" dirty="0">
              <a:solidFill>
                <a:srgbClr val="003399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Gotham Pro" panose="02000503040000020004" pitchFamily="50" charset="0"/>
              <a:ea typeface="+mj-ea"/>
              <a:cs typeface="Gotham Pro" panose="02000503040000020004" pitchFamily="50" charset="0"/>
            </a:endParaRPr>
          </a:p>
          <a:p>
            <a:pPr>
              <a:spcBef>
                <a:spcPct val="0"/>
              </a:spcBef>
              <a:tabLst>
                <a:tab pos="360363" algn="l"/>
              </a:tabLst>
              <a:defRPr/>
            </a:pPr>
            <a:endParaRPr lang="ru-RU" sz="2400" cap="all" dirty="0">
              <a:latin typeface="Gotham Pro" panose="02000503040000020004" pitchFamily="50" charset="0"/>
              <a:ea typeface="+mj-ea"/>
              <a:cs typeface="Gotham Pro" panose="02000503040000020004" pitchFamily="50" charset="0"/>
            </a:endParaRPr>
          </a:p>
        </p:txBody>
      </p:sp>
      <p:sp>
        <p:nvSpPr>
          <p:cNvPr id="11" name="Содержимое 2"/>
          <p:cNvSpPr txBox="1">
            <a:spLocks/>
          </p:cNvSpPr>
          <p:nvPr/>
        </p:nvSpPr>
        <p:spPr>
          <a:xfrm>
            <a:off x="4948193" y="2510972"/>
            <a:ext cx="9154274" cy="43542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079906" rtl="0" eaLnBrk="1" latinLnBrk="0" hangingPunct="1">
              <a:lnSpc>
                <a:spcPct val="90000"/>
              </a:lnSpc>
              <a:spcBef>
                <a:spcPts val="1181"/>
              </a:spcBef>
              <a:buFont typeface="Arial" panose="020B0604020202020204" pitchFamily="34" charset="0"/>
              <a:buNone/>
              <a:defRPr sz="28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9953" indent="0" algn="ctr" defTabSz="1079906" rtl="0" eaLnBrk="1" latinLnBrk="0" hangingPunct="1">
              <a:lnSpc>
                <a:spcPct val="90000"/>
              </a:lnSpc>
              <a:spcBef>
                <a:spcPts val="591"/>
              </a:spcBef>
              <a:buFont typeface="Arial" panose="020B0604020202020204" pitchFamily="34" charset="0"/>
              <a:buNone/>
              <a:defRPr sz="23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9906" indent="0" algn="ctr" defTabSz="1079906" rtl="0" eaLnBrk="1" latinLnBrk="0" hangingPunct="1">
              <a:lnSpc>
                <a:spcPct val="90000"/>
              </a:lnSpc>
              <a:spcBef>
                <a:spcPts val="591"/>
              </a:spcBef>
              <a:buFont typeface="Arial" panose="020B0604020202020204" pitchFamily="34" charset="0"/>
              <a:buNone/>
              <a:defRPr sz="21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19860" indent="0" algn="ctr" defTabSz="1079906" rtl="0" eaLnBrk="1" latinLnBrk="0" hangingPunct="1">
              <a:lnSpc>
                <a:spcPct val="90000"/>
              </a:lnSpc>
              <a:spcBef>
                <a:spcPts val="591"/>
              </a:spcBef>
              <a:buFont typeface="Arial" panose="020B0604020202020204" pitchFamily="34" charset="0"/>
              <a:buNone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59813" indent="0" algn="ctr" defTabSz="1079906" rtl="0" eaLnBrk="1" latinLnBrk="0" hangingPunct="1">
              <a:lnSpc>
                <a:spcPct val="90000"/>
              </a:lnSpc>
              <a:spcBef>
                <a:spcPts val="591"/>
              </a:spcBef>
              <a:buFont typeface="Arial" panose="020B0604020202020204" pitchFamily="34" charset="0"/>
              <a:buNone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99766" indent="0" algn="ctr" defTabSz="1079906" rtl="0" eaLnBrk="1" latinLnBrk="0" hangingPunct="1">
              <a:lnSpc>
                <a:spcPct val="90000"/>
              </a:lnSpc>
              <a:spcBef>
                <a:spcPts val="591"/>
              </a:spcBef>
              <a:buFont typeface="Arial" panose="020B0604020202020204" pitchFamily="34" charset="0"/>
              <a:buNone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9719" indent="0" algn="ctr" defTabSz="1079906" rtl="0" eaLnBrk="1" latinLnBrk="0" hangingPunct="1">
              <a:lnSpc>
                <a:spcPct val="90000"/>
              </a:lnSpc>
              <a:spcBef>
                <a:spcPts val="591"/>
              </a:spcBef>
              <a:buFont typeface="Arial" panose="020B0604020202020204" pitchFamily="34" charset="0"/>
              <a:buNone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672" indent="0" algn="ctr" defTabSz="1079906" rtl="0" eaLnBrk="1" latinLnBrk="0" hangingPunct="1">
              <a:lnSpc>
                <a:spcPct val="90000"/>
              </a:lnSpc>
              <a:spcBef>
                <a:spcPts val="591"/>
              </a:spcBef>
              <a:buFont typeface="Arial" panose="020B0604020202020204" pitchFamily="34" charset="0"/>
              <a:buNone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19626" indent="0" algn="ctr" defTabSz="1079906" rtl="0" eaLnBrk="1" latinLnBrk="0" hangingPunct="1">
              <a:lnSpc>
                <a:spcPct val="90000"/>
              </a:lnSpc>
              <a:spcBef>
                <a:spcPts val="591"/>
              </a:spcBef>
              <a:buFont typeface="Arial" panose="020B0604020202020204" pitchFamily="34" charset="0"/>
              <a:buNone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400" dirty="0" smtClean="0"/>
          </a:p>
          <a:p>
            <a:pPr algn="l"/>
            <a:endParaRPr lang="ru-RU" sz="2400" dirty="0">
              <a:latin typeface="Gotham Pro" panose="02000503040000020004" pitchFamily="50" charset="0"/>
              <a:cs typeface="Gotham Pro" panose="02000503040000020004" pitchFamily="50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26641" y="378098"/>
            <a:ext cx="10115128" cy="422413"/>
          </a:xfrm>
          <a:prstGeom prst="rect">
            <a:avLst/>
          </a:prstGeom>
        </p:spPr>
        <p:txBody>
          <a:bodyPr wrap="square" lIns="144006" tIns="72004" rIns="144006" bIns="72004">
            <a:spAutoFit/>
          </a:bodyPr>
          <a:lstStyle/>
          <a:p>
            <a:pPr>
              <a:spcBef>
                <a:spcPct val="0"/>
              </a:spcBef>
              <a:tabLst>
                <a:tab pos="360363" algn="l"/>
              </a:tabLst>
              <a:defRPr/>
            </a:pPr>
            <a:r>
              <a:rPr lang="ru-RU" dirty="0" smtClean="0">
                <a:solidFill>
                  <a:srgbClr val="003399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Равновесие </a:t>
            </a:r>
            <a:r>
              <a:rPr lang="ru-RU" dirty="0">
                <a:solidFill>
                  <a:srgbClr val="003399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на финансовом </a:t>
            </a:r>
            <a:r>
              <a:rPr lang="ru-RU" dirty="0" smtClean="0">
                <a:solidFill>
                  <a:srgbClr val="003399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рынке.</a:t>
            </a:r>
            <a:r>
              <a:rPr lang="ru-RU" b="1" cap="all" dirty="0">
                <a:solidFill>
                  <a:srgbClr val="003399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Gotham Pro" panose="02000503040000020004" pitchFamily="50" charset="0"/>
                <a:cs typeface="Gotham Pro" panose="02000503040000020004" pitchFamily="50" charset="0"/>
              </a:rPr>
              <a:t> </a:t>
            </a:r>
            <a:r>
              <a:rPr lang="ru-RU" dirty="0">
                <a:solidFill>
                  <a:srgbClr val="003399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Временная структура процентных ставок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99" y="-3085"/>
            <a:ext cx="11896625" cy="453191"/>
          </a:xfrm>
          <a:prstGeom prst="rect">
            <a:avLst/>
          </a:prstGeom>
        </p:spPr>
        <p:txBody>
          <a:bodyPr wrap="square" lIns="144006" tIns="72004" rIns="144006" bIns="72004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ru-RU" sz="2000" b="1" dirty="0">
                <a:solidFill>
                  <a:srgbClr val="003399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Тема 3.1. Финансовый рынок</a:t>
            </a:r>
          </a:p>
        </p:txBody>
      </p:sp>
    </p:spTree>
    <p:extLst>
      <p:ext uri="{BB962C8B-B14F-4D97-AF65-F5344CB8AC3E}">
        <p14:creationId xmlns:p14="http://schemas.microsoft.com/office/powerpoint/2010/main" val="3459292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одержимое 2"/>
          <p:cNvSpPr txBox="1">
            <a:spLocks/>
          </p:cNvSpPr>
          <p:nvPr/>
        </p:nvSpPr>
        <p:spPr>
          <a:xfrm>
            <a:off x="4948193" y="2510972"/>
            <a:ext cx="9154274" cy="43542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079906" rtl="0" eaLnBrk="1" latinLnBrk="0" hangingPunct="1">
              <a:lnSpc>
                <a:spcPct val="90000"/>
              </a:lnSpc>
              <a:spcBef>
                <a:spcPts val="1181"/>
              </a:spcBef>
              <a:buFont typeface="Arial" panose="020B0604020202020204" pitchFamily="34" charset="0"/>
              <a:buNone/>
              <a:defRPr sz="28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9953" indent="0" algn="ctr" defTabSz="1079906" rtl="0" eaLnBrk="1" latinLnBrk="0" hangingPunct="1">
              <a:lnSpc>
                <a:spcPct val="90000"/>
              </a:lnSpc>
              <a:spcBef>
                <a:spcPts val="591"/>
              </a:spcBef>
              <a:buFont typeface="Arial" panose="020B0604020202020204" pitchFamily="34" charset="0"/>
              <a:buNone/>
              <a:defRPr sz="23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9906" indent="0" algn="ctr" defTabSz="1079906" rtl="0" eaLnBrk="1" latinLnBrk="0" hangingPunct="1">
              <a:lnSpc>
                <a:spcPct val="90000"/>
              </a:lnSpc>
              <a:spcBef>
                <a:spcPts val="591"/>
              </a:spcBef>
              <a:buFont typeface="Arial" panose="020B0604020202020204" pitchFamily="34" charset="0"/>
              <a:buNone/>
              <a:defRPr sz="21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19860" indent="0" algn="ctr" defTabSz="1079906" rtl="0" eaLnBrk="1" latinLnBrk="0" hangingPunct="1">
              <a:lnSpc>
                <a:spcPct val="90000"/>
              </a:lnSpc>
              <a:spcBef>
                <a:spcPts val="591"/>
              </a:spcBef>
              <a:buFont typeface="Arial" panose="020B0604020202020204" pitchFamily="34" charset="0"/>
              <a:buNone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59813" indent="0" algn="ctr" defTabSz="1079906" rtl="0" eaLnBrk="1" latinLnBrk="0" hangingPunct="1">
              <a:lnSpc>
                <a:spcPct val="90000"/>
              </a:lnSpc>
              <a:spcBef>
                <a:spcPts val="591"/>
              </a:spcBef>
              <a:buFont typeface="Arial" panose="020B0604020202020204" pitchFamily="34" charset="0"/>
              <a:buNone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99766" indent="0" algn="ctr" defTabSz="1079906" rtl="0" eaLnBrk="1" latinLnBrk="0" hangingPunct="1">
              <a:lnSpc>
                <a:spcPct val="90000"/>
              </a:lnSpc>
              <a:spcBef>
                <a:spcPts val="591"/>
              </a:spcBef>
              <a:buFont typeface="Arial" panose="020B0604020202020204" pitchFamily="34" charset="0"/>
              <a:buNone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9719" indent="0" algn="ctr" defTabSz="1079906" rtl="0" eaLnBrk="1" latinLnBrk="0" hangingPunct="1">
              <a:lnSpc>
                <a:spcPct val="90000"/>
              </a:lnSpc>
              <a:spcBef>
                <a:spcPts val="591"/>
              </a:spcBef>
              <a:buFont typeface="Arial" panose="020B0604020202020204" pitchFamily="34" charset="0"/>
              <a:buNone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672" indent="0" algn="ctr" defTabSz="1079906" rtl="0" eaLnBrk="1" latinLnBrk="0" hangingPunct="1">
              <a:lnSpc>
                <a:spcPct val="90000"/>
              </a:lnSpc>
              <a:spcBef>
                <a:spcPts val="591"/>
              </a:spcBef>
              <a:buFont typeface="Arial" panose="020B0604020202020204" pitchFamily="34" charset="0"/>
              <a:buNone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19626" indent="0" algn="ctr" defTabSz="1079906" rtl="0" eaLnBrk="1" latinLnBrk="0" hangingPunct="1">
              <a:lnSpc>
                <a:spcPct val="90000"/>
              </a:lnSpc>
              <a:spcBef>
                <a:spcPts val="591"/>
              </a:spcBef>
              <a:buFont typeface="Arial" panose="020B0604020202020204" pitchFamily="34" charset="0"/>
              <a:buNone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400" dirty="0" smtClean="0"/>
          </a:p>
          <a:p>
            <a:pPr algn="l"/>
            <a:endParaRPr lang="ru-RU" sz="2400" dirty="0">
              <a:latin typeface="Gotham Pro" panose="02000503040000020004" pitchFamily="50" charset="0"/>
              <a:cs typeface="Gotham Pro" panose="02000503040000020004" pitchFamily="50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9" y="-3085"/>
            <a:ext cx="11896625" cy="453191"/>
          </a:xfrm>
          <a:prstGeom prst="rect">
            <a:avLst/>
          </a:prstGeom>
        </p:spPr>
        <p:txBody>
          <a:bodyPr wrap="square" lIns="144006" tIns="72004" rIns="144006" bIns="72004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ru-RU" sz="2000" b="1" dirty="0">
                <a:solidFill>
                  <a:srgbClr val="003399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Тема 3.1. Финансовый рынок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948193" y="984480"/>
            <a:ext cx="9154274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ru-RU" sz="2400" dirty="0" smtClean="0">
                <a:latin typeface="Gotham Pro" panose="02000503040000020004" pitchFamily="50" charset="0"/>
                <a:cs typeface="Gotham Pro" panose="02000503040000020004" pitchFamily="50" charset="0"/>
              </a:rPr>
              <a:t>Спрос и предложение на рынке активов – запасы а не потоки.	</a:t>
            </a:r>
          </a:p>
          <a:p>
            <a:pPr>
              <a:lnSpc>
                <a:spcPct val="110000"/>
              </a:lnSpc>
            </a:pPr>
            <a:endParaRPr lang="ru-RU" sz="2400" dirty="0" smtClean="0">
              <a:latin typeface="Gotham Pro" panose="02000503040000020004" pitchFamily="50" charset="0"/>
            </a:endParaRPr>
          </a:p>
          <a:p>
            <a:pPr>
              <a:lnSpc>
                <a:spcPct val="110000"/>
              </a:lnSpc>
            </a:pPr>
            <a:r>
              <a:rPr lang="ru-RU" sz="2400" b="1" dirty="0" smtClean="0">
                <a:latin typeface="Gotham Pro" panose="02000503040000020004" pitchFamily="50" charset="0"/>
              </a:rPr>
              <a:t>Спрос </a:t>
            </a:r>
            <a:r>
              <a:rPr lang="ru-RU" sz="2400" b="1" dirty="0">
                <a:latin typeface="Gotham Pro" panose="02000503040000020004" pitchFamily="50" charset="0"/>
              </a:rPr>
              <a:t>на актив </a:t>
            </a:r>
            <a:r>
              <a:rPr lang="ru-RU" sz="2400" dirty="0" smtClean="0">
                <a:latin typeface="Gotham Pro" panose="02000503040000020004" pitchFamily="50" charset="0"/>
              </a:rPr>
              <a:t>– желание домохозяйств держать часть имущества в форме конкретного актива.</a:t>
            </a:r>
            <a:endParaRPr lang="ru-RU" sz="2400" dirty="0">
              <a:latin typeface="Gotham Pro" panose="02000503040000020004" pitchFamily="50" charset="0"/>
            </a:endParaRPr>
          </a:p>
          <a:p>
            <a:pPr>
              <a:lnSpc>
                <a:spcPct val="110000"/>
              </a:lnSpc>
            </a:pPr>
            <a:endParaRPr lang="ru-RU" sz="2400" b="1" dirty="0">
              <a:latin typeface="Gotham Pro" panose="02000503040000020004" pitchFamily="50" charset="0"/>
              <a:cs typeface="Gotham Pro" panose="02000503040000020004" pitchFamily="50" charset="0"/>
            </a:endParaRPr>
          </a:p>
          <a:p>
            <a:pPr>
              <a:lnSpc>
                <a:spcPct val="110000"/>
              </a:lnSpc>
            </a:pPr>
            <a:r>
              <a:rPr lang="ru-RU" sz="2400" b="1" dirty="0" smtClean="0">
                <a:latin typeface="Gotham Pro" panose="02000503040000020004" pitchFamily="50" charset="0"/>
                <a:cs typeface="Gotham Pro" panose="02000503040000020004" pitchFamily="50" charset="0"/>
              </a:rPr>
              <a:t>Портфель (п</a:t>
            </a:r>
            <a:r>
              <a:rPr lang="ru-RU" sz="2400" b="1" dirty="0" smtClean="0">
                <a:latin typeface="Gotham Pro" panose="02000503040000020004" pitchFamily="50" charset="0"/>
              </a:rPr>
              <a:t>ортфолио)  </a:t>
            </a:r>
            <a:r>
              <a:rPr lang="ru-RU" sz="2400" dirty="0" smtClean="0">
                <a:latin typeface="Gotham Pro" panose="02000503040000020004" pitchFamily="50" charset="0"/>
              </a:rPr>
              <a:t>– совокупность финансовых активов в имуществе домохозяйства, сформированная по определенным принципам.</a:t>
            </a:r>
          </a:p>
          <a:p>
            <a:pPr>
              <a:lnSpc>
                <a:spcPct val="110000"/>
              </a:lnSpc>
            </a:pPr>
            <a:r>
              <a:rPr lang="ru-RU" sz="2400" dirty="0" smtClean="0">
                <a:latin typeface="Gotham Pro" panose="02000503040000020004" pitchFamily="50" charset="0"/>
              </a:rPr>
              <a:t> </a:t>
            </a:r>
            <a:r>
              <a:rPr lang="ru-RU" sz="2400" dirty="0">
                <a:latin typeface="Gotham Pro" panose="02000503040000020004" pitchFamily="50" charset="0"/>
              </a:rPr>
              <a:t>	</a:t>
            </a:r>
            <a:endParaRPr lang="ru-RU" sz="2400" dirty="0" smtClean="0">
              <a:latin typeface="Gotham Pro" panose="02000503040000020004" pitchFamily="50" charset="0"/>
            </a:endParaRPr>
          </a:p>
          <a:p>
            <a:pPr>
              <a:lnSpc>
                <a:spcPct val="110000"/>
              </a:lnSpc>
            </a:pPr>
            <a:r>
              <a:rPr lang="ru-RU" sz="2400" b="1" dirty="0" smtClean="0">
                <a:latin typeface="Gotham Pro" panose="02000503040000020004" pitchFamily="50" charset="0"/>
                <a:cs typeface="Gotham Pro" panose="02000503040000020004" pitchFamily="50" charset="0"/>
              </a:rPr>
              <a:t>Теория портфеля </a:t>
            </a:r>
            <a:r>
              <a:rPr lang="ru-RU" sz="2400" dirty="0" smtClean="0">
                <a:latin typeface="Gotham Pro" panose="02000503040000020004" pitchFamily="50" charset="0"/>
                <a:cs typeface="Gotham Pro" panose="02000503040000020004" pitchFamily="50" charset="0"/>
              </a:rPr>
              <a:t>– теория спроса на актив.</a:t>
            </a:r>
          </a:p>
          <a:p>
            <a:pPr>
              <a:lnSpc>
                <a:spcPct val="110000"/>
              </a:lnSpc>
            </a:pPr>
            <a:endParaRPr lang="ru-RU" sz="2400" dirty="0">
              <a:latin typeface="Gotham Pro" panose="02000503040000020004" pitchFamily="50" charset="0"/>
            </a:endParaRPr>
          </a:p>
          <a:p>
            <a:pPr>
              <a:lnSpc>
                <a:spcPct val="110000"/>
              </a:lnSpc>
            </a:pPr>
            <a:r>
              <a:rPr lang="ru-RU" sz="2400" dirty="0" smtClean="0">
                <a:latin typeface="Gotham Pro" panose="02000503040000020004" pitchFamily="50" charset="0"/>
              </a:rPr>
              <a:t>Желание держать часть имущества в конкретных финансовых активах зависит от альтернативных инвестиционных инструментов.</a:t>
            </a:r>
            <a:endParaRPr lang="en-US" sz="2400" dirty="0" smtClean="0">
              <a:latin typeface="Gotham Pro" panose="02000503040000020004" pitchFamily="50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26641" y="378098"/>
            <a:ext cx="10115128" cy="422413"/>
          </a:xfrm>
          <a:prstGeom prst="rect">
            <a:avLst/>
          </a:prstGeom>
        </p:spPr>
        <p:txBody>
          <a:bodyPr wrap="square" lIns="144006" tIns="72004" rIns="144006" bIns="72004">
            <a:spAutoFit/>
          </a:bodyPr>
          <a:lstStyle/>
          <a:p>
            <a:pPr>
              <a:spcBef>
                <a:spcPct val="0"/>
              </a:spcBef>
              <a:tabLst>
                <a:tab pos="360363" algn="l"/>
              </a:tabLst>
              <a:defRPr/>
            </a:pPr>
            <a:r>
              <a:rPr lang="ru-RU" dirty="0" smtClean="0">
                <a:solidFill>
                  <a:srgbClr val="003399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Равновесие </a:t>
            </a:r>
            <a:r>
              <a:rPr lang="ru-RU" dirty="0">
                <a:solidFill>
                  <a:srgbClr val="003399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на финансовом </a:t>
            </a:r>
            <a:r>
              <a:rPr lang="ru-RU" dirty="0" smtClean="0">
                <a:solidFill>
                  <a:srgbClr val="003399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рынке.</a:t>
            </a:r>
            <a:r>
              <a:rPr lang="ru-RU" b="1" cap="all" dirty="0">
                <a:solidFill>
                  <a:srgbClr val="003399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Gotham Pro" panose="02000503040000020004" pitchFamily="50" charset="0"/>
                <a:cs typeface="Gotham Pro" panose="02000503040000020004" pitchFamily="50" charset="0"/>
              </a:rPr>
              <a:t> </a:t>
            </a:r>
            <a:r>
              <a:rPr lang="ru-RU" dirty="0">
                <a:solidFill>
                  <a:srgbClr val="003399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Временная структура процентных ставок</a:t>
            </a:r>
          </a:p>
        </p:txBody>
      </p:sp>
    </p:spTree>
    <p:extLst>
      <p:ext uri="{BB962C8B-B14F-4D97-AF65-F5344CB8AC3E}">
        <p14:creationId xmlns:p14="http://schemas.microsoft.com/office/powerpoint/2010/main" val="1310424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одержимое 2"/>
          <p:cNvSpPr txBox="1">
            <a:spLocks/>
          </p:cNvSpPr>
          <p:nvPr/>
        </p:nvSpPr>
        <p:spPr>
          <a:xfrm>
            <a:off x="4948193" y="2510972"/>
            <a:ext cx="9154274" cy="43542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079906" rtl="0" eaLnBrk="1" latinLnBrk="0" hangingPunct="1">
              <a:lnSpc>
                <a:spcPct val="90000"/>
              </a:lnSpc>
              <a:spcBef>
                <a:spcPts val="1181"/>
              </a:spcBef>
              <a:buFont typeface="Arial" panose="020B0604020202020204" pitchFamily="34" charset="0"/>
              <a:buNone/>
              <a:defRPr sz="28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9953" indent="0" algn="ctr" defTabSz="1079906" rtl="0" eaLnBrk="1" latinLnBrk="0" hangingPunct="1">
              <a:lnSpc>
                <a:spcPct val="90000"/>
              </a:lnSpc>
              <a:spcBef>
                <a:spcPts val="591"/>
              </a:spcBef>
              <a:buFont typeface="Arial" panose="020B0604020202020204" pitchFamily="34" charset="0"/>
              <a:buNone/>
              <a:defRPr sz="23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9906" indent="0" algn="ctr" defTabSz="1079906" rtl="0" eaLnBrk="1" latinLnBrk="0" hangingPunct="1">
              <a:lnSpc>
                <a:spcPct val="90000"/>
              </a:lnSpc>
              <a:spcBef>
                <a:spcPts val="591"/>
              </a:spcBef>
              <a:buFont typeface="Arial" panose="020B0604020202020204" pitchFamily="34" charset="0"/>
              <a:buNone/>
              <a:defRPr sz="21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19860" indent="0" algn="ctr" defTabSz="1079906" rtl="0" eaLnBrk="1" latinLnBrk="0" hangingPunct="1">
              <a:lnSpc>
                <a:spcPct val="90000"/>
              </a:lnSpc>
              <a:spcBef>
                <a:spcPts val="591"/>
              </a:spcBef>
              <a:buFont typeface="Arial" panose="020B0604020202020204" pitchFamily="34" charset="0"/>
              <a:buNone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59813" indent="0" algn="ctr" defTabSz="1079906" rtl="0" eaLnBrk="1" latinLnBrk="0" hangingPunct="1">
              <a:lnSpc>
                <a:spcPct val="90000"/>
              </a:lnSpc>
              <a:spcBef>
                <a:spcPts val="591"/>
              </a:spcBef>
              <a:buFont typeface="Arial" panose="020B0604020202020204" pitchFamily="34" charset="0"/>
              <a:buNone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99766" indent="0" algn="ctr" defTabSz="1079906" rtl="0" eaLnBrk="1" latinLnBrk="0" hangingPunct="1">
              <a:lnSpc>
                <a:spcPct val="90000"/>
              </a:lnSpc>
              <a:spcBef>
                <a:spcPts val="591"/>
              </a:spcBef>
              <a:buFont typeface="Arial" panose="020B0604020202020204" pitchFamily="34" charset="0"/>
              <a:buNone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9719" indent="0" algn="ctr" defTabSz="1079906" rtl="0" eaLnBrk="1" latinLnBrk="0" hangingPunct="1">
              <a:lnSpc>
                <a:spcPct val="90000"/>
              </a:lnSpc>
              <a:spcBef>
                <a:spcPts val="591"/>
              </a:spcBef>
              <a:buFont typeface="Arial" panose="020B0604020202020204" pitchFamily="34" charset="0"/>
              <a:buNone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672" indent="0" algn="ctr" defTabSz="1079906" rtl="0" eaLnBrk="1" latinLnBrk="0" hangingPunct="1">
              <a:lnSpc>
                <a:spcPct val="90000"/>
              </a:lnSpc>
              <a:spcBef>
                <a:spcPts val="591"/>
              </a:spcBef>
              <a:buFont typeface="Arial" panose="020B0604020202020204" pitchFamily="34" charset="0"/>
              <a:buNone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19626" indent="0" algn="ctr" defTabSz="1079906" rtl="0" eaLnBrk="1" latinLnBrk="0" hangingPunct="1">
              <a:lnSpc>
                <a:spcPct val="90000"/>
              </a:lnSpc>
              <a:spcBef>
                <a:spcPts val="591"/>
              </a:spcBef>
              <a:buFont typeface="Arial" panose="020B0604020202020204" pitchFamily="34" charset="0"/>
              <a:buNone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400" dirty="0" smtClean="0"/>
          </a:p>
          <a:p>
            <a:pPr algn="l"/>
            <a:endParaRPr lang="ru-RU" sz="2400" dirty="0">
              <a:latin typeface="Gotham Pro" panose="02000503040000020004" pitchFamily="50" charset="0"/>
              <a:cs typeface="Gotham Pro" panose="02000503040000020004" pitchFamily="50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9" y="-3085"/>
            <a:ext cx="11896625" cy="453191"/>
          </a:xfrm>
          <a:prstGeom prst="rect">
            <a:avLst/>
          </a:prstGeom>
        </p:spPr>
        <p:txBody>
          <a:bodyPr wrap="square" lIns="144006" tIns="72004" rIns="144006" bIns="72004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ru-RU" sz="2000" b="1" dirty="0">
                <a:solidFill>
                  <a:srgbClr val="003399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Тема 3.1. Финансовый рынок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821819" y="1088985"/>
            <a:ext cx="9578394" cy="49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ru-RU" sz="2400" b="1" dirty="0" smtClean="0">
                <a:solidFill>
                  <a:srgbClr val="0E3E9F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Спрос на облигации</a:t>
            </a:r>
            <a:endParaRPr lang="ru-RU" sz="2400" b="1" dirty="0">
              <a:solidFill>
                <a:srgbClr val="0E3E9F"/>
              </a:solidFill>
              <a:latin typeface="Gotham Pro" panose="02000503040000020004" pitchFamily="50" charset="0"/>
              <a:cs typeface="Gotham Pro" panose="02000503040000020004" pitchFamily="50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8364520" y="3132707"/>
                <a:ext cx="2492990" cy="539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smtClean="0">
                            <a:solidFill>
                              <a:srgbClr val="FC730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rgbClr val="FC730C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rgbClr val="FC730C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</m:sup>
                    </m:sSup>
                    <m:r>
                      <a:rPr lang="en-US" sz="2800" b="1" i="1">
                        <a:solidFill>
                          <a:srgbClr val="FC730C"/>
                        </a:solidFill>
                        <a:latin typeface="Cambria Math" panose="02040503050406030204" pitchFamily="18" charset="0"/>
                        <a:cs typeface="Gotham Pro" panose="02000503040000020004" pitchFamily="50" charset="0"/>
                      </a:rPr>
                      <m:t>=</m:t>
                    </m:r>
                    <m:sSup>
                      <m:sSupPr>
                        <m:ctrlPr>
                          <a:rPr lang="en-US" sz="2800" b="1" i="1">
                            <a:solidFill>
                              <a:srgbClr val="FC730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rgbClr val="FC730C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p>
                        <m:r>
                          <a:rPr lang="en-US" sz="2800" b="1" i="1">
                            <a:solidFill>
                              <a:srgbClr val="FC730C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</m:sup>
                    </m:sSup>
                    <m:r>
                      <a:rPr lang="en-US" sz="2800" b="1" i="1" smtClean="0">
                        <a:solidFill>
                          <a:srgbClr val="FC730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1" i="1" smtClean="0">
                        <a:solidFill>
                          <a:srgbClr val="FC730C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sz="2800" b="1" i="1" smtClean="0">
                        <a:solidFill>
                          <a:srgbClr val="FC730C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1" i="1" smtClean="0">
                        <a:solidFill>
                          <a:srgbClr val="FC730C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sz="2800" b="1" i="1" smtClean="0">
                        <a:solidFill>
                          <a:srgbClr val="FC730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b="1" i="1" dirty="0">
                    <a:solidFill>
                      <a:srgbClr val="FC730C"/>
                    </a:solidFill>
                    <a:latin typeface="Cambria Math" panose="02040503050406030204" pitchFamily="18" charset="0"/>
                    <a:cs typeface="Gotham Pro" panose="02000503040000020004" pitchFamily="50" charset="0"/>
                  </a:rPr>
                  <a:t>	</a:t>
                </a:r>
                <a:endParaRPr lang="ru-RU" sz="2800" dirty="0"/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4520" y="3132707"/>
                <a:ext cx="2492990" cy="53944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8595353" y="2011453"/>
                <a:ext cx="203132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FC730C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sz="2800" b="1" i="1">
                        <a:solidFill>
                          <a:srgbClr val="FC730C"/>
                        </a:solidFill>
                        <a:latin typeface="Cambria Math" panose="02040503050406030204" pitchFamily="18" charset="0"/>
                        <a:cs typeface="Gotham Pro" panose="02000503040000020004" pitchFamily="50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rgbClr val="FC730C"/>
                        </a:solidFill>
                        <a:latin typeface="Cambria Math" panose="02040503050406030204" pitchFamily="18" charset="0"/>
                        <a:cs typeface="Gotham Pro" panose="02000503040000020004" pitchFamily="50" charset="0"/>
                      </a:rPr>
                      <m:t>𝒇</m:t>
                    </m:r>
                    <m:r>
                      <a:rPr lang="en-US" sz="2800" b="1" i="1" smtClean="0">
                        <a:solidFill>
                          <a:srgbClr val="FC730C"/>
                        </a:solidFill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sz="2800" b="1" i="1" smtClean="0">
                        <a:solidFill>
                          <a:srgbClr val="FC730C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sz="2800" b="1" i="1" smtClean="0">
                        <a:solidFill>
                          <a:srgbClr val="FC730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b="1" i="1" dirty="0">
                    <a:solidFill>
                      <a:srgbClr val="FC730C"/>
                    </a:solidFill>
                    <a:latin typeface="Cambria Math" panose="02040503050406030204" pitchFamily="18" charset="0"/>
                    <a:cs typeface="Gotham Pro" panose="02000503040000020004" pitchFamily="50" charset="0"/>
                  </a:rPr>
                  <a:t>	</a:t>
                </a:r>
                <a:endParaRPr lang="ru-RU" sz="2800" dirty="0"/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5353" y="2011453"/>
                <a:ext cx="2031325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7875435" y="4273167"/>
                <a:ext cx="3466334" cy="539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smtClean="0">
                            <a:solidFill>
                              <a:srgbClr val="FC730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rgbClr val="FC730C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rgbClr val="FC730C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</m:sup>
                    </m:sSup>
                    <m:r>
                      <a:rPr lang="en-US" sz="2800" b="1" i="1">
                        <a:solidFill>
                          <a:srgbClr val="FC730C"/>
                        </a:solidFill>
                        <a:latin typeface="Cambria Math" panose="02040503050406030204" pitchFamily="18" charset="0"/>
                        <a:cs typeface="Gotham Pro" panose="02000503040000020004" pitchFamily="50" charset="0"/>
                      </a:rPr>
                      <m:t>=</m:t>
                    </m:r>
                    <m:sSup>
                      <m:sSupPr>
                        <m:ctrlPr>
                          <a:rPr lang="en-US" sz="2800" b="1" i="1">
                            <a:solidFill>
                              <a:srgbClr val="FC730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rgbClr val="FC730C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p>
                        <m:r>
                          <a:rPr lang="en-US" sz="2800" b="1" i="1">
                            <a:solidFill>
                              <a:srgbClr val="FC730C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</m:sup>
                    </m:sSup>
                    <m:d>
                      <m:dPr>
                        <m:ctrlPr>
                          <a:rPr lang="en-US" sz="2800" b="1" i="1" smtClean="0">
                            <a:solidFill>
                              <a:srgbClr val="FC730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solidFill>
                              <a:srgbClr val="FC730C"/>
                            </a:solidFill>
                            <a:latin typeface="Cambria Math" panose="02040503050406030204" pitchFamily="18" charset="0"/>
                          </a:rPr>
                          <m:t>𝑾</m:t>
                        </m:r>
                        <m:r>
                          <a:rPr lang="en-US" sz="2800" b="1" i="1" smtClean="0">
                            <a:solidFill>
                              <a:srgbClr val="FC730C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2800" b="1" i="1">
                                <a:solidFill>
                                  <a:srgbClr val="FC730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solidFill>
                                  <a:srgbClr val="FC730C"/>
                                </a:solidFill>
                                <a:latin typeface="Cambria Math" panose="02040503050406030204" pitchFamily="18" charset="0"/>
                              </a:rPr>
                              <m:t>𝑹</m:t>
                            </m:r>
                          </m:e>
                          <m:sup>
                            <m:r>
                              <a:rPr lang="en-US" sz="2800" b="1" i="1" smtClean="0">
                                <a:solidFill>
                                  <a:srgbClr val="FC730C"/>
                                </a:solidFill>
                                <a:latin typeface="Cambria Math" panose="02040503050406030204" pitchFamily="18" charset="0"/>
                              </a:rPr>
                              <m:t>𝒆</m:t>
                            </m:r>
                          </m:sup>
                        </m:sSup>
                        <m:r>
                          <a:rPr lang="en-US" sz="2800" b="1" i="1" smtClean="0">
                            <a:solidFill>
                              <a:srgbClr val="FC730C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1" i="1" smtClean="0">
                            <a:solidFill>
                              <a:srgbClr val="FC730C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  <m:r>
                          <a:rPr lang="en-US" sz="2800" b="1" i="1" smtClean="0">
                            <a:solidFill>
                              <a:srgbClr val="FC730C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1" i="1" smtClean="0">
                            <a:solidFill>
                              <a:srgbClr val="FC730C"/>
                            </a:solidFill>
                            <a:latin typeface="Cambria Math" panose="02040503050406030204" pitchFamily="18" charset="0"/>
                          </a:rPr>
                          <m:t>𝑳</m:t>
                        </m:r>
                      </m:e>
                    </m:d>
                  </m:oMath>
                </a14:m>
                <a:r>
                  <a:rPr lang="en-US" sz="2800" b="1" i="1" dirty="0" smtClean="0">
                    <a:latin typeface="Cambria Math" panose="02040503050406030204" pitchFamily="18" charset="0"/>
                    <a:cs typeface="Gotham Pro" panose="02000503040000020004" pitchFamily="50" charset="0"/>
                  </a:rPr>
                  <a:t>,</a:t>
                </a:r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5435" y="4273167"/>
                <a:ext cx="3466334" cy="539443"/>
              </a:xfrm>
              <a:prstGeom prst="rect">
                <a:avLst/>
              </a:prstGeom>
              <a:blipFill>
                <a:blip r:embed="rId4"/>
                <a:stretch>
                  <a:fillRect t="-10227" r="-2636" b="-306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6294302" y="5179265"/>
                <a:ext cx="6628600" cy="17761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FC730C"/>
                        </a:solidFill>
                        <a:latin typeface="Cambria Math" panose="02040503050406030204" pitchFamily="18" charset="0"/>
                      </a:rPr>
                      <m:t>𝑾</m:t>
                    </m:r>
                  </m:oMath>
                </a14:m>
                <a:r>
                  <a:rPr lang="en-US" sz="2400" dirty="0">
                    <a:latin typeface="Gotham Pro" panose="02000503040000020004" pitchFamily="50" charset="0"/>
                    <a:cs typeface="Gotham Pro" panose="02000503040000020004" pitchFamily="50" charset="0"/>
                  </a:rPr>
                  <a:t> – </a:t>
                </a:r>
                <a:r>
                  <a:rPr lang="ru-RU" sz="2400" dirty="0">
                    <a:latin typeface="Gotham Pro" panose="02000503040000020004" pitchFamily="50" charset="0"/>
                    <a:cs typeface="Gotham Pro" panose="02000503040000020004" pitchFamily="50" charset="0"/>
                  </a:rPr>
                  <a:t>размер </a:t>
                </a:r>
                <a:r>
                  <a:rPr lang="ru-RU" sz="2400" dirty="0" smtClean="0">
                    <a:latin typeface="Gotham Pro" panose="02000503040000020004" pitchFamily="50" charset="0"/>
                    <a:cs typeface="Gotham Pro" panose="02000503040000020004" pitchFamily="50" charset="0"/>
                  </a:rPr>
                  <a:t>имущества домохозяйства,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>
                            <a:solidFill>
                              <a:srgbClr val="FC730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rgbClr val="FC730C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p>
                        <m:r>
                          <a:rPr lang="en-US" sz="2800" b="1" i="1">
                            <a:solidFill>
                              <a:srgbClr val="FC730C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sup>
                    </m:sSup>
                  </m:oMath>
                </a14:m>
                <a:r>
                  <a:rPr lang="en-US" sz="2400" dirty="0" smtClean="0">
                    <a:latin typeface="Gotham Pro" panose="02000503040000020004" pitchFamily="50" charset="0"/>
                    <a:cs typeface="Gotham Pro" panose="02000503040000020004" pitchFamily="50" charset="0"/>
                  </a:rPr>
                  <a:t> - </a:t>
                </a:r>
                <a:r>
                  <a:rPr lang="ru-RU" sz="2400" dirty="0" smtClean="0">
                    <a:latin typeface="Gotham Pro" panose="02000503040000020004" pitchFamily="50" charset="0"/>
                    <a:cs typeface="Gotham Pro" panose="02000503040000020004" pitchFamily="50" charset="0"/>
                  </a:rPr>
                  <a:t>ожидаемая доходность,</a:t>
                </a:r>
              </a:p>
              <a:p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FC730C"/>
                        </a:solidFill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r>
                  <a:rPr lang="ru-RU" sz="2400" dirty="0" smtClean="0">
                    <a:latin typeface="Gotham Pro" panose="02000503040000020004" pitchFamily="50" charset="0"/>
                    <a:cs typeface="Gotham Pro" panose="02000503040000020004" pitchFamily="50" charset="0"/>
                  </a:rPr>
                  <a:t> – риск,</a:t>
                </a:r>
              </a:p>
              <a:p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FC730C"/>
                        </a:solidFill>
                        <a:latin typeface="Cambria Math" panose="02040503050406030204" pitchFamily="18" charset="0"/>
                      </a:rPr>
                      <m:t>𝑳</m:t>
                    </m:r>
                  </m:oMath>
                </a14:m>
                <a:r>
                  <a:rPr lang="ru-RU" sz="2400" dirty="0" smtClean="0">
                    <a:latin typeface="Gotham Pro" panose="02000503040000020004" pitchFamily="50" charset="0"/>
                    <a:cs typeface="Gotham Pro" panose="02000503040000020004" pitchFamily="50" charset="0"/>
                  </a:rPr>
                  <a:t> - ликвидность</a:t>
                </a:r>
                <a:endParaRPr lang="ru-RU" sz="2400" dirty="0">
                  <a:latin typeface="Gotham Pro" panose="02000503040000020004" pitchFamily="50" charset="0"/>
                  <a:cs typeface="Gotham Pro" panose="02000503040000020004" pitchFamily="50" charset="0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4302" y="5179265"/>
                <a:ext cx="6628600" cy="1776127"/>
              </a:xfrm>
              <a:prstGeom prst="rect">
                <a:avLst/>
              </a:prstGeom>
              <a:blipFill>
                <a:blip r:embed="rId5"/>
                <a:stretch>
                  <a:fillRect t="-687" b="-65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Прямоугольник 13"/>
          <p:cNvSpPr/>
          <p:nvPr/>
        </p:nvSpPr>
        <p:spPr>
          <a:xfrm>
            <a:off x="1226641" y="378098"/>
            <a:ext cx="10115128" cy="422413"/>
          </a:xfrm>
          <a:prstGeom prst="rect">
            <a:avLst/>
          </a:prstGeom>
        </p:spPr>
        <p:txBody>
          <a:bodyPr wrap="square" lIns="144006" tIns="72004" rIns="144006" bIns="72004">
            <a:spAutoFit/>
          </a:bodyPr>
          <a:lstStyle/>
          <a:p>
            <a:pPr>
              <a:spcBef>
                <a:spcPct val="0"/>
              </a:spcBef>
              <a:tabLst>
                <a:tab pos="360363" algn="l"/>
              </a:tabLst>
              <a:defRPr/>
            </a:pPr>
            <a:r>
              <a:rPr lang="ru-RU" dirty="0" smtClean="0">
                <a:solidFill>
                  <a:srgbClr val="003399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Равновесие </a:t>
            </a:r>
            <a:r>
              <a:rPr lang="ru-RU" dirty="0">
                <a:solidFill>
                  <a:srgbClr val="003399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на финансовом </a:t>
            </a:r>
            <a:r>
              <a:rPr lang="ru-RU" dirty="0" smtClean="0">
                <a:solidFill>
                  <a:srgbClr val="003399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рынке.</a:t>
            </a:r>
            <a:r>
              <a:rPr lang="ru-RU" b="1" cap="all" dirty="0">
                <a:solidFill>
                  <a:srgbClr val="003399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Gotham Pro" panose="02000503040000020004" pitchFamily="50" charset="0"/>
                <a:cs typeface="Gotham Pro" panose="02000503040000020004" pitchFamily="50" charset="0"/>
              </a:rPr>
              <a:t> </a:t>
            </a:r>
            <a:r>
              <a:rPr lang="ru-RU" dirty="0">
                <a:solidFill>
                  <a:srgbClr val="003399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Временная структура процентных ставок</a:t>
            </a:r>
          </a:p>
        </p:txBody>
      </p:sp>
    </p:spTree>
    <p:extLst>
      <p:ext uri="{BB962C8B-B14F-4D97-AF65-F5344CB8AC3E}">
        <p14:creationId xmlns:p14="http://schemas.microsoft.com/office/powerpoint/2010/main" val="175899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99" y="-3085"/>
            <a:ext cx="11896625" cy="453191"/>
          </a:xfrm>
          <a:prstGeom prst="rect">
            <a:avLst/>
          </a:prstGeom>
        </p:spPr>
        <p:txBody>
          <a:bodyPr wrap="square" lIns="144006" tIns="72004" rIns="144006" bIns="72004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ru-RU" sz="2000" b="1" dirty="0">
                <a:solidFill>
                  <a:srgbClr val="003399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Тема 3.1. Финансовый рынок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821819" y="1053161"/>
            <a:ext cx="9578394" cy="462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ru-RU" sz="2400" b="1" dirty="0" smtClean="0">
                <a:solidFill>
                  <a:srgbClr val="0E3E9F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Предложение облигаций</a:t>
            </a:r>
            <a:endParaRPr lang="ru-RU" sz="2400" b="1" dirty="0">
              <a:solidFill>
                <a:srgbClr val="0E3E9F"/>
              </a:solidFill>
              <a:latin typeface="Gotham Pro" panose="02000503040000020004" pitchFamily="50" charset="0"/>
              <a:cs typeface="Gotham Pro" panose="02000503040000020004" pitchFamily="50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8626023" y="2969340"/>
                <a:ext cx="249299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smtClean="0">
                            <a:solidFill>
                              <a:srgbClr val="FC730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rgbClr val="FC730C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rgbClr val="FC730C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sup>
                    </m:sSup>
                    <m:r>
                      <a:rPr lang="en-US" sz="2800" b="1" i="1">
                        <a:solidFill>
                          <a:srgbClr val="FC730C"/>
                        </a:solidFill>
                        <a:latin typeface="Cambria Math" panose="02040503050406030204" pitchFamily="18" charset="0"/>
                        <a:cs typeface="Gotham Pro" panose="02000503040000020004" pitchFamily="50" charset="0"/>
                      </a:rPr>
                      <m:t>=</m:t>
                    </m:r>
                    <m:sSup>
                      <m:sSupPr>
                        <m:ctrlPr>
                          <a:rPr lang="en-US" sz="2800" b="1" i="1">
                            <a:solidFill>
                              <a:srgbClr val="FC730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rgbClr val="FC730C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rgbClr val="FC730C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sup>
                    </m:sSup>
                    <m:r>
                      <a:rPr lang="en-US" sz="2800" b="1" i="1" smtClean="0">
                        <a:solidFill>
                          <a:srgbClr val="FC730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1" i="1" smtClean="0">
                        <a:solidFill>
                          <a:srgbClr val="FC730C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sz="2800" b="1" i="1" smtClean="0">
                        <a:solidFill>
                          <a:srgbClr val="FC730C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1" i="1" smtClean="0">
                        <a:solidFill>
                          <a:srgbClr val="FC730C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sz="2800" b="1" i="1" smtClean="0">
                        <a:solidFill>
                          <a:srgbClr val="FC730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b="1" i="1" dirty="0">
                    <a:solidFill>
                      <a:srgbClr val="FC730C"/>
                    </a:solidFill>
                    <a:latin typeface="Cambria Math" panose="02040503050406030204" pitchFamily="18" charset="0"/>
                    <a:cs typeface="Gotham Pro" panose="02000503040000020004" pitchFamily="50" charset="0"/>
                  </a:rPr>
                  <a:t>	</a:t>
                </a:r>
                <a:endParaRPr lang="ru-RU" sz="2800" dirty="0"/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6023" y="2969340"/>
                <a:ext cx="2492990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8856856" y="2010617"/>
                <a:ext cx="203132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FC730C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sz="2800" b="1" i="1">
                        <a:solidFill>
                          <a:srgbClr val="FC730C"/>
                        </a:solidFill>
                        <a:latin typeface="Cambria Math" panose="02040503050406030204" pitchFamily="18" charset="0"/>
                        <a:cs typeface="Gotham Pro" panose="02000503040000020004" pitchFamily="50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rgbClr val="FC730C"/>
                        </a:solidFill>
                        <a:latin typeface="Cambria Math" panose="02040503050406030204" pitchFamily="18" charset="0"/>
                        <a:cs typeface="Gotham Pro" panose="02000503040000020004" pitchFamily="50" charset="0"/>
                      </a:rPr>
                      <m:t>𝒇</m:t>
                    </m:r>
                    <m:r>
                      <a:rPr lang="en-US" sz="2800" b="1" i="1" smtClean="0">
                        <a:solidFill>
                          <a:srgbClr val="FC730C"/>
                        </a:solidFill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sz="2800" b="1" i="1" smtClean="0">
                        <a:solidFill>
                          <a:srgbClr val="FC730C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sz="2800" b="1" i="1" smtClean="0">
                        <a:solidFill>
                          <a:srgbClr val="FC730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b="1" i="1" dirty="0">
                    <a:solidFill>
                      <a:srgbClr val="FC730C"/>
                    </a:solidFill>
                    <a:latin typeface="Cambria Math" panose="02040503050406030204" pitchFamily="18" charset="0"/>
                    <a:cs typeface="Gotham Pro" panose="02000503040000020004" pitchFamily="50" charset="0"/>
                  </a:rPr>
                  <a:t>	</a:t>
                </a:r>
                <a:endParaRPr lang="ru-RU" sz="2800" dirty="0"/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6856" y="2010617"/>
                <a:ext cx="2031325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8212608" y="3941977"/>
                <a:ext cx="3319820" cy="5948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smtClean="0">
                            <a:solidFill>
                              <a:srgbClr val="FC730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rgbClr val="FC730C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rgbClr val="FC730C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sup>
                    </m:sSup>
                    <m:r>
                      <a:rPr lang="en-US" sz="2800" b="1" i="1">
                        <a:solidFill>
                          <a:srgbClr val="FC730C"/>
                        </a:solidFill>
                        <a:latin typeface="Cambria Math" panose="02040503050406030204" pitchFamily="18" charset="0"/>
                        <a:cs typeface="Gotham Pro" panose="02000503040000020004" pitchFamily="50" charset="0"/>
                      </a:rPr>
                      <m:t>=</m:t>
                    </m:r>
                    <m:sSup>
                      <m:sSupPr>
                        <m:ctrlPr>
                          <a:rPr lang="en-US" sz="2800" b="1" i="1">
                            <a:solidFill>
                              <a:srgbClr val="FC730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rgbClr val="FC730C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rgbClr val="FC730C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sup>
                    </m:sSup>
                    <m:d>
                      <m:dPr>
                        <m:ctrlPr>
                          <a:rPr lang="en-US" sz="2800" b="1" i="1" smtClean="0">
                            <a:solidFill>
                              <a:srgbClr val="FC730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b="1" i="1">
                                <a:solidFill>
                                  <a:srgbClr val="FC730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solidFill>
                                  <a:srgbClr val="FC730C"/>
                                </a:solidFill>
                                <a:latin typeface="Cambria Math" panose="02040503050406030204" pitchFamily="18" charset="0"/>
                              </a:rPr>
                              <m:t>𝒀</m:t>
                            </m:r>
                          </m:e>
                          <m:sup>
                            <m:r>
                              <a:rPr lang="en-US" sz="2800" b="1" i="1" smtClean="0">
                                <a:solidFill>
                                  <a:srgbClr val="FC730C"/>
                                </a:solidFill>
                                <a:latin typeface="Cambria Math" panose="02040503050406030204" pitchFamily="18" charset="0"/>
                              </a:rPr>
                              <m:t>𝒆</m:t>
                            </m:r>
                          </m:sup>
                        </m:sSup>
                        <m:r>
                          <a:rPr lang="en-US" sz="2800" b="1" i="1" smtClean="0">
                            <a:solidFill>
                              <a:srgbClr val="FC730C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2800" b="1" i="1">
                                <a:solidFill>
                                  <a:srgbClr val="FC730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solidFill>
                                  <a:srgbClr val="FC730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𝝅</m:t>
                            </m:r>
                          </m:e>
                          <m:sup>
                            <m:r>
                              <a:rPr lang="en-US" sz="2800" b="1" i="1">
                                <a:solidFill>
                                  <a:srgbClr val="FC730C"/>
                                </a:solidFill>
                                <a:latin typeface="Cambria Math" panose="02040503050406030204" pitchFamily="18" charset="0"/>
                              </a:rPr>
                              <m:t>𝒆</m:t>
                            </m:r>
                          </m:sup>
                        </m:sSup>
                        <m:r>
                          <a:rPr lang="en-US" sz="2800" b="1" i="1" smtClean="0">
                            <a:solidFill>
                              <a:srgbClr val="FC730C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b="1" i="1" smtClean="0">
                                <a:solidFill>
                                  <a:srgbClr val="FC730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 smtClean="0">
                                <a:solidFill>
                                  <a:srgbClr val="FC730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𝜹</m:t>
                            </m:r>
                          </m:e>
                          <m:sub>
                            <m:r>
                              <a:rPr lang="en-US" sz="2800" b="1" i="1" smtClean="0">
                                <a:solidFill>
                                  <a:srgbClr val="FC730C"/>
                                </a:solidFill>
                                <a:latin typeface="Cambria Math" panose="02040503050406030204" pitchFamily="18" charset="0"/>
                              </a:rPr>
                              <m:t>𝒈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b="1" i="1" dirty="0" smtClean="0">
                    <a:latin typeface="Cambria Math" panose="02040503050406030204" pitchFamily="18" charset="0"/>
                    <a:cs typeface="Gotham Pro" panose="02000503040000020004" pitchFamily="50" charset="0"/>
                  </a:rPr>
                  <a:t>,</a:t>
                </a:r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2608" y="3941977"/>
                <a:ext cx="3319820" cy="594843"/>
              </a:xfrm>
              <a:prstGeom prst="rect">
                <a:avLst/>
              </a:prstGeom>
              <a:blipFill>
                <a:blip r:embed="rId4"/>
                <a:stretch>
                  <a:fillRect t="-8247" r="-3119" b="-1958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7033667" y="5217504"/>
                <a:ext cx="6233154" cy="17851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>
                            <a:solidFill>
                              <a:srgbClr val="FC730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rgbClr val="FC730C"/>
                            </a:solidFill>
                            <a:latin typeface="Cambria Math" panose="02040503050406030204" pitchFamily="18" charset="0"/>
                          </a:rPr>
                          <m:t>𝒀</m:t>
                        </m:r>
                      </m:e>
                      <m:sup>
                        <m:r>
                          <a:rPr lang="en-US" sz="2800" b="1" i="1">
                            <a:solidFill>
                              <a:srgbClr val="FC730C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sup>
                    </m:sSup>
                  </m:oMath>
                </a14:m>
                <a:r>
                  <a:rPr lang="en-US" sz="2800" dirty="0" smtClean="0">
                    <a:latin typeface="Gotham Pro" panose="02000503040000020004" pitchFamily="50" charset="0"/>
                    <a:cs typeface="Gotham Pro" panose="02000503040000020004" pitchFamily="50" charset="0"/>
                  </a:rPr>
                  <a:t>–</a:t>
                </a:r>
                <a:r>
                  <a:rPr lang="ru-RU" sz="2800" dirty="0" smtClean="0">
                    <a:latin typeface="Gotham Pro" panose="02000503040000020004" pitchFamily="50" charset="0"/>
                    <a:cs typeface="Gotham Pro" panose="02000503040000020004" pitchFamily="50" charset="0"/>
                  </a:rPr>
                  <a:t> </a:t>
                </a:r>
                <a:r>
                  <a:rPr lang="ru-RU" sz="2400" dirty="0" smtClean="0">
                    <a:latin typeface="Gotham Pro" panose="02000503040000020004" pitchFamily="50" charset="0"/>
                    <a:cs typeface="Gotham Pro" panose="02000503040000020004" pitchFamily="50" charset="0"/>
                  </a:rPr>
                  <a:t>доходность альтернативных инвестиционных инструментов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>
                            <a:solidFill>
                              <a:srgbClr val="FC730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rgbClr val="FC730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en-US" sz="2800" b="1" i="1">
                            <a:solidFill>
                              <a:srgbClr val="FC730C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sup>
                    </m:sSup>
                  </m:oMath>
                </a14:m>
                <a:r>
                  <a:rPr lang="en-US" sz="2400" dirty="0">
                    <a:latin typeface="Gotham Pro" panose="02000503040000020004" pitchFamily="50" charset="0"/>
                    <a:cs typeface="Gotham Pro" panose="02000503040000020004" pitchFamily="50" charset="0"/>
                  </a:rPr>
                  <a:t>– </a:t>
                </a:r>
                <a:r>
                  <a:rPr lang="ru-RU" sz="2400" dirty="0" smtClean="0">
                    <a:latin typeface="Gotham Pro" panose="02000503040000020004" pitchFamily="50" charset="0"/>
                    <a:cs typeface="Gotham Pro" panose="02000503040000020004" pitchFamily="50" charset="0"/>
                  </a:rPr>
                  <a:t>ожидаемая инфляция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>
                            <a:solidFill>
                              <a:srgbClr val="FC730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rgbClr val="FC730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𝜹</m:t>
                        </m:r>
                      </m:e>
                      <m:sub>
                        <m:r>
                          <a:rPr lang="en-US" sz="2800" b="1" i="1">
                            <a:solidFill>
                              <a:srgbClr val="FC730C"/>
                            </a:solidFill>
                            <a:latin typeface="Cambria Math" panose="02040503050406030204" pitchFamily="18" charset="0"/>
                          </a:rPr>
                          <m:t>𝒈</m:t>
                        </m:r>
                      </m:sub>
                    </m:sSub>
                  </m:oMath>
                </a14:m>
                <a:r>
                  <a:rPr lang="ru-RU" sz="2400" dirty="0" smtClean="0">
                    <a:latin typeface="Gotham Pro" panose="02000503040000020004" pitchFamily="50" charset="0"/>
                    <a:cs typeface="Gotham Pro" panose="02000503040000020004" pitchFamily="50" charset="0"/>
                  </a:rPr>
                  <a:t>– бюджетный дефицит</a:t>
                </a: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3667" y="5217504"/>
                <a:ext cx="6233154" cy="1785169"/>
              </a:xfrm>
              <a:prstGeom prst="rect">
                <a:avLst/>
              </a:prstGeom>
              <a:blipFill>
                <a:blip r:embed="rId5"/>
                <a:stretch>
                  <a:fillRect l="-1566" t="-3754" b="-341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Прямоугольник 8"/>
          <p:cNvSpPr/>
          <p:nvPr/>
        </p:nvSpPr>
        <p:spPr>
          <a:xfrm>
            <a:off x="1226641" y="378098"/>
            <a:ext cx="10115128" cy="422413"/>
          </a:xfrm>
          <a:prstGeom prst="rect">
            <a:avLst/>
          </a:prstGeom>
        </p:spPr>
        <p:txBody>
          <a:bodyPr wrap="square" lIns="144006" tIns="72004" rIns="144006" bIns="72004">
            <a:spAutoFit/>
          </a:bodyPr>
          <a:lstStyle/>
          <a:p>
            <a:pPr>
              <a:spcBef>
                <a:spcPct val="0"/>
              </a:spcBef>
              <a:tabLst>
                <a:tab pos="360363" algn="l"/>
              </a:tabLst>
              <a:defRPr/>
            </a:pPr>
            <a:r>
              <a:rPr lang="ru-RU" dirty="0" smtClean="0">
                <a:solidFill>
                  <a:srgbClr val="003399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Равновесие </a:t>
            </a:r>
            <a:r>
              <a:rPr lang="ru-RU" dirty="0">
                <a:solidFill>
                  <a:srgbClr val="003399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на финансовом </a:t>
            </a:r>
            <a:r>
              <a:rPr lang="ru-RU" dirty="0" smtClean="0">
                <a:solidFill>
                  <a:srgbClr val="003399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рынке.</a:t>
            </a:r>
            <a:r>
              <a:rPr lang="ru-RU" b="1" cap="all" dirty="0">
                <a:solidFill>
                  <a:srgbClr val="003399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Gotham Pro" panose="02000503040000020004" pitchFamily="50" charset="0"/>
                <a:cs typeface="Gotham Pro" panose="02000503040000020004" pitchFamily="50" charset="0"/>
              </a:rPr>
              <a:t> </a:t>
            </a:r>
            <a:r>
              <a:rPr lang="ru-RU" dirty="0">
                <a:solidFill>
                  <a:srgbClr val="003399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Временная структура процентных ставок</a:t>
            </a:r>
          </a:p>
        </p:txBody>
      </p:sp>
    </p:spTree>
    <p:extLst>
      <p:ext uri="{BB962C8B-B14F-4D97-AF65-F5344CB8AC3E}">
        <p14:creationId xmlns:p14="http://schemas.microsoft.com/office/powerpoint/2010/main" val="2071764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99" y="-3085"/>
            <a:ext cx="11896625" cy="453191"/>
          </a:xfrm>
          <a:prstGeom prst="rect">
            <a:avLst/>
          </a:prstGeom>
        </p:spPr>
        <p:txBody>
          <a:bodyPr wrap="square" lIns="144006" tIns="72004" rIns="144006" bIns="72004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ru-RU" sz="2000" b="1" dirty="0">
                <a:solidFill>
                  <a:srgbClr val="003399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Тема 3.1. Финансовый рынок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775169" y="1101216"/>
            <a:ext cx="9578394" cy="466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ru-RU" sz="2400" b="1" dirty="0" smtClean="0">
                <a:solidFill>
                  <a:srgbClr val="0E3E9F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Равновесие на рынке облигаций</a:t>
            </a:r>
            <a:endParaRPr lang="ru-RU" sz="2400" b="1" dirty="0">
              <a:solidFill>
                <a:srgbClr val="0E3E9F"/>
              </a:solidFill>
              <a:latin typeface="Gotham Pro" panose="02000503040000020004" pitchFamily="50" charset="0"/>
              <a:cs typeface="Gotham Pro" panose="02000503040000020004" pitchFamily="50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226641" y="378098"/>
            <a:ext cx="10115128" cy="422413"/>
          </a:xfrm>
          <a:prstGeom prst="rect">
            <a:avLst/>
          </a:prstGeom>
        </p:spPr>
        <p:txBody>
          <a:bodyPr wrap="square" lIns="144006" tIns="72004" rIns="144006" bIns="72004">
            <a:spAutoFit/>
          </a:bodyPr>
          <a:lstStyle/>
          <a:p>
            <a:pPr>
              <a:spcBef>
                <a:spcPct val="0"/>
              </a:spcBef>
              <a:tabLst>
                <a:tab pos="360363" algn="l"/>
              </a:tabLst>
              <a:defRPr/>
            </a:pPr>
            <a:r>
              <a:rPr lang="ru-RU" dirty="0" smtClean="0">
                <a:solidFill>
                  <a:srgbClr val="003399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Равновесие </a:t>
            </a:r>
            <a:r>
              <a:rPr lang="ru-RU" dirty="0">
                <a:solidFill>
                  <a:srgbClr val="003399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на финансовом </a:t>
            </a:r>
            <a:r>
              <a:rPr lang="ru-RU" dirty="0" smtClean="0">
                <a:solidFill>
                  <a:srgbClr val="003399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рынке.</a:t>
            </a:r>
            <a:r>
              <a:rPr lang="ru-RU" b="1" cap="all" dirty="0">
                <a:solidFill>
                  <a:srgbClr val="003399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Gotham Pro" panose="02000503040000020004" pitchFamily="50" charset="0"/>
                <a:cs typeface="Gotham Pro" panose="02000503040000020004" pitchFamily="50" charset="0"/>
              </a:rPr>
              <a:t> </a:t>
            </a:r>
            <a:r>
              <a:rPr lang="ru-RU" dirty="0">
                <a:solidFill>
                  <a:srgbClr val="003399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Временная структура процентных ставок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8411" y="2408261"/>
            <a:ext cx="6754382" cy="4090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291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одержимое 2"/>
          <p:cNvSpPr txBox="1">
            <a:spLocks/>
          </p:cNvSpPr>
          <p:nvPr/>
        </p:nvSpPr>
        <p:spPr>
          <a:xfrm>
            <a:off x="4948193" y="2510972"/>
            <a:ext cx="9154274" cy="43542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079906" rtl="0" eaLnBrk="1" latinLnBrk="0" hangingPunct="1">
              <a:lnSpc>
                <a:spcPct val="90000"/>
              </a:lnSpc>
              <a:spcBef>
                <a:spcPts val="1181"/>
              </a:spcBef>
              <a:buFont typeface="Arial" panose="020B0604020202020204" pitchFamily="34" charset="0"/>
              <a:buNone/>
              <a:defRPr sz="28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9953" indent="0" algn="ctr" defTabSz="1079906" rtl="0" eaLnBrk="1" latinLnBrk="0" hangingPunct="1">
              <a:lnSpc>
                <a:spcPct val="90000"/>
              </a:lnSpc>
              <a:spcBef>
                <a:spcPts val="591"/>
              </a:spcBef>
              <a:buFont typeface="Arial" panose="020B0604020202020204" pitchFamily="34" charset="0"/>
              <a:buNone/>
              <a:defRPr sz="23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9906" indent="0" algn="ctr" defTabSz="1079906" rtl="0" eaLnBrk="1" latinLnBrk="0" hangingPunct="1">
              <a:lnSpc>
                <a:spcPct val="90000"/>
              </a:lnSpc>
              <a:spcBef>
                <a:spcPts val="591"/>
              </a:spcBef>
              <a:buFont typeface="Arial" panose="020B0604020202020204" pitchFamily="34" charset="0"/>
              <a:buNone/>
              <a:defRPr sz="21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19860" indent="0" algn="ctr" defTabSz="1079906" rtl="0" eaLnBrk="1" latinLnBrk="0" hangingPunct="1">
              <a:lnSpc>
                <a:spcPct val="90000"/>
              </a:lnSpc>
              <a:spcBef>
                <a:spcPts val="591"/>
              </a:spcBef>
              <a:buFont typeface="Arial" panose="020B0604020202020204" pitchFamily="34" charset="0"/>
              <a:buNone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59813" indent="0" algn="ctr" defTabSz="1079906" rtl="0" eaLnBrk="1" latinLnBrk="0" hangingPunct="1">
              <a:lnSpc>
                <a:spcPct val="90000"/>
              </a:lnSpc>
              <a:spcBef>
                <a:spcPts val="591"/>
              </a:spcBef>
              <a:buFont typeface="Arial" panose="020B0604020202020204" pitchFamily="34" charset="0"/>
              <a:buNone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99766" indent="0" algn="ctr" defTabSz="1079906" rtl="0" eaLnBrk="1" latinLnBrk="0" hangingPunct="1">
              <a:lnSpc>
                <a:spcPct val="90000"/>
              </a:lnSpc>
              <a:spcBef>
                <a:spcPts val="591"/>
              </a:spcBef>
              <a:buFont typeface="Arial" panose="020B0604020202020204" pitchFamily="34" charset="0"/>
              <a:buNone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9719" indent="0" algn="ctr" defTabSz="1079906" rtl="0" eaLnBrk="1" latinLnBrk="0" hangingPunct="1">
              <a:lnSpc>
                <a:spcPct val="90000"/>
              </a:lnSpc>
              <a:spcBef>
                <a:spcPts val="591"/>
              </a:spcBef>
              <a:buFont typeface="Arial" panose="020B0604020202020204" pitchFamily="34" charset="0"/>
              <a:buNone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672" indent="0" algn="ctr" defTabSz="1079906" rtl="0" eaLnBrk="1" latinLnBrk="0" hangingPunct="1">
              <a:lnSpc>
                <a:spcPct val="90000"/>
              </a:lnSpc>
              <a:spcBef>
                <a:spcPts val="591"/>
              </a:spcBef>
              <a:buFont typeface="Arial" panose="020B0604020202020204" pitchFamily="34" charset="0"/>
              <a:buNone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19626" indent="0" algn="ctr" defTabSz="1079906" rtl="0" eaLnBrk="1" latinLnBrk="0" hangingPunct="1">
              <a:lnSpc>
                <a:spcPct val="90000"/>
              </a:lnSpc>
              <a:spcBef>
                <a:spcPts val="591"/>
              </a:spcBef>
              <a:buFont typeface="Arial" panose="020B0604020202020204" pitchFamily="34" charset="0"/>
              <a:buNone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400" dirty="0" smtClean="0"/>
          </a:p>
          <a:p>
            <a:pPr algn="l"/>
            <a:endParaRPr lang="ru-RU" sz="2400" dirty="0">
              <a:latin typeface="Gotham Pro" panose="02000503040000020004" pitchFamily="50" charset="0"/>
              <a:cs typeface="Gotham Pro" panose="02000503040000020004" pitchFamily="50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9" y="-3085"/>
            <a:ext cx="11983354" cy="453191"/>
          </a:xfrm>
          <a:prstGeom prst="rect">
            <a:avLst/>
          </a:prstGeom>
        </p:spPr>
        <p:txBody>
          <a:bodyPr wrap="square" lIns="144006" tIns="72004" rIns="144006" bIns="72004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ru-RU" sz="2000" b="1" dirty="0">
                <a:solidFill>
                  <a:srgbClr val="003399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Тема 3.1. Финансовый рынок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824993" y="1025766"/>
            <a:ext cx="9575220" cy="1311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ru-RU" sz="2400" b="1" dirty="0" smtClean="0">
                <a:solidFill>
                  <a:srgbClr val="0E3E9F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Курсовая </a:t>
            </a:r>
            <a:r>
              <a:rPr lang="ru-RU" sz="2400" b="1" dirty="0" smtClean="0">
                <a:solidFill>
                  <a:srgbClr val="0E3E9F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динамика</a:t>
            </a:r>
          </a:p>
          <a:p>
            <a:pPr algn="ctr">
              <a:lnSpc>
                <a:spcPct val="110000"/>
              </a:lnSpc>
            </a:pPr>
            <a:r>
              <a:rPr lang="ru-RU" sz="2400" b="1" dirty="0" smtClean="0">
                <a:solidFill>
                  <a:srgbClr val="0E3E9F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Курсовая динамика акций «Газпрома» на Московской бирже, рублей за шт.</a:t>
            </a:r>
            <a:endParaRPr lang="ru-RU" sz="2400" b="1" dirty="0">
              <a:latin typeface="Gotham Pro" panose="02000503040000020004" pitchFamily="50" charset="0"/>
              <a:cs typeface="Gotham Pro" panose="02000503040000020004" pitchFamily="50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948193" y="6296627"/>
            <a:ext cx="9313239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ru-RU" sz="2400" b="1" dirty="0" smtClean="0">
                <a:latin typeface="Gotham Pro" panose="02000503040000020004" pitchFamily="50" charset="0"/>
              </a:rPr>
              <a:t>Волатильность </a:t>
            </a:r>
            <a:r>
              <a:rPr lang="ru-RU" sz="2400" dirty="0" smtClean="0">
                <a:latin typeface="Gotham Pro" panose="02000503040000020004" pitchFamily="50" charset="0"/>
              </a:rPr>
              <a:t>– изменчивость рыночного курса финансового актива.</a:t>
            </a:r>
            <a:endParaRPr lang="ru-RU" sz="2400" dirty="0">
              <a:latin typeface="Gotham Pro" panose="02000503040000020004" pitchFamily="50" charset="0"/>
              <a:cs typeface="Gotham Pro" panose="02000503040000020004" pitchFamily="50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26641" y="378098"/>
            <a:ext cx="10115128" cy="422413"/>
          </a:xfrm>
          <a:prstGeom prst="rect">
            <a:avLst/>
          </a:prstGeom>
        </p:spPr>
        <p:txBody>
          <a:bodyPr wrap="square" lIns="144006" tIns="72004" rIns="144006" bIns="72004">
            <a:spAutoFit/>
          </a:bodyPr>
          <a:lstStyle/>
          <a:p>
            <a:pPr>
              <a:spcBef>
                <a:spcPct val="0"/>
              </a:spcBef>
              <a:tabLst>
                <a:tab pos="360363" algn="l"/>
              </a:tabLst>
              <a:defRPr/>
            </a:pPr>
            <a:r>
              <a:rPr lang="ru-RU" dirty="0" smtClean="0">
                <a:solidFill>
                  <a:srgbClr val="003399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Равновесие </a:t>
            </a:r>
            <a:r>
              <a:rPr lang="ru-RU" dirty="0">
                <a:solidFill>
                  <a:srgbClr val="003399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на финансовом </a:t>
            </a:r>
            <a:r>
              <a:rPr lang="ru-RU" dirty="0" smtClean="0">
                <a:solidFill>
                  <a:srgbClr val="003399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рынке.</a:t>
            </a:r>
            <a:r>
              <a:rPr lang="ru-RU" b="1" cap="all" dirty="0">
                <a:solidFill>
                  <a:srgbClr val="003399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Gotham Pro" panose="02000503040000020004" pitchFamily="50" charset="0"/>
                <a:cs typeface="Gotham Pro" panose="02000503040000020004" pitchFamily="50" charset="0"/>
              </a:rPr>
              <a:t> </a:t>
            </a:r>
            <a:r>
              <a:rPr lang="ru-RU" dirty="0">
                <a:solidFill>
                  <a:srgbClr val="003399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Временная структура процентных ставок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7976" y="2510972"/>
            <a:ext cx="6896100" cy="3225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169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638" y="1164657"/>
            <a:ext cx="12002703" cy="640135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137248" y="2155825"/>
            <a:ext cx="8125717" cy="513873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20705" y="188196"/>
            <a:ext cx="31651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ru-RU" b="1" dirty="0">
                <a:solidFill>
                  <a:srgbClr val="003399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Тема 3.1. Финансовый рынок</a:t>
            </a:r>
            <a:endParaRPr lang="ru-RU" b="1" dirty="0">
              <a:solidFill>
                <a:srgbClr val="003399"/>
              </a:solidFill>
              <a:latin typeface="Gotham Pro" panose="02000503040000020004" pitchFamily="50" charset="0"/>
              <a:cs typeface="Gotham Pro" panose="02000503040000020004" pitchFamily="50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88256" y="491760"/>
            <a:ext cx="85370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tabLst>
                <a:tab pos="360363" algn="l"/>
              </a:tabLst>
              <a:defRPr/>
            </a:pPr>
            <a:r>
              <a:rPr lang="ru-RU" dirty="0">
                <a:solidFill>
                  <a:srgbClr val="003399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Равновесие на финансовом рынке.</a:t>
            </a:r>
            <a:r>
              <a:rPr lang="ru-RU" b="1" cap="all" dirty="0">
                <a:solidFill>
                  <a:srgbClr val="003399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Gotham Pro" panose="02000503040000020004" pitchFamily="50" charset="0"/>
                <a:cs typeface="Gotham Pro" panose="02000503040000020004" pitchFamily="50" charset="0"/>
              </a:rPr>
              <a:t> </a:t>
            </a:r>
            <a:r>
              <a:rPr lang="ru-RU" dirty="0">
                <a:solidFill>
                  <a:srgbClr val="003399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Временная структура процентных ставок</a:t>
            </a:r>
            <a:endParaRPr lang="ru-RU" dirty="0">
              <a:solidFill>
                <a:srgbClr val="003399"/>
              </a:solidFill>
              <a:latin typeface="Gotham Pro" panose="02000503040000020004" pitchFamily="50" charset="0"/>
              <a:cs typeface="Gotham Pro" panose="0200050304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78874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одержимое 2"/>
          <p:cNvSpPr txBox="1">
            <a:spLocks/>
          </p:cNvSpPr>
          <p:nvPr/>
        </p:nvSpPr>
        <p:spPr>
          <a:xfrm>
            <a:off x="4948193" y="2510972"/>
            <a:ext cx="9154274" cy="43542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079906" rtl="0" eaLnBrk="1" latinLnBrk="0" hangingPunct="1">
              <a:lnSpc>
                <a:spcPct val="90000"/>
              </a:lnSpc>
              <a:spcBef>
                <a:spcPts val="1181"/>
              </a:spcBef>
              <a:buFont typeface="Arial" panose="020B0604020202020204" pitchFamily="34" charset="0"/>
              <a:buNone/>
              <a:defRPr sz="28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9953" indent="0" algn="ctr" defTabSz="1079906" rtl="0" eaLnBrk="1" latinLnBrk="0" hangingPunct="1">
              <a:lnSpc>
                <a:spcPct val="90000"/>
              </a:lnSpc>
              <a:spcBef>
                <a:spcPts val="591"/>
              </a:spcBef>
              <a:buFont typeface="Arial" panose="020B0604020202020204" pitchFamily="34" charset="0"/>
              <a:buNone/>
              <a:defRPr sz="23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9906" indent="0" algn="ctr" defTabSz="1079906" rtl="0" eaLnBrk="1" latinLnBrk="0" hangingPunct="1">
              <a:lnSpc>
                <a:spcPct val="90000"/>
              </a:lnSpc>
              <a:spcBef>
                <a:spcPts val="591"/>
              </a:spcBef>
              <a:buFont typeface="Arial" panose="020B0604020202020204" pitchFamily="34" charset="0"/>
              <a:buNone/>
              <a:defRPr sz="21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19860" indent="0" algn="ctr" defTabSz="1079906" rtl="0" eaLnBrk="1" latinLnBrk="0" hangingPunct="1">
              <a:lnSpc>
                <a:spcPct val="90000"/>
              </a:lnSpc>
              <a:spcBef>
                <a:spcPts val="591"/>
              </a:spcBef>
              <a:buFont typeface="Arial" panose="020B0604020202020204" pitchFamily="34" charset="0"/>
              <a:buNone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59813" indent="0" algn="ctr" defTabSz="1079906" rtl="0" eaLnBrk="1" latinLnBrk="0" hangingPunct="1">
              <a:lnSpc>
                <a:spcPct val="90000"/>
              </a:lnSpc>
              <a:spcBef>
                <a:spcPts val="591"/>
              </a:spcBef>
              <a:buFont typeface="Arial" panose="020B0604020202020204" pitchFamily="34" charset="0"/>
              <a:buNone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99766" indent="0" algn="ctr" defTabSz="1079906" rtl="0" eaLnBrk="1" latinLnBrk="0" hangingPunct="1">
              <a:lnSpc>
                <a:spcPct val="90000"/>
              </a:lnSpc>
              <a:spcBef>
                <a:spcPts val="591"/>
              </a:spcBef>
              <a:buFont typeface="Arial" panose="020B0604020202020204" pitchFamily="34" charset="0"/>
              <a:buNone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9719" indent="0" algn="ctr" defTabSz="1079906" rtl="0" eaLnBrk="1" latinLnBrk="0" hangingPunct="1">
              <a:lnSpc>
                <a:spcPct val="90000"/>
              </a:lnSpc>
              <a:spcBef>
                <a:spcPts val="591"/>
              </a:spcBef>
              <a:buFont typeface="Arial" panose="020B0604020202020204" pitchFamily="34" charset="0"/>
              <a:buNone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672" indent="0" algn="ctr" defTabSz="1079906" rtl="0" eaLnBrk="1" latinLnBrk="0" hangingPunct="1">
              <a:lnSpc>
                <a:spcPct val="90000"/>
              </a:lnSpc>
              <a:spcBef>
                <a:spcPts val="591"/>
              </a:spcBef>
              <a:buFont typeface="Arial" panose="020B0604020202020204" pitchFamily="34" charset="0"/>
              <a:buNone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19626" indent="0" algn="ctr" defTabSz="1079906" rtl="0" eaLnBrk="1" latinLnBrk="0" hangingPunct="1">
              <a:lnSpc>
                <a:spcPct val="90000"/>
              </a:lnSpc>
              <a:spcBef>
                <a:spcPts val="591"/>
              </a:spcBef>
              <a:buFont typeface="Arial" panose="020B0604020202020204" pitchFamily="34" charset="0"/>
              <a:buNone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400" dirty="0" smtClean="0"/>
          </a:p>
          <a:p>
            <a:pPr algn="l"/>
            <a:endParaRPr lang="ru-RU" sz="2400" dirty="0">
              <a:latin typeface="Gotham Pro" panose="02000503040000020004" pitchFamily="50" charset="0"/>
              <a:cs typeface="Gotham Pro" panose="02000503040000020004" pitchFamily="50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9" y="-3085"/>
            <a:ext cx="11896625" cy="453191"/>
          </a:xfrm>
          <a:prstGeom prst="rect">
            <a:avLst/>
          </a:prstGeom>
        </p:spPr>
        <p:txBody>
          <a:bodyPr wrap="square" lIns="144006" tIns="72004" rIns="144006" bIns="72004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ru-RU" sz="2000" b="1" dirty="0">
                <a:solidFill>
                  <a:srgbClr val="003399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Тема 3.1. Финансовый рынок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868079" y="1051084"/>
            <a:ext cx="9532134" cy="462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ru-RU" sz="2400" b="1" dirty="0" smtClean="0">
                <a:solidFill>
                  <a:srgbClr val="0E3E9F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Биржевые индексы</a:t>
            </a:r>
            <a:endParaRPr lang="ru-RU" sz="2400" b="1" dirty="0">
              <a:latin typeface="Gotham Pro" panose="02000503040000020004" pitchFamily="50" charset="0"/>
              <a:cs typeface="Gotham Pro" panose="02000503040000020004" pitchFamily="50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948193" y="1689852"/>
            <a:ext cx="9452020" cy="5780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ru-RU" sz="2400" b="1" dirty="0" smtClean="0">
                <a:latin typeface="Gotham Pro" panose="02000503040000020004" pitchFamily="50" charset="0"/>
              </a:rPr>
              <a:t>Фондовый индекс</a:t>
            </a:r>
            <a:r>
              <a:rPr lang="ru-RU" sz="2400" dirty="0" smtClean="0">
                <a:latin typeface="Gotham Pro" panose="02000503040000020004" pitchFamily="50" charset="0"/>
              </a:rPr>
              <a:t> – среднее </a:t>
            </a:r>
            <a:r>
              <a:rPr lang="ru-RU" sz="2400" b="1" dirty="0" smtClean="0">
                <a:solidFill>
                  <a:srgbClr val="FC7B19"/>
                </a:solidFill>
                <a:latin typeface="Gotham Pro" panose="02000503040000020004" pitchFamily="50" charset="0"/>
              </a:rPr>
              <a:t>изменение</a:t>
            </a:r>
            <a:r>
              <a:rPr lang="ru-RU" sz="2400" dirty="0" smtClean="0">
                <a:latin typeface="Gotham Pro" panose="02000503040000020004" pitchFamily="50" charset="0"/>
              </a:rPr>
              <a:t> курсовой стоимости заданного портфеля ценных бумаг.</a:t>
            </a:r>
            <a:endParaRPr lang="ru-RU" sz="2400" dirty="0">
              <a:latin typeface="Gotham Pro" panose="02000503040000020004" pitchFamily="50" charset="0"/>
              <a:cs typeface="Gotham Pro" panose="02000503040000020004" pitchFamily="50" charset="0"/>
            </a:endParaRPr>
          </a:p>
          <a:p>
            <a:pPr>
              <a:lnSpc>
                <a:spcPct val="110000"/>
              </a:lnSpc>
            </a:pPr>
            <a:endParaRPr lang="ru-RU" sz="2400" dirty="0" smtClean="0">
              <a:latin typeface="Gotham Pro" panose="02000503040000020004" pitchFamily="50" charset="0"/>
            </a:endParaRPr>
          </a:p>
          <a:p>
            <a:pPr>
              <a:lnSpc>
                <a:spcPct val="110000"/>
              </a:lnSpc>
            </a:pPr>
            <a:r>
              <a:rPr lang="ru-RU" sz="2400" b="1" dirty="0" smtClean="0">
                <a:latin typeface="Gotham Pro" panose="02000503040000020004" pitchFamily="50" charset="0"/>
              </a:rPr>
              <a:t>Методы расчета:</a:t>
            </a:r>
          </a:p>
          <a:p>
            <a:pPr marL="806653" lvl="1" indent="-266700" defTabSz="1079906">
              <a:lnSpc>
                <a:spcPct val="90000"/>
              </a:lnSpc>
              <a:spcBef>
                <a:spcPts val="600"/>
              </a:spcBef>
              <a:buClr>
                <a:srgbClr val="FC730C"/>
              </a:buClr>
              <a:buFont typeface="Wingdings" panose="05000000000000000000" pitchFamily="2" charset="2"/>
              <a:buChar char="§"/>
            </a:pPr>
            <a:r>
              <a:rPr lang="ru-RU" sz="2400" dirty="0">
                <a:latin typeface="Gotham Pro" panose="02000503040000020004" pitchFamily="50" charset="0"/>
              </a:rPr>
              <a:t>среднее арифметическое</a:t>
            </a:r>
          </a:p>
          <a:p>
            <a:pPr marL="806653" lvl="1" indent="-266700" defTabSz="1079906">
              <a:lnSpc>
                <a:spcPct val="90000"/>
              </a:lnSpc>
              <a:spcBef>
                <a:spcPts val="600"/>
              </a:spcBef>
              <a:buClr>
                <a:srgbClr val="FC730C"/>
              </a:buClr>
              <a:buFont typeface="Wingdings" panose="05000000000000000000" pitchFamily="2" charset="2"/>
              <a:buChar char="§"/>
            </a:pPr>
            <a:r>
              <a:rPr lang="ru-RU" sz="2400" dirty="0">
                <a:latin typeface="Gotham Pro" panose="02000503040000020004" pitchFamily="50" charset="0"/>
              </a:rPr>
              <a:t>среднее геометрическое</a:t>
            </a:r>
          </a:p>
          <a:p>
            <a:pPr marL="806653" lvl="1" indent="-266700" defTabSz="1079906">
              <a:lnSpc>
                <a:spcPct val="90000"/>
              </a:lnSpc>
              <a:spcBef>
                <a:spcPts val="600"/>
              </a:spcBef>
              <a:buClr>
                <a:srgbClr val="FC730C"/>
              </a:buClr>
              <a:buFont typeface="Wingdings" panose="05000000000000000000" pitchFamily="2" charset="2"/>
              <a:buChar char="§"/>
            </a:pPr>
            <a:r>
              <a:rPr lang="ru-RU" sz="2400" dirty="0">
                <a:latin typeface="Gotham Pro" panose="02000503040000020004" pitchFamily="50" charset="0"/>
              </a:rPr>
              <a:t>среднее арифметическое взвешенное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ru-RU" sz="2400" dirty="0">
              <a:latin typeface="Gotham Pro" panose="02000503040000020004" pitchFamily="50" charset="0"/>
            </a:endParaRPr>
          </a:p>
          <a:p>
            <a:pPr>
              <a:lnSpc>
                <a:spcPct val="110000"/>
              </a:lnSpc>
            </a:pPr>
            <a:r>
              <a:rPr lang="ru-RU" sz="2400" b="1" dirty="0" smtClean="0">
                <a:latin typeface="Gotham Pro" panose="02000503040000020004" pitchFamily="50" charset="0"/>
              </a:rPr>
              <a:t>Популярные индексы:</a:t>
            </a:r>
          </a:p>
          <a:p>
            <a:pPr marL="806653" lvl="1" indent="-266700" defTabSz="1079906">
              <a:lnSpc>
                <a:spcPct val="90000"/>
              </a:lnSpc>
              <a:spcBef>
                <a:spcPts val="600"/>
              </a:spcBef>
              <a:buClr>
                <a:srgbClr val="FC730C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latin typeface="Gotham Pro" panose="02000503040000020004" pitchFamily="50" charset="0"/>
              </a:rPr>
              <a:t>Dow Jones</a:t>
            </a:r>
            <a:endParaRPr lang="ru-RU" sz="2400" dirty="0">
              <a:latin typeface="Gotham Pro" panose="02000503040000020004" pitchFamily="50" charset="0"/>
            </a:endParaRPr>
          </a:p>
          <a:p>
            <a:pPr marL="806653" lvl="1" indent="-266700" defTabSz="1079906">
              <a:lnSpc>
                <a:spcPct val="90000"/>
              </a:lnSpc>
              <a:spcBef>
                <a:spcPts val="600"/>
              </a:spcBef>
              <a:buClr>
                <a:srgbClr val="FC730C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latin typeface="Gotham Pro" panose="02000503040000020004" pitchFamily="50" charset="0"/>
              </a:rPr>
              <a:t>Standard and Poor`s 500</a:t>
            </a:r>
          </a:p>
          <a:p>
            <a:pPr marL="806653" lvl="1" indent="-266700" defTabSz="1079906">
              <a:lnSpc>
                <a:spcPct val="90000"/>
              </a:lnSpc>
              <a:spcBef>
                <a:spcPts val="600"/>
              </a:spcBef>
              <a:buClr>
                <a:srgbClr val="FC730C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latin typeface="Gotham Pro" panose="02000503040000020004" pitchFamily="50" charset="0"/>
              </a:rPr>
              <a:t>NASDAQ</a:t>
            </a:r>
            <a:endParaRPr lang="ru-RU" sz="2400" dirty="0">
              <a:latin typeface="Gotham Pro" panose="02000503040000020004" pitchFamily="50" charset="0"/>
            </a:endParaRPr>
          </a:p>
          <a:p>
            <a:pPr marL="806653" lvl="1" indent="-266700" defTabSz="1079906">
              <a:lnSpc>
                <a:spcPct val="90000"/>
              </a:lnSpc>
              <a:spcBef>
                <a:spcPts val="600"/>
              </a:spcBef>
              <a:buClr>
                <a:srgbClr val="FC730C"/>
              </a:buClr>
              <a:buFont typeface="Wingdings" panose="05000000000000000000" pitchFamily="2" charset="2"/>
              <a:buChar char="§"/>
            </a:pPr>
            <a:r>
              <a:rPr lang="ru-RU" sz="2400" dirty="0">
                <a:latin typeface="Gotham Pro" panose="02000503040000020004" pitchFamily="50" charset="0"/>
              </a:rPr>
              <a:t>Индекс </a:t>
            </a:r>
            <a:r>
              <a:rPr lang="ru-RU" sz="2400" dirty="0" err="1">
                <a:latin typeface="Gotham Pro" panose="02000503040000020004" pitchFamily="50" charset="0"/>
              </a:rPr>
              <a:t>МосБиржи</a:t>
            </a:r>
            <a:r>
              <a:rPr lang="ru-RU" sz="2400" dirty="0">
                <a:latin typeface="Gotham Pro" panose="02000503040000020004" pitchFamily="50" charset="0"/>
              </a:rPr>
              <a:t>, </a:t>
            </a:r>
            <a:r>
              <a:rPr lang="en-US" sz="2400" dirty="0">
                <a:latin typeface="Gotham Pro" panose="02000503040000020004" pitchFamily="50" charset="0"/>
              </a:rPr>
              <a:t>RTSI</a:t>
            </a:r>
          </a:p>
          <a:p>
            <a:pPr>
              <a:lnSpc>
                <a:spcPct val="110000"/>
              </a:lnSpc>
            </a:pPr>
            <a:endParaRPr lang="en-US" sz="2400" dirty="0" smtClean="0">
              <a:latin typeface="Gotham Pro" panose="02000503040000020004" pitchFamily="50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26641" y="378098"/>
            <a:ext cx="10115128" cy="422413"/>
          </a:xfrm>
          <a:prstGeom prst="rect">
            <a:avLst/>
          </a:prstGeom>
        </p:spPr>
        <p:txBody>
          <a:bodyPr wrap="square" lIns="144006" tIns="72004" rIns="144006" bIns="72004">
            <a:spAutoFit/>
          </a:bodyPr>
          <a:lstStyle/>
          <a:p>
            <a:pPr>
              <a:spcBef>
                <a:spcPct val="0"/>
              </a:spcBef>
              <a:tabLst>
                <a:tab pos="360363" algn="l"/>
              </a:tabLst>
              <a:defRPr/>
            </a:pPr>
            <a:r>
              <a:rPr lang="ru-RU" dirty="0" smtClean="0">
                <a:solidFill>
                  <a:srgbClr val="003399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Равновесие </a:t>
            </a:r>
            <a:r>
              <a:rPr lang="ru-RU" dirty="0">
                <a:solidFill>
                  <a:srgbClr val="003399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на финансовом </a:t>
            </a:r>
            <a:r>
              <a:rPr lang="ru-RU" dirty="0" smtClean="0">
                <a:solidFill>
                  <a:srgbClr val="003399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рынке.</a:t>
            </a:r>
            <a:r>
              <a:rPr lang="ru-RU" b="1" cap="all" dirty="0">
                <a:solidFill>
                  <a:srgbClr val="003399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Gotham Pro" panose="02000503040000020004" pitchFamily="50" charset="0"/>
                <a:cs typeface="Gotham Pro" panose="02000503040000020004" pitchFamily="50" charset="0"/>
              </a:rPr>
              <a:t> </a:t>
            </a:r>
            <a:r>
              <a:rPr lang="ru-RU" dirty="0">
                <a:solidFill>
                  <a:srgbClr val="003399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Временная структура процентных ставок</a:t>
            </a:r>
          </a:p>
        </p:txBody>
      </p:sp>
    </p:spTree>
    <p:extLst>
      <p:ext uri="{BB962C8B-B14F-4D97-AF65-F5344CB8AC3E}">
        <p14:creationId xmlns:p14="http://schemas.microsoft.com/office/powerpoint/2010/main" val="2045838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одержимое 2"/>
          <p:cNvSpPr txBox="1">
            <a:spLocks/>
          </p:cNvSpPr>
          <p:nvPr/>
        </p:nvSpPr>
        <p:spPr>
          <a:xfrm>
            <a:off x="4948193" y="2510972"/>
            <a:ext cx="9154274" cy="43542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079906" rtl="0" eaLnBrk="1" latinLnBrk="0" hangingPunct="1">
              <a:lnSpc>
                <a:spcPct val="90000"/>
              </a:lnSpc>
              <a:spcBef>
                <a:spcPts val="1181"/>
              </a:spcBef>
              <a:buFont typeface="Arial" panose="020B0604020202020204" pitchFamily="34" charset="0"/>
              <a:buNone/>
              <a:defRPr sz="28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9953" indent="0" algn="ctr" defTabSz="1079906" rtl="0" eaLnBrk="1" latinLnBrk="0" hangingPunct="1">
              <a:lnSpc>
                <a:spcPct val="90000"/>
              </a:lnSpc>
              <a:spcBef>
                <a:spcPts val="591"/>
              </a:spcBef>
              <a:buFont typeface="Arial" panose="020B0604020202020204" pitchFamily="34" charset="0"/>
              <a:buNone/>
              <a:defRPr sz="23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9906" indent="0" algn="ctr" defTabSz="1079906" rtl="0" eaLnBrk="1" latinLnBrk="0" hangingPunct="1">
              <a:lnSpc>
                <a:spcPct val="90000"/>
              </a:lnSpc>
              <a:spcBef>
                <a:spcPts val="591"/>
              </a:spcBef>
              <a:buFont typeface="Arial" panose="020B0604020202020204" pitchFamily="34" charset="0"/>
              <a:buNone/>
              <a:defRPr sz="21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19860" indent="0" algn="ctr" defTabSz="1079906" rtl="0" eaLnBrk="1" latinLnBrk="0" hangingPunct="1">
              <a:lnSpc>
                <a:spcPct val="90000"/>
              </a:lnSpc>
              <a:spcBef>
                <a:spcPts val="591"/>
              </a:spcBef>
              <a:buFont typeface="Arial" panose="020B0604020202020204" pitchFamily="34" charset="0"/>
              <a:buNone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59813" indent="0" algn="ctr" defTabSz="1079906" rtl="0" eaLnBrk="1" latinLnBrk="0" hangingPunct="1">
              <a:lnSpc>
                <a:spcPct val="90000"/>
              </a:lnSpc>
              <a:spcBef>
                <a:spcPts val="591"/>
              </a:spcBef>
              <a:buFont typeface="Arial" panose="020B0604020202020204" pitchFamily="34" charset="0"/>
              <a:buNone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99766" indent="0" algn="ctr" defTabSz="1079906" rtl="0" eaLnBrk="1" latinLnBrk="0" hangingPunct="1">
              <a:lnSpc>
                <a:spcPct val="90000"/>
              </a:lnSpc>
              <a:spcBef>
                <a:spcPts val="591"/>
              </a:spcBef>
              <a:buFont typeface="Arial" panose="020B0604020202020204" pitchFamily="34" charset="0"/>
              <a:buNone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9719" indent="0" algn="ctr" defTabSz="1079906" rtl="0" eaLnBrk="1" latinLnBrk="0" hangingPunct="1">
              <a:lnSpc>
                <a:spcPct val="90000"/>
              </a:lnSpc>
              <a:spcBef>
                <a:spcPts val="591"/>
              </a:spcBef>
              <a:buFont typeface="Arial" panose="020B0604020202020204" pitchFamily="34" charset="0"/>
              <a:buNone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672" indent="0" algn="ctr" defTabSz="1079906" rtl="0" eaLnBrk="1" latinLnBrk="0" hangingPunct="1">
              <a:lnSpc>
                <a:spcPct val="90000"/>
              </a:lnSpc>
              <a:spcBef>
                <a:spcPts val="591"/>
              </a:spcBef>
              <a:buFont typeface="Arial" panose="020B0604020202020204" pitchFamily="34" charset="0"/>
              <a:buNone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19626" indent="0" algn="ctr" defTabSz="1079906" rtl="0" eaLnBrk="1" latinLnBrk="0" hangingPunct="1">
              <a:lnSpc>
                <a:spcPct val="90000"/>
              </a:lnSpc>
              <a:spcBef>
                <a:spcPts val="591"/>
              </a:spcBef>
              <a:buFont typeface="Arial" panose="020B0604020202020204" pitchFamily="34" charset="0"/>
              <a:buNone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400" dirty="0" smtClean="0"/>
          </a:p>
          <a:p>
            <a:pPr algn="l"/>
            <a:endParaRPr lang="ru-RU" sz="2400" dirty="0">
              <a:latin typeface="Gotham Pro" panose="02000503040000020004" pitchFamily="50" charset="0"/>
              <a:cs typeface="Gotham Pro" panose="02000503040000020004" pitchFamily="50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9" y="-3085"/>
            <a:ext cx="11896625" cy="453191"/>
          </a:xfrm>
          <a:prstGeom prst="rect">
            <a:avLst/>
          </a:prstGeom>
        </p:spPr>
        <p:txBody>
          <a:bodyPr wrap="square" lIns="144006" tIns="72004" rIns="144006" bIns="72004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ru-RU" sz="2000" b="1" dirty="0">
                <a:solidFill>
                  <a:srgbClr val="003399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Тема 3.1. Финансовый рынок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812632" y="1115860"/>
            <a:ext cx="95875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E3E9F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Временная структура процентных ставок</a:t>
            </a:r>
            <a:endParaRPr lang="ru-RU" sz="2400" b="1" dirty="0">
              <a:latin typeface="Gotham Pro" panose="02000503040000020004" pitchFamily="50" charset="0"/>
              <a:cs typeface="Gotham Pro" panose="02000503040000020004" pitchFamily="50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996319" y="1941000"/>
            <a:ext cx="9106148" cy="33424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ru-RU" sz="2400" b="1" dirty="0" smtClean="0">
                <a:latin typeface="Gotham Pro" panose="02000503040000020004" pitchFamily="50" charset="0"/>
                <a:cs typeface="Gotham Pro" panose="02000503040000020004" pitchFamily="50" charset="0"/>
              </a:rPr>
              <a:t>Процентная ставка по долгосрочным облигациям выше чем по краткосрочным: </a:t>
            </a:r>
            <a:endParaRPr lang="ru-RU" sz="2400" dirty="0" smtClean="0">
              <a:latin typeface="Gotham Pro" panose="02000503040000020004" pitchFamily="50" charset="0"/>
            </a:endParaRPr>
          </a:p>
          <a:p>
            <a:pPr marL="806653" lvl="1" indent="-266700" defTabSz="1079906">
              <a:lnSpc>
                <a:spcPct val="90000"/>
              </a:lnSpc>
              <a:spcBef>
                <a:spcPts val="600"/>
              </a:spcBef>
              <a:buClr>
                <a:srgbClr val="FC730C"/>
              </a:buClr>
              <a:buFont typeface="Wingdings" panose="05000000000000000000" pitchFamily="2" charset="2"/>
              <a:buChar char="§"/>
            </a:pPr>
            <a:r>
              <a:rPr lang="ru-RU" sz="2400" dirty="0">
                <a:latin typeface="Gotham Pro" panose="02000503040000020004" pitchFamily="50" charset="0"/>
              </a:rPr>
              <a:t>Ожидаемое изменение процентной ставки</a:t>
            </a:r>
            <a:endParaRPr lang="en-US" sz="2400" dirty="0">
              <a:latin typeface="Gotham Pro" panose="02000503040000020004" pitchFamily="50" charset="0"/>
            </a:endParaRPr>
          </a:p>
          <a:p>
            <a:pPr marL="806653" lvl="1" indent="-266700" defTabSz="1079906">
              <a:lnSpc>
                <a:spcPct val="90000"/>
              </a:lnSpc>
              <a:spcBef>
                <a:spcPts val="600"/>
              </a:spcBef>
              <a:buClr>
                <a:srgbClr val="FC730C"/>
              </a:buClr>
              <a:buFont typeface="Wingdings" panose="05000000000000000000" pitchFamily="2" charset="2"/>
              <a:buChar char="§"/>
            </a:pPr>
            <a:r>
              <a:rPr lang="ru-RU" sz="2400" dirty="0">
                <a:latin typeface="Gotham Pro" panose="02000503040000020004" pitchFamily="50" charset="0"/>
              </a:rPr>
              <a:t>Премия за повышенный риск</a:t>
            </a:r>
          </a:p>
          <a:p>
            <a:pPr marL="806653" lvl="1" indent="-266700" defTabSz="1079906">
              <a:lnSpc>
                <a:spcPct val="90000"/>
              </a:lnSpc>
              <a:spcBef>
                <a:spcPts val="600"/>
              </a:spcBef>
              <a:buClr>
                <a:srgbClr val="FC730C"/>
              </a:buClr>
              <a:buFont typeface="Wingdings" panose="05000000000000000000" pitchFamily="2" charset="2"/>
              <a:buChar char="§"/>
            </a:pPr>
            <a:r>
              <a:rPr lang="ru-RU" sz="2400" dirty="0">
                <a:latin typeface="Gotham Pro" panose="02000503040000020004" pitchFamily="50" charset="0"/>
              </a:rPr>
              <a:t>Ожидаемая инфляция</a:t>
            </a:r>
          </a:p>
          <a:p>
            <a:pPr marL="806653" lvl="1" indent="-266700" defTabSz="1079906">
              <a:lnSpc>
                <a:spcPct val="90000"/>
              </a:lnSpc>
              <a:spcBef>
                <a:spcPts val="600"/>
              </a:spcBef>
              <a:buClr>
                <a:srgbClr val="FC730C"/>
              </a:buClr>
              <a:buFont typeface="Wingdings" panose="05000000000000000000" pitchFamily="2" charset="2"/>
              <a:buChar char="§"/>
            </a:pPr>
            <a:r>
              <a:rPr lang="ru-RU" sz="2400" dirty="0">
                <a:latin typeface="Gotham Pro" panose="02000503040000020004" pitchFamily="50" charset="0"/>
              </a:rPr>
              <a:t>Премия за длительный отказ от ликвидности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ru-RU" sz="2400" dirty="0">
              <a:latin typeface="Gotham Pro" panose="02000503040000020004" pitchFamily="50" charset="0"/>
            </a:endParaRPr>
          </a:p>
          <a:p>
            <a:pPr>
              <a:lnSpc>
                <a:spcPct val="110000"/>
              </a:lnSpc>
            </a:pPr>
            <a:endParaRPr lang="en-US" sz="2400" dirty="0" smtClean="0">
              <a:latin typeface="Gotham Pro" panose="02000503040000020004" pitchFamily="50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26641" y="378098"/>
            <a:ext cx="10115128" cy="422413"/>
          </a:xfrm>
          <a:prstGeom prst="rect">
            <a:avLst/>
          </a:prstGeom>
        </p:spPr>
        <p:txBody>
          <a:bodyPr wrap="square" lIns="144006" tIns="72004" rIns="144006" bIns="72004">
            <a:spAutoFit/>
          </a:bodyPr>
          <a:lstStyle/>
          <a:p>
            <a:pPr>
              <a:spcBef>
                <a:spcPct val="0"/>
              </a:spcBef>
              <a:tabLst>
                <a:tab pos="360363" algn="l"/>
              </a:tabLst>
              <a:defRPr/>
            </a:pPr>
            <a:r>
              <a:rPr lang="ru-RU" dirty="0" smtClean="0">
                <a:solidFill>
                  <a:srgbClr val="003399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Равновесие </a:t>
            </a:r>
            <a:r>
              <a:rPr lang="ru-RU" dirty="0">
                <a:solidFill>
                  <a:srgbClr val="003399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на финансовом </a:t>
            </a:r>
            <a:r>
              <a:rPr lang="ru-RU" dirty="0" smtClean="0">
                <a:solidFill>
                  <a:srgbClr val="003399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рынке.</a:t>
            </a:r>
            <a:r>
              <a:rPr lang="ru-RU" b="1" cap="all" dirty="0">
                <a:solidFill>
                  <a:srgbClr val="003399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Gotham Pro" panose="02000503040000020004" pitchFamily="50" charset="0"/>
                <a:cs typeface="Gotham Pro" panose="02000503040000020004" pitchFamily="50" charset="0"/>
              </a:rPr>
              <a:t> </a:t>
            </a:r>
            <a:r>
              <a:rPr lang="ru-RU" dirty="0">
                <a:solidFill>
                  <a:srgbClr val="003399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Временная структура процентных ставок</a:t>
            </a:r>
          </a:p>
        </p:txBody>
      </p:sp>
    </p:spTree>
    <p:extLst>
      <p:ext uri="{BB962C8B-B14F-4D97-AF65-F5344CB8AC3E}">
        <p14:creationId xmlns:p14="http://schemas.microsoft.com/office/powerpoint/2010/main" val="1343078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99" y="-3085"/>
            <a:ext cx="11896625" cy="453191"/>
          </a:xfrm>
          <a:prstGeom prst="rect">
            <a:avLst/>
          </a:prstGeom>
        </p:spPr>
        <p:txBody>
          <a:bodyPr wrap="square" lIns="144006" tIns="72004" rIns="144006" bIns="72004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ru-RU" sz="2000" b="1" dirty="0">
                <a:solidFill>
                  <a:srgbClr val="003399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Тема 3.1. Финансовый рынок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948193" y="1053652"/>
            <a:ext cx="94520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E3E9F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Кривая доходности</a:t>
            </a:r>
            <a:endParaRPr lang="ru-RU" sz="2400" b="1" dirty="0">
              <a:latin typeface="Gotham Pro" panose="02000503040000020004" pitchFamily="50" charset="0"/>
              <a:cs typeface="Gotham Pro" panose="02000503040000020004" pitchFamily="50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226641" y="378098"/>
            <a:ext cx="10115128" cy="422413"/>
          </a:xfrm>
          <a:prstGeom prst="rect">
            <a:avLst/>
          </a:prstGeom>
        </p:spPr>
        <p:txBody>
          <a:bodyPr wrap="square" lIns="144006" tIns="72004" rIns="144006" bIns="72004">
            <a:spAutoFit/>
          </a:bodyPr>
          <a:lstStyle/>
          <a:p>
            <a:pPr>
              <a:spcBef>
                <a:spcPct val="0"/>
              </a:spcBef>
              <a:tabLst>
                <a:tab pos="360363" algn="l"/>
              </a:tabLst>
              <a:defRPr/>
            </a:pPr>
            <a:r>
              <a:rPr lang="ru-RU" dirty="0" smtClean="0">
                <a:solidFill>
                  <a:srgbClr val="003399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Равновесие </a:t>
            </a:r>
            <a:r>
              <a:rPr lang="ru-RU" dirty="0">
                <a:solidFill>
                  <a:srgbClr val="003399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на финансовом </a:t>
            </a:r>
            <a:r>
              <a:rPr lang="ru-RU" dirty="0" smtClean="0">
                <a:solidFill>
                  <a:srgbClr val="003399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рынке.</a:t>
            </a:r>
            <a:r>
              <a:rPr lang="ru-RU" b="1" cap="all" dirty="0">
                <a:solidFill>
                  <a:srgbClr val="003399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Gotham Pro" panose="02000503040000020004" pitchFamily="50" charset="0"/>
                <a:cs typeface="Gotham Pro" panose="02000503040000020004" pitchFamily="50" charset="0"/>
              </a:rPr>
              <a:t> </a:t>
            </a:r>
            <a:r>
              <a:rPr lang="ru-RU" dirty="0">
                <a:solidFill>
                  <a:srgbClr val="003399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Временная структура процентных ставок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362" y="2399117"/>
            <a:ext cx="5943612" cy="4108712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482291" y="1684310"/>
            <a:ext cx="11927908" cy="312423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sz="half" idx="1"/>
          </p:nvPr>
        </p:nvSpPr>
        <p:spPr>
          <a:xfrm>
            <a:off x="990014" y="2249875"/>
            <a:ext cx="4409759" cy="5045233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>
                <a:solidFill>
                  <a:srgbClr val="1E22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Кривая доходности облигаций </a:t>
            </a:r>
            <a:r>
              <a:rPr lang="ru-RU" dirty="0">
                <a:solidFill>
                  <a:srgbClr val="1E22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представляет собой график, который отражает связь между сроками определенных облигаций и их доходностями. </a:t>
            </a:r>
            <a:endParaRPr lang="ru-RU" dirty="0" smtClean="0">
              <a:solidFill>
                <a:srgbClr val="1E222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dirty="0" smtClean="0">
                <a:solidFill>
                  <a:srgbClr val="1E22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Она </a:t>
            </a:r>
            <a:r>
              <a:rPr lang="ru-RU" dirty="0">
                <a:solidFill>
                  <a:srgbClr val="1E22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позволяет формировать портфель облигаций и выстраивать эффективную стратегию.</a:t>
            </a:r>
            <a:r>
              <a:rPr lang="ru-RU" dirty="0">
                <a:solidFill>
                  <a:srgbClr val="1E222E"/>
                </a:solidFill>
                <a:latin typeface="Cera"/>
              </a:rPr>
              <a:t> </a:t>
            </a:r>
            <a:endParaRPr lang="ru-RU" dirty="0"/>
          </a:p>
        </p:txBody>
      </p:sp>
      <p:sp>
        <p:nvSpPr>
          <p:cNvPr id="10" name="Объект 9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3794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 txBox="1">
            <a:spLocks/>
          </p:cNvSpPr>
          <p:nvPr/>
        </p:nvSpPr>
        <p:spPr>
          <a:xfrm>
            <a:off x="5184676" y="1964586"/>
            <a:ext cx="9001000" cy="17011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079906" rtl="0" eaLnBrk="1" latinLnBrk="0" hangingPunct="1">
              <a:lnSpc>
                <a:spcPct val="90000"/>
              </a:lnSpc>
              <a:spcBef>
                <a:spcPts val="1181"/>
              </a:spcBef>
              <a:buFont typeface="Arial" panose="020B0604020202020204" pitchFamily="34" charset="0"/>
              <a:buNone/>
              <a:defRPr sz="28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9953" indent="0" algn="ctr" defTabSz="1079906" rtl="0" eaLnBrk="1" latinLnBrk="0" hangingPunct="1">
              <a:lnSpc>
                <a:spcPct val="90000"/>
              </a:lnSpc>
              <a:spcBef>
                <a:spcPts val="591"/>
              </a:spcBef>
              <a:buFont typeface="Arial" panose="020B0604020202020204" pitchFamily="34" charset="0"/>
              <a:buNone/>
              <a:defRPr sz="23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9906" indent="0" algn="ctr" defTabSz="1079906" rtl="0" eaLnBrk="1" latinLnBrk="0" hangingPunct="1">
              <a:lnSpc>
                <a:spcPct val="90000"/>
              </a:lnSpc>
              <a:spcBef>
                <a:spcPts val="591"/>
              </a:spcBef>
              <a:buFont typeface="Arial" panose="020B0604020202020204" pitchFamily="34" charset="0"/>
              <a:buNone/>
              <a:defRPr sz="21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19860" indent="0" algn="ctr" defTabSz="1079906" rtl="0" eaLnBrk="1" latinLnBrk="0" hangingPunct="1">
              <a:lnSpc>
                <a:spcPct val="90000"/>
              </a:lnSpc>
              <a:spcBef>
                <a:spcPts val="591"/>
              </a:spcBef>
              <a:buFont typeface="Arial" panose="020B0604020202020204" pitchFamily="34" charset="0"/>
              <a:buNone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59813" indent="0" algn="ctr" defTabSz="1079906" rtl="0" eaLnBrk="1" latinLnBrk="0" hangingPunct="1">
              <a:lnSpc>
                <a:spcPct val="90000"/>
              </a:lnSpc>
              <a:spcBef>
                <a:spcPts val="591"/>
              </a:spcBef>
              <a:buFont typeface="Arial" panose="020B0604020202020204" pitchFamily="34" charset="0"/>
              <a:buNone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99766" indent="0" algn="ctr" defTabSz="1079906" rtl="0" eaLnBrk="1" latinLnBrk="0" hangingPunct="1">
              <a:lnSpc>
                <a:spcPct val="90000"/>
              </a:lnSpc>
              <a:spcBef>
                <a:spcPts val="591"/>
              </a:spcBef>
              <a:buFont typeface="Arial" panose="020B0604020202020204" pitchFamily="34" charset="0"/>
              <a:buNone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9719" indent="0" algn="ctr" defTabSz="1079906" rtl="0" eaLnBrk="1" latinLnBrk="0" hangingPunct="1">
              <a:lnSpc>
                <a:spcPct val="90000"/>
              </a:lnSpc>
              <a:spcBef>
                <a:spcPts val="591"/>
              </a:spcBef>
              <a:buFont typeface="Arial" panose="020B0604020202020204" pitchFamily="34" charset="0"/>
              <a:buNone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672" indent="0" algn="ctr" defTabSz="1079906" rtl="0" eaLnBrk="1" latinLnBrk="0" hangingPunct="1">
              <a:lnSpc>
                <a:spcPct val="90000"/>
              </a:lnSpc>
              <a:spcBef>
                <a:spcPts val="591"/>
              </a:spcBef>
              <a:buFont typeface="Arial" panose="020B0604020202020204" pitchFamily="34" charset="0"/>
              <a:buNone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19626" indent="0" algn="ctr" defTabSz="1079906" rtl="0" eaLnBrk="1" latinLnBrk="0" hangingPunct="1">
              <a:lnSpc>
                <a:spcPct val="90000"/>
              </a:lnSpc>
              <a:spcBef>
                <a:spcPts val="591"/>
              </a:spcBef>
              <a:buFont typeface="Arial" panose="020B0604020202020204" pitchFamily="34" charset="0"/>
              <a:buNone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ct val="0"/>
              </a:spcBef>
              <a:defRPr/>
            </a:pPr>
            <a:r>
              <a:rPr lang="ru-RU" sz="3600" b="1" dirty="0" smtClean="0">
                <a:solidFill>
                  <a:srgbClr val="003399"/>
                </a:solidFill>
                <a:latin typeface="Gotham Pro" panose="02000503040000020004" pitchFamily="50" charset="0"/>
                <a:ea typeface="+mj-ea"/>
                <a:cs typeface="Gotham Pro" panose="02000503040000020004" pitchFamily="50" charset="0"/>
              </a:rPr>
              <a:t>Тема 3.</a:t>
            </a:r>
            <a:r>
              <a:rPr lang="en-US" sz="3600" b="1" dirty="0" smtClean="0">
                <a:solidFill>
                  <a:srgbClr val="003399"/>
                </a:solidFill>
                <a:latin typeface="Gotham Pro" panose="02000503040000020004" pitchFamily="50" charset="0"/>
                <a:ea typeface="+mj-ea"/>
                <a:cs typeface="Gotham Pro" panose="02000503040000020004" pitchFamily="50" charset="0"/>
              </a:rPr>
              <a:t>1</a:t>
            </a:r>
            <a:r>
              <a:rPr lang="ru-RU" sz="3600" b="1" dirty="0" smtClean="0">
                <a:solidFill>
                  <a:srgbClr val="003399"/>
                </a:solidFill>
                <a:latin typeface="Gotham Pro" panose="02000503040000020004" pitchFamily="50" charset="0"/>
                <a:ea typeface="+mj-ea"/>
                <a:cs typeface="Gotham Pro" panose="02000503040000020004" pitchFamily="50" charset="0"/>
              </a:rPr>
              <a:t>. </a:t>
            </a:r>
          </a:p>
          <a:p>
            <a:pPr algn="l">
              <a:spcBef>
                <a:spcPct val="0"/>
              </a:spcBef>
              <a:defRPr/>
            </a:pPr>
            <a:r>
              <a:rPr lang="ru-RU" sz="3600" b="1" dirty="0" smtClean="0">
                <a:solidFill>
                  <a:srgbClr val="003399"/>
                </a:solidFill>
                <a:latin typeface="Gotham Pro" panose="02000503040000020004" pitchFamily="50" charset="0"/>
                <a:ea typeface="+mj-ea"/>
                <a:cs typeface="Gotham Pro" panose="02000503040000020004" pitchFamily="50" charset="0"/>
              </a:rPr>
              <a:t>Финансовый </a:t>
            </a:r>
            <a:r>
              <a:rPr lang="ru-RU" sz="3600" b="1" dirty="0">
                <a:solidFill>
                  <a:srgbClr val="003399"/>
                </a:solidFill>
                <a:latin typeface="Gotham Pro" panose="02000503040000020004" pitchFamily="50" charset="0"/>
                <a:ea typeface="+mj-ea"/>
                <a:cs typeface="Gotham Pro" panose="02000503040000020004" pitchFamily="50" charset="0"/>
              </a:rPr>
              <a:t>рынок</a:t>
            </a:r>
          </a:p>
          <a:p>
            <a:pPr algn="l">
              <a:spcBef>
                <a:spcPct val="0"/>
              </a:spcBef>
              <a:defRPr/>
            </a:pPr>
            <a:endParaRPr lang="ru-RU" sz="3600" b="1" dirty="0">
              <a:solidFill>
                <a:srgbClr val="003399"/>
              </a:solidFill>
              <a:latin typeface="Gotham Pro" panose="02000503040000020004" pitchFamily="50" charset="0"/>
              <a:ea typeface="+mj-ea"/>
              <a:cs typeface="Gotham Pro" panose="02000503040000020004" pitchFamily="50" charset="0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5184676" y="3350090"/>
            <a:ext cx="8729304" cy="40105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079906" rtl="0" eaLnBrk="1" latinLnBrk="0" hangingPunct="1">
              <a:lnSpc>
                <a:spcPct val="90000"/>
              </a:lnSpc>
              <a:spcBef>
                <a:spcPts val="1181"/>
              </a:spcBef>
              <a:buFont typeface="Arial" panose="020B0604020202020204" pitchFamily="34" charset="0"/>
              <a:buNone/>
              <a:defRPr sz="28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9953" indent="0" algn="ctr" defTabSz="1079906" rtl="0" eaLnBrk="1" latinLnBrk="0" hangingPunct="1">
              <a:lnSpc>
                <a:spcPct val="90000"/>
              </a:lnSpc>
              <a:spcBef>
                <a:spcPts val="591"/>
              </a:spcBef>
              <a:buFont typeface="Arial" panose="020B0604020202020204" pitchFamily="34" charset="0"/>
              <a:buNone/>
              <a:defRPr sz="23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9906" indent="0" algn="ctr" defTabSz="1079906" rtl="0" eaLnBrk="1" latinLnBrk="0" hangingPunct="1">
              <a:lnSpc>
                <a:spcPct val="90000"/>
              </a:lnSpc>
              <a:spcBef>
                <a:spcPts val="591"/>
              </a:spcBef>
              <a:buFont typeface="Arial" panose="020B0604020202020204" pitchFamily="34" charset="0"/>
              <a:buNone/>
              <a:defRPr sz="21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19860" indent="0" algn="ctr" defTabSz="1079906" rtl="0" eaLnBrk="1" latinLnBrk="0" hangingPunct="1">
              <a:lnSpc>
                <a:spcPct val="90000"/>
              </a:lnSpc>
              <a:spcBef>
                <a:spcPts val="591"/>
              </a:spcBef>
              <a:buFont typeface="Arial" panose="020B0604020202020204" pitchFamily="34" charset="0"/>
              <a:buNone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59813" indent="0" algn="ctr" defTabSz="1079906" rtl="0" eaLnBrk="1" latinLnBrk="0" hangingPunct="1">
              <a:lnSpc>
                <a:spcPct val="90000"/>
              </a:lnSpc>
              <a:spcBef>
                <a:spcPts val="591"/>
              </a:spcBef>
              <a:buFont typeface="Arial" panose="020B0604020202020204" pitchFamily="34" charset="0"/>
              <a:buNone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99766" indent="0" algn="ctr" defTabSz="1079906" rtl="0" eaLnBrk="1" latinLnBrk="0" hangingPunct="1">
              <a:lnSpc>
                <a:spcPct val="90000"/>
              </a:lnSpc>
              <a:spcBef>
                <a:spcPts val="591"/>
              </a:spcBef>
              <a:buFont typeface="Arial" panose="020B0604020202020204" pitchFamily="34" charset="0"/>
              <a:buNone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9719" indent="0" algn="ctr" defTabSz="1079906" rtl="0" eaLnBrk="1" latinLnBrk="0" hangingPunct="1">
              <a:lnSpc>
                <a:spcPct val="90000"/>
              </a:lnSpc>
              <a:spcBef>
                <a:spcPts val="591"/>
              </a:spcBef>
              <a:buFont typeface="Arial" panose="020B0604020202020204" pitchFamily="34" charset="0"/>
              <a:buNone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672" indent="0" algn="ctr" defTabSz="1079906" rtl="0" eaLnBrk="1" latinLnBrk="0" hangingPunct="1">
              <a:lnSpc>
                <a:spcPct val="90000"/>
              </a:lnSpc>
              <a:spcBef>
                <a:spcPts val="591"/>
              </a:spcBef>
              <a:buFont typeface="Arial" panose="020B0604020202020204" pitchFamily="34" charset="0"/>
              <a:buNone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19626" indent="0" algn="ctr" defTabSz="1079906" rtl="0" eaLnBrk="1" latinLnBrk="0" hangingPunct="1">
              <a:lnSpc>
                <a:spcPct val="90000"/>
              </a:lnSpc>
              <a:spcBef>
                <a:spcPts val="591"/>
              </a:spcBef>
              <a:buFont typeface="Arial" panose="020B0604020202020204" pitchFamily="34" charset="0"/>
              <a:buNone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lvl="1" indent="-514350" algn="l" defTabSz="492521">
              <a:spcBef>
                <a:spcPts val="1000"/>
              </a:spcBef>
              <a:buAutoNum type="arabicPeriod"/>
              <a:tabLst>
                <a:tab pos="266700" algn="l"/>
              </a:tabLst>
            </a:pPr>
            <a:r>
              <a:rPr lang="ru-RU" sz="2800" b="1" dirty="0" smtClean="0">
                <a:latin typeface="Gotham Pro" panose="02000503040000020004" pitchFamily="50" charset="0"/>
                <a:cs typeface="Gotham Pro" panose="02000503040000020004" pitchFamily="50" charset="0"/>
              </a:rPr>
              <a:t>Функции и структура финансового рынка. Активы и их свойства</a:t>
            </a:r>
          </a:p>
          <a:p>
            <a:pPr marL="514350" lvl="1" indent="-514350" algn="l" defTabSz="492521">
              <a:spcBef>
                <a:spcPts val="1000"/>
              </a:spcBef>
              <a:buAutoNum type="arabicPeriod"/>
              <a:tabLst>
                <a:tab pos="266700" algn="l"/>
              </a:tabLst>
            </a:pPr>
            <a:r>
              <a:rPr lang="ru-RU" sz="2800" b="1" dirty="0">
                <a:latin typeface="Gotham Pro" panose="02000503040000020004" pitchFamily="50" charset="0"/>
                <a:cs typeface="Gotham Pro" panose="02000503040000020004" pitchFamily="50" charset="0"/>
              </a:rPr>
              <a:t>Процентная ставка, доходность и цена </a:t>
            </a:r>
            <a:r>
              <a:rPr lang="ru-RU" sz="2800" b="1" dirty="0" smtClean="0">
                <a:latin typeface="Gotham Pro" panose="02000503040000020004" pitchFamily="50" charset="0"/>
                <a:cs typeface="Gotham Pro" panose="02000503040000020004" pitchFamily="50" charset="0"/>
              </a:rPr>
              <a:t>актива</a:t>
            </a:r>
          </a:p>
          <a:p>
            <a:pPr marL="514350" lvl="1" indent="-514350" algn="l" defTabSz="492521">
              <a:spcBef>
                <a:spcPts val="1000"/>
              </a:spcBef>
              <a:buAutoNum type="arabicPeriod"/>
              <a:tabLst>
                <a:tab pos="266700" algn="l"/>
              </a:tabLst>
            </a:pPr>
            <a:r>
              <a:rPr lang="ru-RU" sz="2800" b="1" dirty="0" smtClean="0">
                <a:latin typeface="Gotham Pro" panose="02000503040000020004" pitchFamily="50" charset="0"/>
                <a:cs typeface="Gotham Pro" panose="02000503040000020004" pitchFamily="50" charset="0"/>
              </a:rPr>
              <a:t>Равновесие </a:t>
            </a:r>
            <a:r>
              <a:rPr lang="ru-RU" sz="2800" b="1" dirty="0">
                <a:latin typeface="Gotham Pro" panose="02000503040000020004" pitchFamily="50" charset="0"/>
                <a:cs typeface="Gotham Pro" panose="02000503040000020004" pitchFamily="50" charset="0"/>
              </a:rPr>
              <a:t>на </a:t>
            </a:r>
            <a:r>
              <a:rPr lang="ru-RU" sz="2800" b="1" dirty="0" smtClean="0">
                <a:latin typeface="Gotham Pro" panose="02000503040000020004" pitchFamily="50" charset="0"/>
                <a:cs typeface="Gotham Pro" panose="02000503040000020004" pitchFamily="50" charset="0"/>
              </a:rPr>
              <a:t>рынке облигаций. Временная структура процентных ставок</a:t>
            </a:r>
          </a:p>
        </p:txBody>
      </p:sp>
    </p:spTree>
    <p:extLst>
      <p:ext uri="{BB962C8B-B14F-4D97-AF65-F5344CB8AC3E}">
        <p14:creationId xmlns:p14="http://schemas.microsoft.com/office/powerpoint/2010/main" val="1004966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010653" y="1289785"/>
            <a:ext cx="12399545" cy="6005324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/>
              <a:t>Нормальная кривая доходности </a:t>
            </a:r>
            <a:r>
              <a:rPr lang="ru-RU" dirty="0"/>
              <a:t>предполагает, что ставки доходности растут с увеличением срока облигации. Такое поведение свидетельствует о том, что </a:t>
            </a:r>
            <a:r>
              <a:rPr lang="ru-RU" i="1" dirty="0"/>
              <a:t>инвесторы ожидают большей компенсации за удержание долгосрочных облигаций</a:t>
            </a:r>
            <a:r>
              <a:rPr lang="ru-RU" dirty="0" smtClean="0"/>
              <a:t>.</a:t>
            </a:r>
          </a:p>
          <a:p>
            <a:r>
              <a:rPr lang="ru-RU" b="1" dirty="0"/>
              <a:t>Обратная или инвертированная кривая доходности </a:t>
            </a:r>
            <a:r>
              <a:rPr lang="ru-RU" dirty="0"/>
              <a:t>формируется, когда ставки доходности на краткосрочные облигации выше, чем на долгосрочные. Это может быть </a:t>
            </a:r>
            <a:r>
              <a:rPr lang="ru-RU" i="1" dirty="0"/>
              <a:t>признаком ожидания экономического спада,</a:t>
            </a:r>
            <a:r>
              <a:rPr lang="ru-RU" dirty="0"/>
              <a:t> так как инвесторы ищут укрытие в более долгосрочных ценных бумагах</a:t>
            </a:r>
            <a:r>
              <a:rPr lang="ru-RU" dirty="0" smtClean="0"/>
              <a:t>.</a:t>
            </a:r>
          </a:p>
          <a:p>
            <a:r>
              <a:rPr lang="ru-RU" b="1" dirty="0">
                <a:solidFill>
                  <a:srgbClr val="1E222E"/>
                </a:solidFill>
                <a:latin typeface="Spectral"/>
              </a:rPr>
              <a:t>Плоская кривая доходности</a:t>
            </a:r>
            <a:r>
              <a:rPr lang="ru-RU" dirty="0">
                <a:solidFill>
                  <a:srgbClr val="1E222E"/>
                </a:solidFill>
                <a:latin typeface="Spectral"/>
              </a:rPr>
              <a:t> показывает, что ставки доходности на облигации всех сроков примерно равны. Обычно такая ситуация происходит </a:t>
            </a:r>
            <a:r>
              <a:rPr lang="ru-RU" i="1" dirty="0">
                <a:solidFill>
                  <a:srgbClr val="1E222E"/>
                </a:solidFill>
                <a:latin typeface="Spectral"/>
              </a:rPr>
              <a:t>в условиях неопределенности</a:t>
            </a:r>
            <a:r>
              <a:rPr lang="ru-RU" dirty="0">
                <a:solidFill>
                  <a:srgbClr val="1E222E"/>
                </a:solidFill>
                <a:latin typeface="Spectral"/>
              </a:rPr>
              <a:t>, когда участники рынка ожидают изменений в экономической среде.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11080" y="130445"/>
            <a:ext cx="31651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ru-RU" b="1" dirty="0">
                <a:solidFill>
                  <a:srgbClr val="003399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Тема 3.1. Финансовый рынок</a:t>
            </a:r>
            <a:endParaRPr lang="ru-RU" b="1" dirty="0">
              <a:solidFill>
                <a:srgbClr val="003399"/>
              </a:solidFill>
              <a:latin typeface="Gotham Pro" panose="02000503040000020004" pitchFamily="50" charset="0"/>
              <a:cs typeface="Gotham Pro" panose="02000503040000020004" pitchFamily="50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78631" y="386581"/>
            <a:ext cx="100577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tabLst>
                <a:tab pos="360363" algn="l"/>
              </a:tabLst>
              <a:defRPr/>
            </a:pPr>
            <a:r>
              <a:rPr lang="ru-RU" dirty="0">
                <a:solidFill>
                  <a:srgbClr val="003399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Равновесие на финансовом рынке.</a:t>
            </a:r>
            <a:r>
              <a:rPr lang="ru-RU" b="1" cap="all" dirty="0">
                <a:solidFill>
                  <a:srgbClr val="003399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Gotham Pro" panose="02000503040000020004" pitchFamily="50" charset="0"/>
                <a:cs typeface="Gotham Pro" panose="02000503040000020004" pitchFamily="50" charset="0"/>
              </a:rPr>
              <a:t> </a:t>
            </a:r>
            <a:r>
              <a:rPr lang="ru-RU" dirty="0">
                <a:solidFill>
                  <a:srgbClr val="003399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Временная структура процентных ставок</a:t>
            </a:r>
            <a:endParaRPr lang="ru-RU" dirty="0">
              <a:solidFill>
                <a:srgbClr val="003399"/>
              </a:solidFill>
              <a:latin typeface="Gotham Pro" panose="02000503040000020004" pitchFamily="50" charset="0"/>
              <a:cs typeface="Gotham Pro" panose="0200050304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2159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5112668" y="1576255"/>
            <a:ext cx="9289134" cy="1730933"/>
          </a:xfrm>
        </p:spPr>
        <p:txBody>
          <a:bodyPr lIns="113391" tIns="113391" rIns="113391" bIns="113391" rtlCol="0" anchor="ctr" anchorCtr="0">
            <a:noAutofit/>
          </a:bodyPr>
          <a:lstStyle/>
          <a:p>
            <a:pPr algn="l">
              <a:defRPr/>
            </a:pPr>
            <a:r>
              <a:rPr lang="ru-RU" sz="3800" b="1" dirty="0">
                <a:solidFill>
                  <a:srgbClr val="003399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/>
            </a:r>
            <a:br>
              <a:rPr lang="ru-RU" sz="3800" b="1" dirty="0">
                <a:solidFill>
                  <a:srgbClr val="003399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</a:br>
            <a:r>
              <a:rPr lang="ru-RU" sz="3800" b="1" dirty="0">
                <a:solidFill>
                  <a:srgbClr val="003399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Модуль </a:t>
            </a:r>
            <a:r>
              <a:rPr lang="ru-RU" sz="3800" b="1" dirty="0" smtClean="0">
                <a:solidFill>
                  <a:srgbClr val="003399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3. </a:t>
            </a:r>
            <a:br>
              <a:rPr lang="ru-RU" sz="3800" b="1" dirty="0" smtClean="0">
                <a:solidFill>
                  <a:srgbClr val="003399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</a:br>
            <a:r>
              <a:rPr lang="ru-RU" sz="3800" b="1" dirty="0" smtClean="0">
                <a:solidFill>
                  <a:srgbClr val="003399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Финансовый сектор</a:t>
            </a:r>
            <a:endParaRPr lang="ru-RU" sz="3800" b="1" dirty="0">
              <a:solidFill>
                <a:srgbClr val="003399"/>
              </a:solidFill>
              <a:latin typeface="Gotham Pro" panose="02000503040000020004" pitchFamily="50" charset="0"/>
              <a:cs typeface="Gotham Pro" panose="02000503040000020004" pitchFamily="50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12668" y="3688169"/>
            <a:ext cx="9073008" cy="1745852"/>
          </a:xfrm>
          <a:prstGeom prst="rect">
            <a:avLst/>
          </a:prstGeom>
        </p:spPr>
        <p:txBody>
          <a:bodyPr wrap="square" lIns="144006" tIns="72004" rIns="144006" bIns="72004">
            <a:spAutoFit/>
          </a:bodyPr>
          <a:lstStyle/>
          <a:p>
            <a:pPr indent="0" defTabSz="492521">
              <a:spcBef>
                <a:spcPts val="1200"/>
              </a:spcBef>
              <a:buNone/>
              <a:tabLst>
                <a:tab pos="801688" algn="l"/>
              </a:tabLst>
            </a:pPr>
            <a:r>
              <a:rPr lang="ru-RU" sz="2800" b="1" dirty="0">
                <a:latin typeface="Gotham Pro" panose="02000503040000020004" pitchFamily="50" charset="0"/>
                <a:cs typeface="Gotham Pro" panose="02000503040000020004" pitchFamily="50" charset="0"/>
              </a:rPr>
              <a:t>3.1. Финансовый рынок</a:t>
            </a:r>
          </a:p>
          <a:p>
            <a:pPr indent="0" defTabSz="492521">
              <a:spcBef>
                <a:spcPts val="1200"/>
              </a:spcBef>
              <a:buNone/>
              <a:tabLst>
                <a:tab pos="801688" algn="l"/>
              </a:tabLst>
            </a:pPr>
            <a:r>
              <a:rPr lang="ru-RU" sz="2800" b="1" dirty="0" smtClean="0">
                <a:solidFill>
                  <a:srgbClr val="FC730C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3.2</a:t>
            </a:r>
            <a:r>
              <a:rPr lang="ru-RU" sz="2800" b="1" dirty="0">
                <a:solidFill>
                  <a:srgbClr val="FC730C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. </a:t>
            </a:r>
            <a:r>
              <a:rPr lang="ru-RU" sz="2800" b="1" dirty="0" smtClean="0">
                <a:solidFill>
                  <a:srgbClr val="FC730C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Денежно-кредитная система</a:t>
            </a:r>
          </a:p>
          <a:p>
            <a:pPr indent="0" defTabSz="492521">
              <a:spcBef>
                <a:spcPts val="1200"/>
              </a:spcBef>
              <a:buNone/>
              <a:tabLst>
                <a:tab pos="801688" algn="l"/>
              </a:tabLst>
            </a:pPr>
            <a:r>
              <a:rPr lang="ru-RU" sz="2800" b="1" dirty="0">
                <a:latin typeface="Gotham Pro" panose="02000503040000020004" pitchFamily="50" charset="0"/>
                <a:cs typeface="Gotham Pro" panose="02000503040000020004" pitchFamily="50" charset="0"/>
              </a:rPr>
              <a:t>3</a:t>
            </a:r>
            <a:r>
              <a:rPr lang="ru-RU" sz="2800" b="1" dirty="0" smtClean="0">
                <a:latin typeface="Gotham Pro" panose="02000503040000020004" pitchFamily="50" charset="0"/>
                <a:cs typeface="Gotham Pro" panose="02000503040000020004" pitchFamily="50" charset="0"/>
              </a:rPr>
              <a:t>.3. Рынок денег</a:t>
            </a:r>
          </a:p>
        </p:txBody>
      </p:sp>
    </p:spTree>
    <p:extLst>
      <p:ext uri="{BB962C8B-B14F-4D97-AF65-F5344CB8AC3E}">
        <p14:creationId xmlns:p14="http://schemas.microsoft.com/office/powerpoint/2010/main" val="3656538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4" y="951"/>
            <a:ext cx="14403494" cy="8100062"/>
          </a:xfrm>
          <a:prstGeom prst="rect">
            <a:avLst/>
          </a:prstGeom>
        </p:spPr>
      </p:pic>
      <p:sp>
        <p:nvSpPr>
          <p:cNvPr id="3" name="Заголовок 1"/>
          <p:cNvSpPr>
            <a:spLocks noGrp="1"/>
          </p:cNvSpPr>
          <p:nvPr>
            <p:ph type="ctrTitle"/>
          </p:nvPr>
        </p:nvSpPr>
        <p:spPr>
          <a:xfrm>
            <a:off x="0" y="3540150"/>
            <a:ext cx="14401800" cy="765537"/>
          </a:xfrm>
        </p:spPr>
        <p:txBody>
          <a:bodyPr rtlCol="0">
            <a:normAutofit fontScale="90000"/>
          </a:bodyPr>
          <a:lstStyle/>
          <a:p>
            <a:pPr algn="ctr">
              <a:defRPr/>
            </a:pPr>
            <a:r>
              <a:rPr lang="ru-RU" sz="5400" b="1" dirty="0">
                <a:solidFill>
                  <a:srgbClr val="FC730C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4123816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913201" y="1776490"/>
            <a:ext cx="8851587" cy="1807408"/>
          </a:xfrm>
          <a:prstGeom prst="rect">
            <a:avLst/>
          </a:prstGeom>
        </p:spPr>
        <p:txBody>
          <a:bodyPr wrap="square" lIns="144006" tIns="72004" rIns="144006" bIns="72004">
            <a:spAutoFit/>
          </a:bodyPr>
          <a:lstStyle/>
          <a:p>
            <a:pPr>
              <a:spcBef>
                <a:spcPct val="0"/>
              </a:spcBef>
              <a:tabLst>
                <a:tab pos="360363" algn="l"/>
              </a:tabLst>
              <a:defRPr/>
            </a:pPr>
            <a:r>
              <a:rPr lang="ru-RU" sz="3600" b="1" cap="all" dirty="0" smtClean="0">
                <a:solidFill>
                  <a:srgbClr val="003399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Gotham Pro" panose="02000503040000020004" pitchFamily="50" charset="0"/>
                <a:ea typeface="+mj-ea"/>
                <a:cs typeface="Gotham Pro" panose="02000503040000020004" pitchFamily="50" charset="0"/>
              </a:rPr>
              <a:t>1. Функции </a:t>
            </a:r>
            <a:r>
              <a:rPr lang="ru-RU" sz="3600" b="1" cap="all" dirty="0">
                <a:solidFill>
                  <a:srgbClr val="003399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Gotham Pro" panose="02000503040000020004" pitchFamily="50" charset="0"/>
                <a:ea typeface="+mj-ea"/>
                <a:cs typeface="Gotham Pro" panose="02000503040000020004" pitchFamily="50" charset="0"/>
              </a:rPr>
              <a:t>и структура финансового рынка. </a:t>
            </a:r>
            <a:endParaRPr lang="ru-RU" sz="3600" b="1" cap="all" dirty="0" smtClean="0">
              <a:solidFill>
                <a:srgbClr val="003399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Gotham Pro" panose="02000503040000020004" pitchFamily="50" charset="0"/>
              <a:ea typeface="+mj-ea"/>
              <a:cs typeface="Gotham Pro" panose="02000503040000020004" pitchFamily="50" charset="0"/>
            </a:endParaRPr>
          </a:p>
          <a:p>
            <a:pPr>
              <a:spcBef>
                <a:spcPct val="0"/>
              </a:spcBef>
              <a:tabLst>
                <a:tab pos="360363" algn="l"/>
              </a:tabLst>
              <a:defRPr/>
            </a:pPr>
            <a:r>
              <a:rPr lang="ru-RU" sz="3600" b="1" cap="all" dirty="0" smtClean="0">
                <a:solidFill>
                  <a:srgbClr val="003399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Gotham Pro" panose="02000503040000020004" pitchFamily="50" charset="0"/>
                <a:ea typeface="+mj-ea"/>
                <a:cs typeface="Gotham Pro" panose="02000503040000020004" pitchFamily="50" charset="0"/>
              </a:rPr>
              <a:t>Активы </a:t>
            </a:r>
            <a:r>
              <a:rPr lang="ru-RU" sz="3600" b="1" cap="all" dirty="0">
                <a:solidFill>
                  <a:srgbClr val="003399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Gotham Pro" panose="02000503040000020004" pitchFamily="50" charset="0"/>
                <a:ea typeface="+mj-ea"/>
                <a:cs typeface="Gotham Pro" panose="02000503040000020004" pitchFamily="50" charset="0"/>
              </a:rPr>
              <a:t>и их </a:t>
            </a:r>
            <a:r>
              <a:rPr lang="ru-RU" sz="3600" b="1" cap="all" dirty="0" smtClean="0">
                <a:solidFill>
                  <a:srgbClr val="003399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Gotham Pro" panose="02000503040000020004" pitchFamily="50" charset="0"/>
                <a:ea typeface="+mj-ea"/>
                <a:cs typeface="Gotham Pro" panose="02000503040000020004" pitchFamily="50" charset="0"/>
              </a:rPr>
              <a:t>свойства</a:t>
            </a:r>
            <a:endParaRPr lang="ru-RU" sz="2400" cap="all" dirty="0">
              <a:latin typeface="Gotham Pro" panose="02000503040000020004" pitchFamily="50" charset="0"/>
              <a:ea typeface="+mj-ea"/>
              <a:cs typeface="Gotham Pro" panose="02000503040000020004" pitchFamily="50" charset="0"/>
            </a:endParaRPr>
          </a:p>
        </p:txBody>
      </p:sp>
      <p:sp>
        <p:nvSpPr>
          <p:cNvPr id="11" name="Содержимое 2"/>
          <p:cNvSpPr txBox="1">
            <a:spLocks/>
          </p:cNvSpPr>
          <p:nvPr/>
        </p:nvSpPr>
        <p:spPr>
          <a:xfrm>
            <a:off x="4948193" y="2510972"/>
            <a:ext cx="9154274" cy="43542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079906" rtl="0" eaLnBrk="1" latinLnBrk="0" hangingPunct="1">
              <a:lnSpc>
                <a:spcPct val="90000"/>
              </a:lnSpc>
              <a:spcBef>
                <a:spcPts val="1181"/>
              </a:spcBef>
              <a:buFont typeface="Arial" panose="020B0604020202020204" pitchFamily="34" charset="0"/>
              <a:buNone/>
              <a:defRPr sz="28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9953" indent="0" algn="ctr" defTabSz="1079906" rtl="0" eaLnBrk="1" latinLnBrk="0" hangingPunct="1">
              <a:lnSpc>
                <a:spcPct val="90000"/>
              </a:lnSpc>
              <a:spcBef>
                <a:spcPts val="591"/>
              </a:spcBef>
              <a:buFont typeface="Arial" panose="020B0604020202020204" pitchFamily="34" charset="0"/>
              <a:buNone/>
              <a:defRPr sz="23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9906" indent="0" algn="ctr" defTabSz="1079906" rtl="0" eaLnBrk="1" latinLnBrk="0" hangingPunct="1">
              <a:lnSpc>
                <a:spcPct val="90000"/>
              </a:lnSpc>
              <a:spcBef>
                <a:spcPts val="591"/>
              </a:spcBef>
              <a:buFont typeface="Arial" panose="020B0604020202020204" pitchFamily="34" charset="0"/>
              <a:buNone/>
              <a:defRPr sz="21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19860" indent="0" algn="ctr" defTabSz="1079906" rtl="0" eaLnBrk="1" latinLnBrk="0" hangingPunct="1">
              <a:lnSpc>
                <a:spcPct val="90000"/>
              </a:lnSpc>
              <a:spcBef>
                <a:spcPts val="591"/>
              </a:spcBef>
              <a:buFont typeface="Arial" panose="020B0604020202020204" pitchFamily="34" charset="0"/>
              <a:buNone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59813" indent="0" algn="ctr" defTabSz="1079906" rtl="0" eaLnBrk="1" latinLnBrk="0" hangingPunct="1">
              <a:lnSpc>
                <a:spcPct val="90000"/>
              </a:lnSpc>
              <a:spcBef>
                <a:spcPts val="591"/>
              </a:spcBef>
              <a:buFont typeface="Arial" panose="020B0604020202020204" pitchFamily="34" charset="0"/>
              <a:buNone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99766" indent="0" algn="ctr" defTabSz="1079906" rtl="0" eaLnBrk="1" latinLnBrk="0" hangingPunct="1">
              <a:lnSpc>
                <a:spcPct val="90000"/>
              </a:lnSpc>
              <a:spcBef>
                <a:spcPts val="591"/>
              </a:spcBef>
              <a:buFont typeface="Arial" panose="020B0604020202020204" pitchFamily="34" charset="0"/>
              <a:buNone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9719" indent="0" algn="ctr" defTabSz="1079906" rtl="0" eaLnBrk="1" latinLnBrk="0" hangingPunct="1">
              <a:lnSpc>
                <a:spcPct val="90000"/>
              </a:lnSpc>
              <a:spcBef>
                <a:spcPts val="591"/>
              </a:spcBef>
              <a:buFont typeface="Arial" panose="020B0604020202020204" pitchFamily="34" charset="0"/>
              <a:buNone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672" indent="0" algn="ctr" defTabSz="1079906" rtl="0" eaLnBrk="1" latinLnBrk="0" hangingPunct="1">
              <a:lnSpc>
                <a:spcPct val="90000"/>
              </a:lnSpc>
              <a:spcBef>
                <a:spcPts val="591"/>
              </a:spcBef>
              <a:buFont typeface="Arial" panose="020B0604020202020204" pitchFamily="34" charset="0"/>
              <a:buNone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19626" indent="0" algn="ctr" defTabSz="1079906" rtl="0" eaLnBrk="1" latinLnBrk="0" hangingPunct="1">
              <a:lnSpc>
                <a:spcPct val="90000"/>
              </a:lnSpc>
              <a:spcBef>
                <a:spcPts val="591"/>
              </a:spcBef>
              <a:buFont typeface="Arial" panose="020B0604020202020204" pitchFamily="34" charset="0"/>
              <a:buNone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400" dirty="0" smtClean="0"/>
          </a:p>
          <a:p>
            <a:pPr algn="l"/>
            <a:endParaRPr lang="ru-RU" sz="2400" dirty="0">
              <a:latin typeface="Gotham Pro" panose="02000503040000020004" pitchFamily="50" charset="0"/>
              <a:cs typeface="Gotham Pro" panose="02000503040000020004" pitchFamily="50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983185" y="1900760"/>
            <a:ext cx="9154274" cy="884078"/>
          </a:xfrm>
          <a:prstGeom prst="rect">
            <a:avLst/>
          </a:prstGeom>
        </p:spPr>
        <p:txBody>
          <a:bodyPr wrap="square" lIns="144006" tIns="72004" rIns="144006" bIns="72004">
            <a:spAutoFit/>
          </a:bodyPr>
          <a:lstStyle/>
          <a:p>
            <a:pPr>
              <a:spcBef>
                <a:spcPct val="0"/>
              </a:spcBef>
              <a:tabLst>
                <a:tab pos="360363" algn="l"/>
              </a:tabLst>
              <a:defRPr/>
            </a:pPr>
            <a:endParaRPr lang="ru-RU" sz="2400" cap="all" dirty="0">
              <a:latin typeface="Gotham Pro" panose="02000503040000020004" pitchFamily="50" charset="0"/>
              <a:ea typeface="+mj-ea"/>
              <a:cs typeface="Gotham Pro" panose="02000503040000020004" pitchFamily="50" charset="0"/>
            </a:endParaRPr>
          </a:p>
          <a:p>
            <a:pPr>
              <a:spcBef>
                <a:spcPct val="0"/>
              </a:spcBef>
              <a:tabLst>
                <a:tab pos="360363" algn="l"/>
              </a:tabLst>
              <a:defRPr/>
            </a:pPr>
            <a:endParaRPr lang="ru-RU" sz="2400" cap="all" dirty="0">
              <a:latin typeface="Gotham Pro" panose="02000503040000020004" pitchFamily="50" charset="0"/>
              <a:ea typeface="+mj-ea"/>
              <a:cs typeface="Gotham Pro" panose="02000503040000020004" pitchFamily="50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47272" y="374181"/>
            <a:ext cx="10480289" cy="699412"/>
          </a:xfrm>
          <a:prstGeom prst="rect">
            <a:avLst/>
          </a:prstGeom>
        </p:spPr>
        <p:txBody>
          <a:bodyPr wrap="square" lIns="144006" tIns="72004" rIns="144006" bIns="72004">
            <a:spAutoFit/>
          </a:bodyPr>
          <a:lstStyle/>
          <a:p>
            <a:pPr>
              <a:spcBef>
                <a:spcPct val="0"/>
              </a:spcBef>
              <a:tabLst>
                <a:tab pos="360363" algn="l"/>
              </a:tabLst>
              <a:defRPr/>
            </a:pPr>
            <a:r>
              <a:rPr lang="ru-RU" dirty="0" smtClean="0">
                <a:solidFill>
                  <a:srgbClr val="003399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Функции </a:t>
            </a:r>
            <a:r>
              <a:rPr lang="ru-RU" dirty="0">
                <a:solidFill>
                  <a:srgbClr val="003399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и структура финансового рынка. Активы и их </a:t>
            </a:r>
            <a:r>
              <a:rPr lang="ru-RU" dirty="0" smtClean="0">
                <a:solidFill>
                  <a:srgbClr val="003399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свойства</a:t>
            </a:r>
            <a:endParaRPr lang="ru-RU" dirty="0">
              <a:solidFill>
                <a:srgbClr val="003399"/>
              </a:solidFill>
              <a:latin typeface="Gotham Pro" panose="02000503040000020004" pitchFamily="50" charset="0"/>
              <a:cs typeface="Gotham Pro" panose="02000503040000020004" pitchFamily="50" charset="0"/>
            </a:endParaRPr>
          </a:p>
          <a:p>
            <a:pPr>
              <a:spcBef>
                <a:spcPct val="0"/>
              </a:spcBef>
              <a:tabLst>
                <a:tab pos="360363" algn="l"/>
              </a:tabLst>
              <a:defRPr/>
            </a:pPr>
            <a:endParaRPr lang="ru-RU" dirty="0">
              <a:solidFill>
                <a:srgbClr val="003399"/>
              </a:solidFill>
              <a:latin typeface="Gotham Pro" panose="02000503040000020004" pitchFamily="50" charset="0"/>
              <a:cs typeface="Gotham Pro" panose="02000503040000020004" pitchFamily="50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972916" y="3889004"/>
            <a:ext cx="8770915" cy="1311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ru-RU" sz="2400" b="1" dirty="0" smtClean="0">
                <a:latin typeface="Gotham Pro" panose="02000503040000020004" pitchFamily="50" charset="0"/>
                <a:cs typeface="Gotham Pro" panose="02000503040000020004" pitchFamily="50" charset="0"/>
              </a:rPr>
              <a:t>Финансовый рынок </a:t>
            </a:r>
            <a:r>
              <a:rPr lang="ru-RU" sz="2400" dirty="0" smtClean="0">
                <a:latin typeface="Gotham Pro" panose="02000503040000020004" pitchFamily="50" charset="0"/>
                <a:cs typeface="Gotham Pro" panose="02000503040000020004" pitchFamily="50" charset="0"/>
              </a:rPr>
              <a:t>– сектор экономики, </a:t>
            </a:r>
            <a:br>
              <a:rPr lang="ru-RU" sz="2400" dirty="0" smtClean="0">
                <a:latin typeface="Gotham Pro" panose="02000503040000020004" pitchFamily="50" charset="0"/>
                <a:cs typeface="Gotham Pro" panose="02000503040000020004" pitchFamily="50" charset="0"/>
              </a:rPr>
            </a:br>
            <a:r>
              <a:rPr lang="ru-RU" sz="2400" dirty="0" smtClean="0">
                <a:latin typeface="Gotham Pro" panose="02000503040000020004" pitchFamily="50" charset="0"/>
                <a:cs typeface="Gotham Pro" panose="02000503040000020004" pitchFamily="50" charset="0"/>
              </a:rPr>
              <a:t>на котором субъекты получают в пользование временно свободные денежные средства.</a:t>
            </a:r>
            <a:endParaRPr lang="ru-RU" sz="2400" dirty="0">
              <a:latin typeface="Gotham Pro" panose="02000503040000020004" pitchFamily="50" charset="0"/>
              <a:cs typeface="Gotham Pro" panose="02000503040000020004" pitchFamily="50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9" y="-3085"/>
            <a:ext cx="11896625" cy="453191"/>
          </a:xfrm>
          <a:prstGeom prst="rect">
            <a:avLst/>
          </a:prstGeom>
        </p:spPr>
        <p:txBody>
          <a:bodyPr wrap="square" lIns="144006" tIns="72004" rIns="144006" bIns="72004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ru-RU" sz="2000" b="1" dirty="0">
                <a:solidFill>
                  <a:srgbClr val="003399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Тема 3.1. Финансовый рынок</a:t>
            </a:r>
          </a:p>
        </p:txBody>
      </p:sp>
    </p:spTree>
    <p:extLst>
      <p:ext uri="{BB962C8B-B14F-4D97-AF65-F5344CB8AC3E}">
        <p14:creationId xmlns:p14="http://schemas.microsoft.com/office/powerpoint/2010/main" val="1303063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одержимое 2"/>
          <p:cNvSpPr txBox="1">
            <a:spLocks/>
          </p:cNvSpPr>
          <p:nvPr/>
        </p:nvSpPr>
        <p:spPr>
          <a:xfrm>
            <a:off x="4948193" y="2510972"/>
            <a:ext cx="9154274" cy="43542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079906" rtl="0" eaLnBrk="1" latinLnBrk="0" hangingPunct="1">
              <a:lnSpc>
                <a:spcPct val="90000"/>
              </a:lnSpc>
              <a:spcBef>
                <a:spcPts val="1181"/>
              </a:spcBef>
              <a:buFont typeface="Arial" panose="020B0604020202020204" pitchFamily="34" charset="0"/>
              <a:buNone/>
              <a:defRPr sz="28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9953" indent="0" algn="ctr" defTabSz="1079906" rtl="0" eaLnBrk="1" latinLnBrk="0" hangingPunct="1">
              <a:lnSpc>
                <a:spcPct val="90000"/>
              </a:lnSpc>
              <a:spcBef>
                <a:spcPts val="591"/>
              </a:spcBef>
              <a:buFont typeface="Arial" panose="020B0604020202020204" pitchFamily="34" charset="0"/>
              <a:buNone/>
              <a:defRPr sz="23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9906" indent="0" algn="ctr" defTabSz="1079906" rtl="0" eaLnBrk="1" latinLnBrk="0" hangingPunct="1">
              <a:lnSpc>
                <a:spcPct val="90000"/>
              </a:lnSpc>
              <a:spcBef>
                <a:spcPts val="591"/>
              </a:spcBef>
              <a:buFont typeface="Arial" panose="020B0604020202020204" pitchFamily="34" charset="0"/>
              <a:buNone/>
              <a:defRPr sz="21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19860" indent="0" algn="ctr" defTabSz="1079906" rtl="0" eaLnBrk="1" latinLnBrk="0" hangingPunct="1">
              <a:lnSpc>
                <a:spcPct val="90000"/>
              </a:lnSpc>
              <a:spcBef>
                <a:spcPts val="591"/>
              </a:spcBef>
              <a:buFont typeface="Arial" panose="020B0604020202020204" pitchFamily="34" charset="0"/>
              <a:buNone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59813" indent="0" algn="ctr" defTabSz="1079906" rtl="0" eaLnBrk="1" latinLnBrk="0" hangingPunct="1">
              <a:lnSpc>
                <a:spcPct val="90000"/>
              </a:lnSpc>
              <a:spcBef>
                <a:spcPts val="591"/>
              </a:spcBef>
              <a:buFont typeface="Arial" panose="020B0604020202020204" pitchFamily="34" charset="0"/>
              <a:buNone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99766" indent="0" algn="ctr" defTabSz="1079906" rtl="0" eaLnBrk="1" latinLnBrk="0" hangingPunct="1">
              <a:lnSpc>
                <a:spcPct val="90000"/>
              </a:lnSpc>
              <a:spcBef>
                <a:spcPts val="591"/>
              </a:spcBef>
              <a:buFont typeface="Arial" panose="020B0604020202020204" pitchFamily="34" charset="0"/>
              <a:buNone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9719" indent="0" algn="ctr" defTabSz="1079906" rtl="0" eaLnBrk="1" latinLnBrk="0" hangingPunct="1">
              <a:lnSpc>
                <a:spcPct val="90000"/>
              </a:lnSpc>
              <a:spcBef>
                <a:spcPts val="591"/>
              </a:spcBef>
              <a:buFont typeface="Arial" panose="020B0604020202020204" pitchFamily="34" charset="0"/>
              <a:buNone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672" indent="0" algn="ctr" defTabSz="1079906" rtl="0" eaLnBrk="1" latinLnBrk="0" hangingPunct="1">
              <a:lnSpc>
                <a:spcPct val="90000"/>
              </a:lnSpc>
              <a:spcBef>
                <a:spcPts val="591"/>
              </a:spcBef>
              <a:buFont typeface="Arial" panose="020B0604020202020204" pitchFamily="34" charset="0"/>
              <a:buNone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19626" indent="0" algn="ctr" defTabSz="1079906" rtl="0" eaLnBrk="1" latinLnBrk="0" hangingPunct="1">
              <a:lnSpc>
                <a:spcPct val="90000"/>
              </a:lnSpc>
              <a:spcBef>
                <a:spcPts val="591"/>
              </a:spcBef>
              <a:buFont typeface="Arial" panose="020B0604020202020204" pitchFamily="34" charset="0"/>
              <a:buNone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400" dirty="0" smtClean="0"/>
          </a:p>
          <a:p>
            <a:pPr algn="l"/>
            <a:endParaRPr lang="ru-RU" sz="2400" dirty="0">
              <a:latin typeface="Gotham Pro" panose="02000503040000020004" pitchFamily="50" charset="0"/>
              <a:cs typeface="Gotham Pro" panose="02000503040000020004" pitchFamily="50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983185" y="1900760"/>
            <a:ext cx="9154274" cy="884078"/>
          </a:xfrm>
          <a:prstGeom prst="rect">
            <a:avLst/>
          </a:prstGeom>
        </p:spPr>
        <p:txBody>
          <a:bodyPr wrap="square" lIns="144006" tIns="72004" rIns="144006" bIns="72004">
            <a:spAutoFit/>
          </a:bodyPr>
          <a:lstStyle/>
          <a:p>
            <a:pPr>
              <a:spcBef>
                <a:spcPct val="0"/>
              </a:spcBef>
              <a:tabLst>
                <a:tab pos="360363" algn="l"/>
              </a:tabLst>
              <a:defRPr/>
            </a:pPr>
            <a:endParaRPr lang="ru-RU" sz="2400" cap="all" dirty="0">
              <a:latin typeface="Gotham Pro" panose="02000503040000020004" pitchFamily="50" charset="0"/>
              <a:ea typeface="+mj-ea"/>
              <a:cs typeface="Gotham Pro" panose="02000503040000020004" pitchFamily="50" charset="0"/>
            </a:endParaRPr>
          </a:p>
          <a:p>
            <a:pPr>
              <a:spcBef>
                <a:spcPct val="0"/>
              </a:spcBef>
              <a:tabLst>
                <a:tab pos="360363" algn="l"/>
              </a:tabLst>
              <a:defRPr/>
            </a:pPr>
            <a:endParaRPr lang="ru-RU" sz="2400" cap="all" dirty="0">
              <a:latin typeface="Gotham Pro" panose="02000503040000020004" pitchFamily="50" charset="0"/>
              <a:ea typeface="+mj-ea"/>
              <a:cs typeface="Gotham Pro" panose="02000503040000020004" pitchFamily="50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139872" y="1696388"/>
            <a:ext cx="8770915" cy="4967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ru-RU" sz="2400" b="1" dirty="0" smtClean="0">
                <a:latin typeface="Gotham Pro" panose="02000503040000020004" pitchFamily="50" charset="0"/>
                <a:cs typeface="Gotham Pro" panose="02000503040000020004" pitchFamily="50" charset="0"/>
              </a:rPr>
              <a:t>Финансовый рынок </a:t>
            </a:r>
            <a:r>
              <a:rPr lang="ru-RU" sz="2400" dirty="0" smtClean="0">
                <a:latin typeface="Gotham Pro" panose="02000503040000020004" pitchFamily="50" charset="0"/>
                <a:cs typeface="Gotham Pro" panose="02000503040000020004" pitchFamily="50" charset="0"/>
              </a:rPr>
              <a:t>– рынок капитала </a:t>
            </a:r>
            <a:br>
              <a:rPr lang="ru-RU" sz="2400" dirty="0" smtClean="0">
                <a:latin typeface="Gotham Pro" panose="02000503040000020004" pitchFamily="50" charset="0"/>
                <a:cs typeface="Gotham Pro" panose="02000503040000020004" pitchFamily="50" charset="0"/>
              </a:rPr>
            </a:br>
            <a:r>
              <a:rPr lang="ru-RU" sz="2400" dirty="0" smtClean="0">
                <a:latin typeface="Gotham Pro" panose="02000503040000020004" pitchFamily="50" charset="0"/>
                <a:cs typeface="Gotham Pro" panose="02000503040000020004" pitchFamily="50" charset="0"/>
              </a:rPr>
              <a:t>в  макроэкономической модели.</a:t>
            </a:r>
          </a:p>
          <a:p>
            <a:pPr>
              <a:lnSpc>
                <a:spcPct val="110000"/>
              </a:lnSpc>
            </a:pPr>
            <a:endParaRPr lang="ru-RU" sz="2400" dirty="0" smtClean="0">
              <a:latin typeface="Gotham Pro" panose="02000503040000020004" pitchFamily="50" charset="0"/>
              <a:cs typeface="Gotham Pro" panose="02000503040000020004" pitchFamily="50" charset="0"/>
            </a:endParaRPr>
          </a:p>
          <a:p>
            <a:pPr marL="806653" lvl="1" indent="-266700" defTabSz="1079906">
              <a:lnSpc>
                <a:spcPct val="90000"/>
              </a:lnSpc>
              <a:spcBef>
                <a:spcPts val="600"/>
              </a:spcBef>
              <a:buClr>
                <a:srgbClr val="FC730C"/>
              </a:buClr>
              <a:buFont typeface="Wingdings" panose="05000000000000000000" pitchFamily="2" charset="2"/>
              <a:buChar char="§"/>
            </a:pPr>
            <a:r>
              <a:rPr lang="ru-RU" sz="2400" dirty="0" smtClean="0">
                <a:latin typeface="Gotham Pro" panose="02000503040000020004" pitchFamily="50" charset="0"/>
              </a:rPr>
              <a:t>Трансформация сбережений в инвестиции</a:t>
            </a:r>
          </a:p>
          <a:p>
            <a:pPr marL="806653" lvl="1" indent="-266700" defTabSz="1079906">
              <a:lnSpc>
                <a:spcPct val="90000"/>
              </a:lnSpc>
              <a:spcBef>
                <a:spcPts val="600"/>
              </a:spcBef>
              <a:buClr>
                <a:srgbClr val="FC730C"/>
              </a:buClr>
              <a:buFont typeface="Wingdings" panose="05000000000000000000" pitchFamily="2" charset="2"/>
              <a:buChar char="§"/>
            </a:pPr>
            <a:r>
              <a:rPr lang="ru-RU" sz="2400" dirty="0" smtClean="0">
                <a:latin typeface="Gotham Pro" panose="02000503040000020004" pitchFamily="50" charset="0"/>
              </a:rPr>
              <a:t>Возможность </a:t>
            </a:r>
            <a:r>
              <a:rPr lang="ru-RU" sz="2400" dirty="0" err="1">
                <a:latin typeface="Gotham Pro" panose="02000503040000020004" pitchFamily="50" charset="0"/>
              </a:rPr>
              <a:t>межвременного</a:t>
            </a:r>
            <a:r>
              <a:rPr lang="ru-RU" sz="2400" dirty="0">
                <a:latin typeface="Gotham Pro" panose="02000503040000020004" pitchFamily="50" charset="0"/>
              </a:rPr>
              <a:t> выбора</a:t>
            </a:r>
          </a:p>
          <a:p>
            <a:pPr marL="806653" lvl="1" indent="-266700" defTabSz="1079906">
              <a:lnSpc>
                <a:spcPct val="90000"/>
              </a:lnSpc>
              <a:spcBef>
                <a:spcPts val="600"/>
              </a:spcBef>
              <a:buClr>
                <a:srgbClr val="FC730C"/>
              </a:buClr>
              <a:buFont typeface="Wingdings" panose="05000000000000000000" pitchFamily="2" charset="2"/>
              <a:buChar char="§"/>
            </a:pPr>
            <a:r>
              <a:rPr lang="ru-RU" sz="2400" dirty="0">
                <a:latin typeface="Gotham Pro" panose="02000503040000020004" pitchFamily="50" charset="0"/>
              </a:rPr>
              <a:t>Стимулирование потребительских расходов</a:t>
            </a:r>
          </a:p>
          <a:p>
            <a:pPr marL="806653" lvl="1" indent="-266700" defTabSz="1079906">
              <a:lnSpc>
                <a:spcPct val="90000"/>
              </a:lnSpc>
              <a:spcBef>
                <a:spcPts val="600"/>
              </a:spcBef>
              <a:buClr>
                <a:srgbClr val="FC730C"/>
              </a:buClr>
              <a:buFont typeface="Wingdings" panose="05000000000000000000" pitchFamily="2" charset="2"/>
              <a:buChar char="§"/>
            </a:pPr>
            <a:r>
              <a:rPr lang="ru-RU" sz="2400" dirty="0">
                <a:latin typeface="Gotham Pro" panose="02000503040000020004" pitchFamily="50" charset="0"/>
              </a:rPr>
              <a:t>Привлечение финансовых ресурсов для покрытия бюджетного дефицита</a:t>
            </a:r>
          </a:p>
          <a:p>
            <a:pPr marL="806653" lvl="1" indent="-266700" defTabSz="1079906">
              <a:lnSpc>
                <a:spcPct val="90000"/>
              </a:lnSpc>
              <a:spcBef>
                <a:spcPts val="600"/>
              </a:spcBef>
              <a:buClr>
                <a:srgbClr val="FC730C"/>
              </a:buClr>
              <a:buFont typeface="Wingdings" panose="05000000000000000000" pitchFamily="2" charset="2"/>
              <a:buChar char="§"/>
            </a:pPr>
            <a:r>
              <a:rPr lang="ru-RU" sz="2400" dirty="0" smtClean="0">
                <a:latin typeface="Gotham Pro" panose="02000503040000020004" pitchFamily="50" charset="0"/>
              </a:rPr>
              <a:t>Получение спекулятивного дохода</a:t>
            </a:r>
          </a:p>
          <a:p>
            <a:pPr marL="806653" lvl="1" indent="-266700" defTabSz="1079906">
              <a:lnSpc>
                <a:spcPct val="90000"/>
              </a:lnSpc>
              <a:spcBef>
                <a:spcPts val="600"/>
              </a:spcBef>
              <a:buClr>
                <a:srgbClr val="FC730C"/>
              </a:buClr>
              <a:buFont typeface="Wingdings" panose="05000000000000000000" pitchFamily="2" charset="2"/>
              <a:buChar char="§"/>
            </a:pPr>
            <a:r>
              <a:rPr lang="ru-RU" sz="2400" dirty="0" smtClean="0">
                <a:latin typeface="Gotham Pro" panose="02000503040000020004" pitchFamily="50" charset="0"/>
              </a:rPr>
              <a:t>Управление </a:t>
            </a:r>
            <a:r>
              <a:rPr lang="ru-RU" sz="2400" dirty="0">
                <a:latin typeface="Gotham Pro" panose="02000503040000020004" pitchFamily="50" charset="0"/>
              </a:rPr>
              <a:t>рисками</a:t>
            </a:r>
          </a:p>
          <a:p>
            <a:pPr marL="806653" lvl="1" indent="-266700" defTabSz="1079906">
              <a:lnSpc>
                <a:spcPct val="90000"/>
              </a:lnSpc>
              <a:spcBef>
                <a:spcPts val="600"/>
              </a:spcBef>
              <a:buClr>
                <a:srgbClr val="FC730C"/>
              </a:buClr>
              <a:buFont typeface="Wingdings" panose="05000000000000000000" pitchFamily="2" charset="2"/>
              <a:buChar char="§"/>
            </a:pPr>
            <a:r>
              <a:rPr lang="ru-RU" sz="2400" dirty="0">
                <a:latin typeface="Gotham Pro" panose="02000503040000020004" pitchFamily="50" charset="0"/>
              </a:rPr>
              <a:t>Драйвер макроэкономической динамики (экономический рост и циклические колебания)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99" y="-3085"/>
            <a:ext cx="11896625" cy="453191"/>
          </a:xfrm>
          <a:prstGeom prst="rect">
            <a:avLst/>
          </a:prstGeom>
        </p:spPr>
        <p:txBody>
          <a:bodyPr wrap="square" lIns="144006" tIns="72004" rIns="144006" bIns="72004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ru-RU" sz="2000" b="1" dirty="0">
                <a:solidFill>
                  <a:srgbClr val="003399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Тема 3.1. Финансовый рынок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247272" y="374181"/>
            <a:ext cx="10480289" cy="699412"/>
          </a:xfrm>
          <a:prstGeom prst="rect">
            <a:avLst/>
          </a:prstGeom>
        </p:spPr>
        <p:txBody>
          <a:bodyPr wrap="square" lIns="144006" tIns="72004" rIns="144006" bIns="72004">
            <a:spAutoFit/>
          </a:bodyPr>
          <a:lstStyle/>
          <a:p>
            <a:pPr>
              <a:spcBef>
                <a:spcPct val="0"/>
              </a:spcBef>
              <a:tabLst>
                <a:tab pos="360363" algn="l"/>
              </a:tabLst>
              <a:defRPr/>
            </a:pPr>
            <a:r>
              <a:rPr lang="ru-RU" dirty="0" smtClean="0">
                <a:solidFill>
                  <a:srgbClr val="003399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Функции </a:t>
            </a:r>
            <a:r>
              <a:rPr lang="ru-RU" dirty="0">
                <a:solidFill>
                  <a:srgbClr val="003399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и структура финансового рынка. Активы и их </a:t>
            </a:r>
            <a:r>
              <a:rPr lang="ru-RU" dirty="0" smtClean="0">
                <a:solidFill>
                  <a:srgbClr val="003399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свойства</a:t>
            </a:r>
            <a:endParaRPr lang="ru-RU" dirty="0">
              <a:solidFill>
                <a:srgbClr val="003399"/>
              </a:solidFill>
              <a:latin typeface="Gotham Pro" panose="02000503040000020004" pitchFamily="50" charset="0"/>
              <a:cs typeface="Gotham Pro" panose="02000503040000020004" pitchFamily="50" charset="0"/>
            </a:endParaRPr>
          </a:p>
          <a:p>
            <a:pPr>
              <a:spcBef>
                <a:spcPct val="0"/>
              </a:spcBef>
              <a:tabLst>
                <a:tab pos="360363" algn="l"/>
              </a:tabLst>
              <a:defRPr/>
            </a:pPr>
            <a:endParaRPr lang="ru-RU" dirty="0">
              <a:solidFill>
                <a:srgbClr val="003399"/>
              </a:solidFill>
              <a:latin typeface="Gotham Pro" panose="02000503040000020004" pitchFamily="50" charset="0"/>
              <a:cs typeface="Gotham Pro" panose="02000503040000020004" pitchFamily="50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983185" y="1072901"/>
            <a:ext cx="9154274" cy="462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ru-RU" sz="2400" b="1" dirty="0">
                <a:solidFill>
                  <a:srgbClr val="0E3E9F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Функции финансового рынка</a:t>
            </a:r>
          </a:p>
        </p:txBody>
      </p:sp>
    </p:spTree>
    <p:extLst>
      <p:ext uri="{BB962C8B-B14F-4D97-AF65-F5344CB8AC3E}">
        <p14:creationId xmlns:p14="http://schemas.microsoft.com/office/powerpoint/2010/main" val="1316696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948193" y="1037088"/>
            <a:ext cx="9313239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ru-RU" sz="2400" b="1" dirty="0" smtClean="0">
                <a:solidFill>
                  <a:srgbClr val="0E3E9F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Прямая и косвенная траектория движения </a:t>
            </a:r>
          </a:p>
          <a:p>
            <a:pPr algn="ctr">
              <a:lnSpc>
                <a:spcPct val="110000"/>
              </a:lnSpc>
            </a:pPr>
            <a:r>
              <a:rPr lang="ru-RU" sz="2400" b="1" dirty="0" smtClean="0">
                <a:solidFill>
                  <a:srgbClr val="0E3E9F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денежных фондов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99" y="-3085"/>
            <a:ext cx="11896625" cy="453191"/>
          </a:xfrm>
          <a:prstGeom prst="rect">
            <a:avLst/>
          </a:prstGeom>
        </p:spPr>
        <p:txBody>
          <a:bodyPr wrap="square" lIns="144006" tIns="72004" rIns="144006" bIns="72004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ru-RU" sz="2000" b="1" dirty="0">
                <a:solidFill>
                  <a:srgbClr val="003399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Тема 3.1. Финансовый рынок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247272" y="374181"/>
            <a:ext cx="10480289" cy="699412"/>
          </a:xfrm>
          <a:prstGeom prst="rect">
            <a:avLst/>
          </a:prstGeom>
        </p:spPr>
        <p:txBody>
          <a:bodyPr wrap="square" lIns="144006" tIns="72004" rIns="144006" bIns="72004">
            <a:spAutoFit/>
          </a:bodyPr>
          <a:lstStyle/>
          <a:p>
            <a:pPr>
              <a:spcBef>
                <a:spcPct val="0"/>
              </a:spcBef>
              <a:tabLst>
                <a:tab pos="360363" algn="l"/>
              </a:tabLst>
              <a:defRPr/>
            </a:pPr>
            <a:r>
              <a:rPr lang="ru-RU" dirty="0" smtClean="0">
                <a:solidFill>
                  <a:srgbClr val="003399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Функции </a:t>
            </a:r>
            <a:r>
              <a:rPr lang="ru-RU" dirty="0">
                <a:solidFill>
                  <a:srgbClr val="003399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и структура финансового рынка. Активы и их </a:t>
            </a:r>
            <a:r>
              <a:rPr lang="ru-RU" dirty="0" smtClean="0">
                <a:solidFill>
                  <a:srgbClr val="003399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свойства</a:t>
            </a:r>
            <a:endParaRPr lang="ru-RU" dirty="0">
              <a:solidFill>
                <a:srgbClr val="003399"/>
              </a:solidFill>
              <a:latin typeface="Gotham Pro" panose="02000503040000020004" pitchFamily="50" charset="0"/>
              <a:cs typeface="Gotham Pro" panose="02000503040000020004" pitchFamily="50" charset="0"/>
            </a:endParaRPr>
          </a:p>
          <a:p>
            <a:pPr>
              <a:spcBef>
                <a:spcPct val="0"/>
              </a:spcBef>
              <a:tabLst>
                <a:tab pos="360363" algn="l"/>
              </a:tabLst>
              <a:defRPr/>
            </a:pPr>
            <a:endParaRPr lang="ru-RU" dirty="0">
              <a:solidFill>
                <a:srgbClr val="003399"/>
              </a:solidFill>
              <a:latin typeface="Gotham Pro" panose="02000503040000020004" pitchFamily="50" charset="0"/>
              <a:cs typeface="Gotham Pro" panose="02000503040000020004" pitchFamily="50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" r="-207"/>
          <a:stretch/>
        </p:blipFill>
        <p:spPr>
          <a:xfrm>
            <a:off x="4948193" y="2342750"/>
            <a:ext cx="9372619" cy="4282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53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одержимое 2"/>
          <p:cNvSpPr txBox="1">
            <a:spLocks/>
          </p:cNvSpPr>
          <p:nvPr/>
        </p:nvSpPr>
        <p:spPr>
          <a:xfrm>
            <a:off x="4948193" y="2510972"/>
            <a:ext cx="9154274" cy="43542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079906" rtl="0" eaLnBrk="1" latinLnBrk="0" hangingPunct="1">
              <a:lnSpc>
                <a:spcPct val="90000"/>
              </a:lnSpc>
              <a:spcBef>
                <a:spcPts val="1181"/>
              </a:spcBef>
              <a:buFont typeface="Arial" panose="020B0604020202020204" pitchFamily="34" charset="0"/>
              <a:buNone/>
              <a:defRPr sz="28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9953" indent="0" algn="ctr" defTabSz="1079906" rtl="0" eaLnBrk="1" latinLnBrk="0" hangingPunct="1">
              <a:lnSpc>
                <a:spcPct val="90000"/>
              </a:lnSpc>
              <a:spcBef>
                <a:spcPts val="591"/>
              </a:spcBef>
              <a:buFont typeface="Arial" panose="020B0604020202020204" pitchFamily="34" charset="0"/>
              <a:buNone/>
              <a:defRPr sz="23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9906" indent="0" algn="ctr" defTabSz="1079906" rtl="0" eaLnBrk="1" latinLnBrk="0" hangingPunct="1">
              <a:lnSpc>
                <a:spcPct val="90000"/>
              </a:lnSpc>
              <a:spcBef>
                <a:spcPts val="591"/>
              </a:spcBef>
              <a:buFont typeface="Arial" panose="020B0604020202020204" pitchFamily="34" charset="0"/>
              <a:buNone/>
              <a:defRPr sz="21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19860" indent="0" algn="ctr" defTabSz="1079906" rtl="0" eaLnBrk="1" latinLnBrk="0" hangingPunct="1">
              <a:lnSpc>
                <a:spcPct val="90000"/>
              </a:lnSpc>
              <a:spcBef>
                <a:spcPts val="591"/>
              </a:spcBef>
              <a:buFont typeface="Arial" panose="020B0604020202020204" pitchFamily="34" charset="0"/>
              <a:buNone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59813" indent="0" algn="ctr" defTabSz="1079906" rtl="0" eaLnBrk="1" latinLnBrk="0" hangingPunct="1">
              <a:lnSpc>
                <a:spcPct val="90000"/>
              </a:lnSpc>
              <a:spcBef>
                <a:spcPts val="591"/>
              </a:spcBef>
              <a:buFont typeface="Arial" panose="020B0604020202020204" pitchFamily="34" charset="0"/>
              <a:buNone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99766" indent="0" algn="ctr" defTabSz="1079906" rtl="0" eaLnBrk="1" latinLnBrk="0" hangingPunct="1">
              <a:lnSpc>
                <a:spcPct val="90000"/>
              </a:lnSpc>
              <a:spcBef>
                <a:spcPts val="591"/>
              </a:spcBef>
              <a:buFont typeface="Arial" panose="020B0604020202020204" pitchFamily="34" charset="0"/>
              <a:buNone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9719" indent="0" algn="ctr" defTabSz="1079906" rtl="0" eaLnBrk="1" latinLnBrk="0" hangingPunct="1">
              <a:lnSpc>
                <a:spcPct val="90000"/>
              </a:lnSpc>
              <a:spcBef>
                <a:spcPts val="591"/>
              </a:spcBef>
              <a:buFont typeface="Arial" panose="020B0604020202020204" pitchFamily="34" charset="0"/>
              <a:buNone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672" indent="0" algn="ctr" defTabSz="1079906" rtl="0" eaLnBrk="1" latinLnBrk="0" hangingPunct="1">
              <a:lnSpc>
                <a:spcPct val="90000"/>
              </a:lnSpc>
              <a:spcBef>
                <a:spcPts val="591"/>
              </a:spcBef>
              <a:buFont typeface="Arial" panose="020B0604020202020204" pitchFamily="34" charset="0"/>
              <a:buNone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19626" indent="0" algn="ctr" defTabSz="1079906" rtl="0" eaLnBrk="1" latinLnBrk="0" hangingPunct="1">
              <a:lnSpc>
                <a:spcPct val="90000"/>
              </a:lnSpc>
              <a:spcBef>
                <a:spcPts val="591"/>
              </a:spcBef>
              <a:buFont typeface="Arial" panose="020B0604020202020204" pitchFamily="34" charset="0"/>
              <a:buNone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400" dirty="0" smtClean="0"/>
          </a:p>
          <a:p>
            <a:pPr algn="l"/>
            <a:endParaRPr lang="ru-RU" sz="2400" dirty="0">
              <a:latin typeface="Gotham Pro" panose="02000503040000020004" pitchFamily="50" charset="0"/>
              <a:cs typeface="Gotham Pro" panose="02000503040000020004" pitchFamily="50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9" y="-3085"/>
            <a:ext cx="11896625" cy="453191"/>
          </a:xfrm>
          <a:prstGeom prst="rect">
            <a:avLst/>
          </a:prstGeom>
        </p:spPr>
        <p:txBody>
          <a:bodyPr wrap="square" lIns="144006" tIns="72004" rIns="144006" bIns="72004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ru-RU" sz="2000" b="1" dirty="0">
                <a:solidFill>
                  <a:srgbClr val="003399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Тема 3.1. Финансовый рынок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007345" y="1041742"/>
            <a:ext cx="9238043" cy="49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ru-RU" sz="2400" b="1" dirty="0" smtClean="0">
                <a:solidFill>
                  <a:srgbClr val="0E3E9F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Агрегированные рынки финансового сектора</a:t>
            </a:r>
            <a:endParaRPr lang="ru-RU" sz="2400" b="1" dirty="0">
              <a:latin typeface="Gotham Pro" panose="02000503040000020004" pitchFamily="50" charset="0"/>
              <a:cs typeface="Gotham Pro" panose="02000503040000020004" pitchFamily="50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247272" y="374181"/>
            <a:ext cx="10480289" cy="699412"/>
          </a:xfrm>
          <a:prstGeom prst="rect">
            <a:avLst/>
          </a:prstGeom>
        </p:spPr>
        <p:txBody>
          <a:bodyPr wrap="square" lIns="144006" tIns="72004" rIns="144006" bIns="72004">
            <a:spAutoFit/>
          </a:bodyPr>
          <a:lstStyle/>
          <a:p>
            <a:pPr>
              <a:spcBef>
                <a:spcPct val="0"/>
              </a:spcBef>
              <a:tabLst>
                <a:tab pos="360363" algn="l"/>
              </a:tabLst>
              <a:defRPr/>
            </a:pPr>
            <a:r>
              <a:rPr lang="ru-RU" dirty="0" smtClean="0">
                <a:solidFill>
                  <a:srgbClr val="003399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Функции </a:t>
            </a:r>
            <a:r>
              <a:rPr lang="ru-RU" dirty="0">
                <a:solidFill>
                  <a:srgbClr val="003399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и структура финансового рынка. Активы и их </a:t>
            </a:r>
            <a:r>
              <a:rPr lang="ru-RU" dirty="0" smtClean="0">
                <a:solidFill>
                  <a:srgbClr val="003399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свойства</a:t>
            </a:r>
            <a:endParaRPr lang="ru-RU" dirty="0">
              <a:solidFill>
                <a:srgbClr val="003399"/>
              </a:solidFill>
              <a:latin typeface="Gotham Pro" panose="02000503040000020004" pitchFamily="50" charset="0"/>
              <a:cs typeface="Gotham Pro" panose="02000503040000020004" pitchFamily="50" charset="0"/>
            </a:endParaRPr>
          </a:p>
          <a:p>
            <a:pPr>
              <a:spcBef>
                <a:spcPct val="0"/>
              </a:spcBef>
              <a:tabLst>
                <a:tab pos="360363" algn="l"/>
              </a:tabLst>
              <a:defRPr/>
            </a:pPr>
            <a:endParaRPr lang="ru-RU" dirty="0">
              <a:solidFill>
                <a:srgbClr val="003399"/>
              </a:solidFill>
              <a:latin typeface="Gotham Pro" panose="02000503040000020004" pitchFamily="50" charset="0"/>
              <a:cs typeface="Gotham Pro" panose="02000503040000020004" pitchFamily="50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2232" y="1772104"/>
            <a:ext cx="8730383" cy="5366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241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одержимое 2"/>
          <p:cNvSpPr txBox="1">
            <a:spLocks/>
          </p:cNvSpPr>
          <p:nvPr/>
        </p:nvSpPr>
        <p:spPr>
          <a:xfrm>
            <a:off x="4948193" y="2466975"/>
            <a:ext cx="9154274" cy="43982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079906" rtl="0" eaLnBrk="1" latinLnBrk="0" hangingPunct="1">
              <a:lnSpc>
                <a:spcPct val="90000"/>
              </a:lnSpc>
              <a:spcBef>
                <a:spcPts val="1181"/>
              </a:spcBef>
              <a:buFont typeface="Arial" panose="020B0604020202020204" pitchFamily="34" charset="0"/>
              <a:buNone/>
              <a:defRPr sz="28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9953" indent="0" algn="ctr" defTabSz="1079906" rtl="0" eaLnBrk="1" latinLnBrk="0" hangingPunct="1">
              <a:lnSpc>
                <a:spcPct val="90000"/>
              </a:lnSpc>
              <a:spcBef>
                <a:spcPts val="591"/>
              </a:spcBef>
              <a:buFont typeface="Arial" panose="020B0604020202020204" pitchFamily="34" charset="0"/>
              <a:buNone/>
              <a:defRPr sz="23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9906" indent="0" algn="ctr" defTabSz="1079906" rtl="0" eaLnBrk="1" latinLnBrk="0" hangingPunct="1">
              <a:lnSpc>
                <a:spcPct val="90000"/>
              </a:lnSpc>
              <a:spcBef>
                <a:spcPts val="591"/>
              </a:spcBef>
              <a:buFont typeface="Arial" panose="020B0604020202020204" pitchFamily="34" charset="0"/>
              <a:buNone/>
              <a:defRPr sz="21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19860" indent="0" algn="ctr" defTabSz="1079906" rtl="0" eaLnBrk="1" latinLnBrk="0" hangingPunct="1">
              <a:lnSpc>
                <a:spcPct val="90000"/>
              </a:lnSpc>
              <a:spcBef>
                <a:spcPts val="591"/>
              </a:spcBef>
              <a:buFont typeface="Arial" panose="020B0604020202020204" pitchFamily="34" charset="0"/>
              <a:buNone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59813" indent="0" algn="ctr" defTabSz="1079906" rtl="0" eaLnBrk="1" latinLnBrk="0" hangingPunct="1">
              <a:lnSpc>
                <a:spcPct val="90000"/>
              </a:lnSpc>
              <a:spcBef>
                <a:spcPts val="591"/>
              </a:spcBef>
              <a:buFont typeface="Arial" panose="020B0604020202020204" pitchFamily="34" charset="0"/>
              <a:buNone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99766" indent="0" algn="ctr" defTabSz="1079906" rtl="0" eaLnBrk="1" latinLnBrk="0" hangingPunct="1">
              <a:lnSpc>
                <a:spcPct val="90000"/>
              </a:lnSpc>
              <a:spcBef>
                <a:spcPts val="591"/>
              </a:spcBef>
              <a:buFont typeface="Arial" panose="020B0604020202020204" pitchFamily="34" charset="0"/>
              <a:buNone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9719" indent="0" algn="ctr" defTabSz="1079906" rtl="0" eaLnBrk="1" latinLnBrk="0" hangingPunct="1">
              <a:lnSpc>
                <a:spcPct val="90000"/>
              </a:lnSpc>
              <a:spcBef>
                <a:spcPts val="591"/>
              </a:spcBef>
              <a:buFont typeface="Arial" panose="020B0604020202020204" pitchFamily="34" charset="0"/>
              <a:buNone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672" indent="0" algn="ctr" defTabSz="1079906" rtl="0" eaLnBrk="1" latinLnBrk="0" hangingPunct="1">
              <a:lnSpc>
                <a:spcPct val="90000"/>
              </a:lnSpc>
              <a:spcBef>
                <a:spcPts val="591"/>
              </a:spcBef>
              <a:buFont typeface="Arial" panose="020B0604020202020204" pitchFamily="34" charset="0"/>
              <a:buNone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19626" indent="0" algn="ctr" defTabSz="1079906" rtl="0" eaLnBrk="1" latinLnBrk="0" hangingPunct="1">
              <a:lnSpc>
                <a:spcPct val="90000"/>
              </a:lnSpc>
              <a:spcBef>
                <a:spcPts val="591"/>
              </a:spcBef>
              <a:buFont typeface="Arial" panose="020B0604020202020204" pitchFamily="34" charset="0"/>
              <a:buNone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400" b="1" dirty="0" smtClean="0">
              <a:latin typeface="Gotham Pro" panose="02000503040000020004" pitchFamily="50" charset="0"/>
              <a:cs typeface="Gotham Pro" panose="02000503040000020004" pitchFamily="50" charset="0"/>
            </a:endParaRPr>
          </a:p>
          <a:p>
            <a:pPr algn="l"/>
            <a:endParaRPr lang="ru-RU" sz="2400" b="1" dirty="0">
              <a:latin typeface="Gotham Pro" panose="02000503040000020004" pitchFamily="50" charset="0"/>
              <a:cs typeface="Gotham Pro" panose="02000503040000020004" pitchFamily="50" charset="0"/>
            </a:endParaRPr>
          </a:p>
          <a:p>
            <a:pPr algn="l"/>
            <a:endParaRPr lang="ru-RU" sz="2400" dirty="0">
              <a:latin typeface="Gotham Pro" panose="02000503040000020004" pitchFamily="50" charset="0"/>
              <a:cs typeface="Gotham Pro" panose="02000503040000020004" pitchFamily="50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71782" y="2068933"/>
            <a:ext cx="9154274" cy="884078"/>
          </a:xfrm>
          <a:prstGeom prst="rect">
            <a:avLst/>
          </a:prstGeom>
        </p:spPr>
        <p:txBody>
          <a:bodyPr wrap="square" lIns="144006" tIns="72004" rIns="144006" bIns="72004">
            <a:spAutoFit/>
          </a:bodyPr>
          <a:lstStyle/>
          <a:p>
            <a:pPr>
              <a:spcBef>
                <a:spcPct val="0"/>
              </a:spcBef>
              <a:tabLst>
                <a:tab pos="360363" algn="l"/>
              </a:tabLst>
              <a:defRPr/>
            </a:pPr>
            <a:endParaRPr lang="ru-RU" sz="2400" cap="all" dirty="0">
              <a:latin typeface="Gotham Pro" panose="02000503040000020004" pitchFamily="50" charset="0"/>
              <a:ea typeface="+mj-ea"/>
              <a:cs typeface="Gotham Pro" panose="02000503040000020004" pitchFamily="50" charset="0"/>
            </a:endParaRPr>
          </a:p>
          <a:p>
            <a:pPr>
              <a:spcBef>
                <a:spcPct val="0"/>
              </a:spcBef>
              <a:tabLst>
                <a:tab pos="360363" algn="l"/>
              </a:tabLst>
              <a:defRPr/>
            </a:pPr>
            <a:endParaRPr lang="ru-RU" sz="2400" cap="all" dirty="0">
              <a:latin typeface="Gotham Pro" panose="02000503040000020004" pitchFamily="50" charset="0"/>
              <a:ea typeface="+mj-ea"/>
              <a:cs typeface="Gotham Pro" panose="02000503040000020004" pitchFamily="50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21905" y="4618387"/>
            <a:ext cx="9378308" cy="2529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ru-RU" sz="2400" b="1" dirty="0" smtClean="0">
                <a:latin typeface="Gotham Pro" panose="02000503040000020004" pitchFamily="50" charset="0"/>
                <a:cs typeface="Gotham Pro" panose="02000503040000020004" pitchFamily="50" charset="0"/>
              </a:rPr>
              <a:t>	Физический актив </a:t>
            </a:r>
            <a:r>
              <a:rPr lang="ru-RU" sz="2400" dirty="0" smtClean="0">
                <a:latin typeface="Gotham Pro" panose="02000503040000020004" pitchFamily="50" charset="0"/>
                <a:cs typeface="Gotham Pro" panose="02000503040000020004" pitchFamily="50" charset="0"/>
              </a:rPr>
              <a:t>– благо длительного пользования (недвижимость, ювелирные изделия и т.д.)</a:t>
            </a:r>
            <a:endParaRPr lang="ru-RU" sz="2400" dirty="0">
              <a:latin typeface="Gotham Pro" panose="02000503040000020004" pitchFamily="50" charset="0"/>
              <a:cs typeface="Gotham Pro" panose="02000503040000020004" pitchFamily="50" charset="0"/>
            </a:endParaRPr>
          </a:p>
          <a:p>
            <a:pPr>
              <a:lnSpc>
                <a:spcPct val="110000"/>
              </a:lnSpc>
            </a:pPr>
            <a:endParaRPr lang="ru-RU" sz="2400" b="1" dirty="0" smtClean="0">
              <a:latin typeface="Gotham Pro" panose="02000503040000020004" pitchFamily="50" charset="0"/>
              <a:cs typeface="Gotham Pro" panose="02000503040000020004" pitchFamily="50" charset="0"/>
            </a:endParaRPr>
          </a:p>
          <a:p>
            <a:pPr>
              <a:lnSpc>
                <a:spcPct val="110000"/>
              </a:lnSpc>
            </a:pPr>
            <a:r>
              <a:rPr lang="ru-RU" sz="2400" b="1" dirty="0" smtClean="0">
                <a:latin typeface="Gotham Pro" panose="02000503040000020004" pitchFamily="50" charset="0"/>
                <a:cs typeface="Gotham Pro" panose="02000503040000020004" pitchFamily="50" charset="0"/>
              </a:rPr>
              <a:t>	Финансовый актив </a:t>
            </a:r>
            <a:r>
              <a:rPr lang="ru-RU" sz="2400" dirty="0">
                <a:latin typeface="Gotham Pro" panose="02000503040000020004" pitchFamily="50" charset="0"/>
                <a:cs typeface="Gotham Pro" panose="02000503040000020004" pitchFamily="50" charset="0"/>
              </a:rPr>
              <a:t>– денежный документ, выполняющий функцию средства сбережения и получения </a:t>
            </a:r>
            <a:r>
              <a:rPr lang="ru-RU" sz="2400" dirty="0" smtClean="0">
                <a:latin typeface="Gotham Pro" panose="02000503040000020004" pitchFamily="50" charset="0"/>
                <a:cs typeface="Gotham Pro" panose="02000503040000020004" pitchFamily="50" charset="0"/>
              </a:rPr>
              <a:t>дохода.</a:t>
            </a:r>
            <a:endParaRPr lang="ru-RU" sz="2400" b="1" dirty="0" smtClean="0">
              <a:latin typeface="Gotham Pro" panose="02000503040000020004" pitchFamily="50" charset="0"/>
              <a:cs typeface="Gotham Pro" panose="02000503040000020004" pitchFamily="50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9" y="-3085"/>
            <a:ext cx="11896625" cy="453191"/>
          </a:xfrm>
          <a:prstGeom prst="rect">
            <a:avLst/>
          </a:prstGeom>
        </p:spPr>
        <p:txBody>
          <a:bodyPr wrap="square" lIns="144006" tIns="72004" rIns="144006" bIns="72004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ru-RU" sz="2000" b="1" dirty="0">
                <a:solidFill>
                  <a:srgbClr val="003399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Тема 3.1. Финансовый рынок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896654" y="971875"/>
            <a:ext cx="9329402" cy="462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ru-RU" sz="2400" b="1" dirty="0" smtClean="0">
                <a:solidFill>
                  <a:srgbClr val="0E3E9F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Активы</a:t>
            </a:r>
            <a:endParaRPr lang="ru-RU" sz="2400" b="1" dirty="0">
              <a:latin typeface="Gotham Pro" panose="02000503040000020004" pitchFamily="50" charset="0"/>
              <a:cs typeface="Gotham Pro" panose="02000503040000020004" pitchFamily="50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021905" y="1558987"/>
            <a:ext cx="9204151" cy="29361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ru-RU" sz="2400" b="1" dirty="0" smtClean="0">
                <a:latin typeface="Gotham Pro" panose="02000503040000020004" pitchFamily="50" charset="0"/>
                <a:cs typeface="Gotham Pro" panose="02000503040000020004" pitchFamily="50" charset="0"/>
              </a:rPr>
              <a:t>	Актив </a:t>
            </a:r>
            <a:r>
              <a:rPr lang="ru-RU" sz="2400" dirty="0" smtClean="0">
                <a:latin typeface="Gotham Pro" panose="02000503040000020004" pitchFamily="50" charset="0"/>
                <a:cs typeface="Gotham Pro" panose="02000503040000020004" pitchFamily="50" charset="0"/>
              </a:rPr>
              <a:t>– любая имущественная единица, способная приносить доход.</a:t>
            </a:r>
          </a:p>
          <a:p>
            <a:pPr>
              <a:lnSpc>
                <a:spcPct val="110000"/>
              </a:lnSpc>
            </a:pPr>
            <a:r>
              <a:rPr lang="ru-RU" sz="2400" dirty="0">
                <a:latin typeface="Gotham Pro" panose="02000503040000020004" pitchFamily="50" charset="0"/>
                <a:cs typeface="Gotham Pro" panose="02000503040000020004" pitchFamily="50" charset="0"/>
              </a:rPr>
              <a:t>Активы </a:t>
            </a:r>
            <a:r>
              <a:rPr lang="ru-RU" sz="2400" dirty="0" smtClean="0">
                <a:latin typeface="Gotham Pro" panose="02000503040000020004" pitchFamily="50" charset="0"/>
                <a:cs typeface="Gotham Pro" panose="02000503040000020004" pitchFamily="50" charset="0"/>
              </a:rPr>
              <a:t>выполняют </a:t>
            </a:r>
            <a:r>
              <a:rPr lang="ru-RU" sz="2400" dirty="0">
                <a:latin typeface="Gotham Pro" panose="02000503040000020004" pitchFamily="50" charset="0"/>
                <a:cs typeface="Gotham Pro" panose="02000503040000020004" pitchFamily="50" charset="0"/>
              </a:rPr>
              <a:t>функцию средства сбережения и сохранения стоимости</a:t>
            </a:r>
            <a:r>
              <a:rPr lang="ru-RU" sz="2400" dirty="0" smtClean="0">
                <a:latin typeface="Gotham Pro" panose="02000503040000020004" pitchFamily="50" charset="0"/>
                <a:cs typeface="Gotham Pro" panose="02000503040000020004" pitchFamily="50" charset="0"/>
              </a:rPr>
              <a:t>.</a:t>
            </a:r>
          </a:p>
          <a:p>
            <a:pPr>
              <a:lnSpc>
                <a:spcPct val="110000"/>
              </a:lnSpc>
            </a:pPr>
            <a:endParaRPr lang="ru-RU" sz="2400" b="1" dirty="0" smtClean="0">
              <a:latin typeface="Gotham Pro" panose="02000503040000020004" pitchFamily="50" charset="0"/>
              <a:cs typeface="Gotham Pro" panose="02000503040000020004" pitchFamily="50" charset="0"/>
            </a:endParaRPr>
          </a:p>
          <a:p>
            <a:pPr>
              <a:lnSpc>
                <a:spcPct val="110000"/>
              </a:lnSpc>
            </a:pPr>
            <a:r>
              <a:rPr lang="ru-RU" sz="2400" b="1" dirty="0" smtClean="0">
                <a:latin typeface="Gotham Pro" panose="02000503040000020004" pitchFamily="50" charset="0"/>
                <a:cs typeface="Gotham Pro" panose="02000503040000020004" pitchFamily="50" charset="0"/>
              </a:rPr>
              <a:t>	Имущество </a:t>
            </a:r>
            <a:r>
              <a:rPr lang="ru-RU" sz="2400" b="1" dirty="0">
                <a:latin typeface="Gotham Pro" panose="02000503040000020004" pitchFamily="50" charset="0"/>
                <a:cs typeface="Gotham Pro" panose="02000503040000020004" pitchFamily="50" charset="0"/>
              </a:rPr>
              <a:t>домохозяйства </a:t>
            </a:r>
            <a:r>
              <a:rPr lang="ru-RU" sz="2400" dirty="0">
                <a:latin typeface="Gotham Pro" panose="02000503040000020004" pitchFamily="50" charset="0"/>
                <a:cs typeface="Gotham Pro" panose="02000503040000020004" pitchFamily="50" charset="0"/>
              </a:rPr>
              <a:t>– </a:t>
            </a:r>
            <a:r>
              <a:rPr lang="ru-RU" sz="2400" dirty="0" smtClean="0">
                <a:latin typeface="Gotham Pro" panose="02000503040000020004" pitchFamily="50" charset="0"/>
                <a:cs typeface="Gotham Pro" panose="02000503040000020004" pitchFamily="50" charset="0"/>
              </a:rPr>
              <a:t>совокупность активов домохозяйства.</a:t>
            </a:r>
            <a:endParaRPr lang="ru-RU" sz="2400" dirty="0">
              <a:latin typeface="Gotham Pro" panose="02000503040000020004" pitchFamily="50" charset="0"/>
              <a:cs typeface="Gotham Pro" panose="02000503040000020004" pitchFamily="50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247272" y="374181"/>
            <a:ext cx="10480289" cy="699412"/>
          </a:xfrm>
          <a:prstGeom prst="rect">
            <a:avLst/>
          </a:prstGeom>
        </p:spPr>
        <p:txBody>
          <a:bodyPr wrap="square" lIns="144006" tIns="72004" rIns="144006" bIns="72004">
            <a:spAutoFit/>
          </a:bodyPr>
          <a:lstStyle/>
          <a:p>
            <a:pPr>
              <a:spcBef>
                <a:spcPct val="0"/>
              </a:spcBef>
              <a:tabLst>
                <a:tab pos="360363" algn="l"/>
              </a:tabLst>
              <a:defRPr/>
            </a:pPr>
            <a:r>
              <a:rPr lang="ru-RU" dirty="0" smtClean="0">
                <a:solidFill>
                  <a:srgbClr val="003399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Функции </a:t>
            </a:r>
            <a:r>
              <a:rPr lang="ru-RU" dirty="0">
                <a:solidFill>
                  <a:srgbClr val="003399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и структура финансового рынка. Активы и их </a:t>
            </a:r>
            <a:r>
              <a:rPr lang="ru-RU" dirty="0" smtClean="0">
                <a:solidFill>
                  <a:srgbClr val="003399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свойства</a:t>
            </a:r>
            <a:endParaRPr lang="ru-RU" dirty="0">
              <a:solidFill>
                <a:srgbClr val="003399"/>
              </a:solidFill>
              <a:latin typeface="Gotham Pro" panose="02000503040000020004" pitchFamily="50" charset="0"/>
              <a:cs typeface="Gotham Pro" panose="02000503040000020004" pitchFamily="50" charset="0"/>
            </a:endParaRPr>
          </a:p>
          <a:p>
            <a:pPr>
              <a:spcBef>
                <a:spcPct val="0"/>
              </a:spcBef>
              <a:tabLst>
                <a:tab pos="360363" algn="l"/>
              </a:tabLst>
              <a:defRPr/>
            </a:pPr>
            <a:endParaRPr lang="ru-RU" dirty="0">
              <a:solidFill>
                <a:srgbClr val="003399"/>
              </a:solidFill>
              <a:latin typeface="Gotham Pro" panose="02000503040000020004" pitchFamily="50" charset="0"/>
              <a:cs typeface="Gotham Pro" panose="0200050304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4674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одержимое 2"/>
          <p:cNvSpPr txBox="1">
            <a:spLocks/>
          </p:cNvSpPr>
          <p:nvPr/>
        </p:nvSpPr>
        <p:spPr>
          <a:xfrm>
            <a:off x="4948193" y="2466975"/>
            <a:ext cx="9154274" cy="43982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079906" rtl="0" eaLnBrk="1" latinLnBrk="0" hangingPunct="1">
              <a:lnSpc>
                <a:spcPct val="90000"/>
              </a:lnSpc>
              <a:spcBef>
                <a:spcPts val="1181"/>
              </a:spcBef>
              <a:buFont typeface="Arial" panose="020B0604020202020204" pitchFamily="34" charset="0"/>
              <a:buNone/>
              <a:defRPr sz="28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9953" indent="0" algn="ctr" defTabSz="1079906" rtl="0" eaLnBrk="1" latinLnBrk="0" hangingPunct="1">
              <a:lnSpc>
                <a:spcPct val="90000"/>
              </a:lnSpc>
              <a:spcBef>
                <a:spcPts val="591"/>
              </a:spcBef>
              <a:buFont typeface="Arial" panose="020B0604020202020204" pitchFamily="34" charset="0"/>
              <a:buNone/>
              <a:defRPr sz="23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9906" indent="0" algn="ctr" defTabSz="1079906" rtl="0" eaLnBrk="1" latinLnBrk="0" hangingPunct="1">
              <a:lnSpc>
                <a:spcPct val="90000"/>
              </a:lnSpc>
              <a:spcBef>
                <a:spcPts val="591"/>
              </a:spcBef>
              <a:buFont typeface="Arial" panose="020B0604020202020204" pitchFamily="34" charset="0"/>
              <a:buNone/>
              <a:defRPr sz="21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19860" indent="0" algn="ctr" defTabSz="1079906" rtl="0" eaLnBrk="1" latinLnBrk="0" hangingPunct="1">
              <a:lnSpc>
                <a:spcPct val="90000"/>
              </a:lnSpc>
              <a:spcBef>
                <a:spcPts val="591"/>
              </a:spcBef>
              <a:buFont typeface="Arial" panose="020B0604020202020204" pitchFamily="34" charset="0"/>
              <a:buNone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59813" indent="0" algn="ctr" defTabSz="1079906" rtl="0" eaLnBrk="1" latinLnBrk="0" hangingPunct="1">
              <a:lnSpc>
                <a:spcPct val="90000"/>
              </a:lnSpc>
              <a:spcBef>
                <a:spcPts val="591"/>
              </a:spcBef>
              <a:buFont typeface="Arial" panose="020B0604020202020204" pitchFamily="34" charset="0"/>
              <a:buNone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99766" indent="0" algn="ctr" defTabSz="1079906" rtl="0" eaLnBrk="1" latinLnBrk="0" hangingPunct="1">
              <a:lnSpc>
                <a:spcPct val="90000"/>
              </a:lnSpc>
              <a:spcBef>
                <a:spcPts val="591"/>
              </a:spcBef>
              <a:buFont typeface="Arial" panose="020B0604020202020204" pitchFamily="34" charset="0"/>
              <a:buNone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9719" indent="0" algn="ctr" defTabSz="1079906" rtl="0" eaLnBrk="1" latinLnBrk="0" hangingPunct="1">
              <a:lnSpc>
                <a:spcPct val="90000"/>
              </a:lnSpc>
              <a:spcBef>
                <a:spcPts val="591"/>
              </a:spcBef>
              <a:buFont typeface="Arial" panose="020B0604020202020204" pitchFamily="34" charset="0"/>
              <a:buNone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672" indent="0" algn="ctr" defTabSz="1079906" rtl="0" eaLnBrk="1" latinLnBrk="0" hangingPunct="1">
              <a:lnSpc>
                <a:spcPct val="90000"/>
              </a:lnSpc>
              <a:spcBef>
                <a:spcPts val="591"/>
              </a:spcBef>
              <a:buFont typeface="Arial" panose="020B0604020202020204" pitchFamily="34" charset="0"/>
              <a:buNone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19626" indent="0" algn="ctr" defTabSz="1079906" rtl="0" eaLnBrk="1" latinLnBrk="0" hangingPunct="1">
              <a:lnSpc>
                <a:spcPct val="90000"/>
              </a:lnSpc>
              <a:spcBef>
                <a:spcPts val="591"/>
              </a:spcBef>
              <a:buFont typeface="Arial" panose="020B0604020202020204" pitchFamily="34" charset="0"/>
              <a:buNone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400" b="1" dirty="0" smtClean="0">
              <a:latin typeface="Gotham Pro" panose="02000503040000020004" pitchFamily="50" charset="0"/>
              <a:cs typeface="Gotham Pro" panose="02000503040000020004" pitchFamily="50" charset="0"/>
            </a:endParaRPr>
          </a:p>
          <a:p>
            <a:pPr algn="l"/>
            <a:endParaRPr lang="ru-RU" sz="2400" b="1" dirty="0">
              <a:latin typeface="Gotham Pro" panose="02000503040000020004" pitchFamily="50" charset="0"/>
              <a:cs typeface="Gotham Pro" panose="02000503040000020004" pitchFamily="50" charset="0"/>
            </a:endParaRPr>
          </a:p>
          <a:p>
            <a:pPr algn="l"/>
            <a:endParaRPr lang="ru-RU" sz="2400" dirty="0">
              <a:latin typeface="Gotham Pro" panose="02000503040000020004" pitchFamily="50" charset="0"/>
              <a:cs typeface="Gotham Pro" panose="02000503040000020004" pitchFamily="50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71782" y="2068933"/>
            <a:ext cx="9154274" cy="884078"/>
          </a:xfrm>
          <a:prstGeom prst="rect">
            <a:avLst/>
          </a:prstGeom>
        </p:spPr>
        <p:txBody>
          <a:bodyPr wrap="square" lIns="144006" tIns="72004" rIns="144006" bIns="72004">
            <a:spAutoFit/>
          </a:bodyPr>
          <a:lstStyle/>
          <a:p>
            <a:pPr>
              <a:spcBef>
                <a:spcPct val="0"/>
              </a:spcBef>
              <a:tabLst>
                <a:tab pos="360363" algn="l"/>
              </a:tabLst>
              <a:defRPr/>
            </a:pPr>
            <a:endParaRPr lang="ru-RU" sz="2400" cap="all" dirty="0">
              <a:latin typeface="Gotham Pro" panose="02000503040000020004" pitchFamily="50" charset="0"/>
              <a:ea typeface="+mj-ea"/>
              <a:cs typeface="Gotham Pro" panose="02000503040000020004" pitchFamily="50" charset="0"/>
            </a:endParaRPr>
          </a:p>
          <a:p>
            <a:pPr>
              <a:spcBef>
                <a:spcPct val="0"/>
              </a:spcBef>
              <a:tabLst>
                <a:tab pos="360363" algn="l"/>
              </a:tabLst>
              <a:defRPr/>
            </a:pPr>
            <a:endParaRPr lang="ru-RU" sz="2400" cap="all" dirty="0">
              <a:latin typeface="Gotham Pro" panose="02000503040000020004" pitchFamily="50" charset="0"/>
              <a:ea typeface="+mj-ea"/>
              <a:cs typeface="Gotham Pro" panose="02000503040000020004" pitchFamily="50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9" y="-3085"/>
            <a:ext cx="11896625" cy="453191"/>
          </a:xfrm>
          <a:prstGeom prst="rect">
            <a:avLst/>
          </a:prstGeom>
        </p:spPr>
        <p:txBody>
          <a:bodyPr wrap="square" lIns="144006" tIns="72004" rIns="144006" bIns="72004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ru-RU" sz="2000" b="1" dirty="0">
                <a:solidFill>
                  <a:srgbClr val="003399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Тема 3.1. Финансовый рынок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896654" y="1036043"/>
            <a:ext cx="9329402" cy="49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ru-RU" sz="2400" b="1" dirty="0" smtClean="0">
                <a:solidFill>
                  <a:srgbClr val="0E3E9F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Финансовые активы домохозяйства</a:t>
            </a:r>
            <a:endParaRPr lang="ru-RU" sz="2400" b="1" dirty="0">
              <a:latin typeface="Gotham Pro" panose="02000503040000020004" pitchFamily="50" charset="0"/>
              <a:cs typeface="Gotham Pro" panose="02000503040000020004" pitchFamily="50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265124" y="1932683"/>
            <a:ext cx="8520411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ru-RU" sz="2400" b="1" dirty="0" smtClean="0">
                <a:latin typeface="Gotham Pro" panose="02000503040000020004" pitchFamily="50" charset="0"/>
                <a:cs typeface="Gotham Pro" panose="02000503040000020004" pitchFamily="50" charset="0"/>
              </a:rPr>
              <a:t>Деньги </a:t>
            </a:r>
          </a:p>
          <a:p>
            <a:pPr marL="806653" lvl="1" indent="-266700" defTabSz="1079906">
              <a:lnSpc>
                <a:spcPct val="90000"/>
              </a:lnSpc>
              <a:spcBef>
                <a:spcPts val="600"/>
              </a:spcBef>
              <a:buClr>
                <a:srgbClr val="FC730C"/>
              </a:buClr>
              <a:buFont typeface="Wingdings" panose="05000000000000000000" pitchFamily="2" charset="2"/>
              <a:buChar char="§"/>
            </a:pPr>
            <a:r>
              <a:rPr lang="ru-RU" sz="2400" dirty="0">
                <a:latin typeface="Gotham Pro" panose="02000503040000020004" pitchFamily="50" charset="0"/>
              </a:rPr>
              <a:t>наличные</a:t>
            </a:r>
          </a:p>
          <a:p>
            <a:pPr marL="806653" lvl="1" indent="-266700" defTabSz="1079906">
              <a:lnSpc>
                <a:spcPct val="90000"/>
              </a:lnSpc>
              <a:spcBef>
                <a:spcPts val="600"/>
              </a:spcBef>
              <a:buClr>
                <a:srgbClr val="FC730C"/>
              </a:buClr>
              <a:buFont typeface="Wingdings" panose="05000000000000000000" pitchFamily="2" charset="2"/>
              <a:buChar char="§"/>
            </a:pPr>
            <a:r>
              <a:rPr lang="ru-RU" sz="2400" dirty="0">
                <a:latin typeface="Gotham Pro" panose="02000503040000020004" pitchFamily="50" charset="0"/>
              </a:rPr>
              <a:t>на текущих счетах</a:t>
            </a:r>
          </a:p>
          <a:p>
            <a:pPr>
              <a:lnSpc>
                <a:spcPct val="110000"/>
              </a:lnSpc>
            </a:pPr>
            <a:r>
              <a:rPr lang="ru-RU" sz="2400" b="1" dirty="0" smtClean="0">
                <a:latin typeface="Gotham Pro" panose="02000503040000020004" pitchFamily="50" charset="0"/>
                <a:cs typeface="Gotham Pro" panose="02000503040000020004" pitchFamily="50" charset="0"/>
              </a:rPr>
              <a:t>Иностранная валюта</a:t>
            </a:r>
          </a:p>
          <a:p>
            <a:pPr>
              <a:lnSpc>
                <a:spcPct val="110000"/>
              </a:lnSpc>
            </a:pPr>
            <a:r>
              <a:rPr lang="ru-RU" sz="2400" b="1" dirty="0" smtClean="0">
                <a:latin typeface="Gotham Pro" panose="02000503040000020004" pitchFamily="50" charset="0"/>
                <a:cs typeface="Gotham Pro" panose="02000503040000020004" pitchFamily="50" charset="0"/>
              </a:rPr>
              <a:t>Пенсионные счета</a:t>
            </a:r>
          </a:p>
          <a:p>
            <a:pPr>
              <a:lnSpc>
                <a:spcPct val="110000"/>
              </a:lnSpc>
            </a:pPr>
            <a:r>
              <a:rPr lang="ru-RU" sz="2400" b="1" dirty="0">
                <a:latin typeface="Gotham Pro" panose="02000503040000020004" pitchFamily="50" charset="0"/>
                <a:cs typeface="Gotham Pro" panose="02000503040000020004" pitchFamily="50" charset="0"/>
              </a:rPr>
              <a:t>Банковские вклады</a:t>
            </a:r>
          </a:p>
          <a:p>
            <a:pPr>
              <a:lnSpc>
                <a:spcPct val="110000"/>
              </a:lnSpc>
            </a:pPr>
            <a:r>
              <a:rPr lang="ru-RU" sz="2400" b="1" dirty="0" smtClean="0">
                <a:latin typeface="Gotham Pro" panose="02000503040000020004" pitchFamily="50" charset="0"/>
                <a:cs typeface="Gotham Pro" panose="02000503040000020004" pitchFamily="50" charset="0"/>
              </a:rPr>
              <a:t>Ценные бумаги</a:t>
            </a:r>
          </a:p>
          <a:p>
            <a:pPr marL="806653" lvl="1" indent="-266700" defTabSz="1079906">
              <a:lnSpc>
                <a:spcPct val="90000"/>
              </a:lnSpc>
              <a:spcBef>
                <a:spcPts val="600"/>
              </a:spcBef>
              <a:buClr>
                <a:srgbClr val="FC730C"/>
              </a:buClr>
              <a:buFont typeface="Wingdings" panose="05000000000000000000" pitchFamily="2" charset="2"/>
              <a:buChar char="§"/>
            </a:pPr>
            <a:r>
              <a:rPr lang="ru-RU" sz="2400" dirty="0">
                <a:latin typeface="Gotham Pro" panose="02000503040000020004" pitchFamily="50" charset="0"/>
              </a:rPr>
              <a:t>долговые </a:t>
            </a:r>
          </a:p>
          <a:p>
            <a:pPr marL="806653" lvl="1" indent="-266700" defTabSz="1079906">
              <a:lnSpc>
                <a:spcPct val="90000"/>
              </a:lnSpc>
              <a:spcBef>
                <a:spcPts val="600"/>
              </a:spcBef>
              <a:buClr>
                <a:srgbClr val="FC730C"/>
              </a:buClr>
              <a:buFont typeface="Wingdings" panose="05000000000000000000" pitchFamily="2" charset="2"/>
              <a:buChar char="§"/>
            </a:pPr>
            <a:r>
              <a:rPr lang="ru-RU" sz="2400" dirty="0" err="1">
                <a:latin typeface="Gotham Pro" panose="02000503040000020004" pitchFamily="50" charset="0"/>
              </a:rPr>
              <a:t>имущественно</a:t>
            </a:r>
            <a:r>
              <a:rPr lang="ru-RU" sz="2400" dirty="0">
                <a:latin typeface="Gotham Pro" panose="02000503040000020004" pitchFamily="50" charset="0"/>
              </a:rPr>
              <a:t>-долевые </a:t>
            </a:r>
          </a:p>
          <a:p>
            <a:pPr marL="800100" lvl="1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ru-RU" sz="2400" dirty="0" smtClean="0">
              <a:latin typeface="Gotham Pro" panose="02000503040000020004" pitchFamily="50" charset="0"/>
              <a:cs typeface="Gotham Pro" panose="02000503040000020004" pitchFamily="50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247272" y="374181"/>
            <a:ext cx="10480289" cy="699412"/>
          </a:xfrm>
          <a:prstGeom prst="rect">
            <a:avLst/>
          </a:prstGeom>
        </p:spPr>
        <p:txBody>
          <a:bodyPr wrap="square" lIns="144006" tIns="72004" rIns="144006" bIns="72004">
            <a:spAutoFit/>
          </a:bodyPr>
          <a:lstStyle/>
          <a:p>
            <a:pPr>
              <a:spcBef>
                <a:spcPct val="0"/>
              </a:spcBef>
              <a:tabLst>
                <a:tab pos="360363" algn="l"/>
              </a:tabLst>
              <a:defRPr/>
            </a:pPr>
            <a:r>
              <a:rPr lang="ru-RU" dirty="0" smtClean="0">
                <a:solidFill>
                  <a:srgbClr val="003399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Функции </a:t>
            </a:r>
            <a:r>
              <a:rPr lang="ru-RU" dirty="0">
                <a:solidFill>
                  <a:srgbClr val="003399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и структура финансового рынка. Активы и их </a:t>
            </a:r>
            <a:r>
              <a:rPr lang="ru-RU" dirty="0" smtClean="0">
                <a:solidFill>
                  <a:srgbClr val="003399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свойства</a:t>
            </a:r>
            <a:endParaRPr lang="ru-RU" dirty="0">
              <a:solidFill>
                <a:srgbClr val="003399"/>
              </a:solidFill>
              <a:latin typeface="Gotham Pro" panose="02000503040000020004" pitchFamily="50" charset="0"/>
              <a:cs typeface="Gotham Pro" panose="02000503040000020004" pitchFamily="50" charset="0"/>
            </a:endParaRPr>
          </a:p>
          <a:p>
            <a:pPr>
              <a:spcBef>
                <a:spcPct val="0"/>
              </a:spcBef>
              <a:tabLst>
                <a:tab pos="360363" algn="l"/>
              </a:tabLst>
              <a:defRPr/>
            </a:pPr>
            <a:endParaRPr lang="ru-RU" dirty="0">
              <a:solidFill>
                <a:srgbClr val="003399"/>
              </a:solidFill>
              <a:latin typeface="Gotham Pro" panose="02000503040000020004" pitchFamily="50" charset="0"/>
              <a:cs typeface="Gotham Pro" panose="0200050304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5356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57150">
          <a:solidFill>
            <a:srgbClr val="C00000"/>
          </a:solidFill>
        </a:ln>
      </a:spPr>
      <a:bodyPr rtlCol="0" anchor="ctr"/>
      <a:lstStyle>
        <a:defPPr algn="ctr">
          <a:defRPr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16960</TotalTime>
  <Words>989</Words>
  <Application>Microsoft Office PowerPoint</Application>
  <PresentationFormat>Произвольный</PresentationFormat>
  <Paragraphs>241</Paragraphs>
  <Slides>32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41" baseType="lpstr">
      <vt:lpstr>Arial</vt:lpstr>
      <vt:lpstr>Calibri</vt:lpstr>
      <vt:lpstr>Calibri Light</vt:lpstr>
      <vt:lpstr>Cambria Math</vt:lpstr>
      <vt:lpstr>Cera</vt:lpstr>
      <vt:lpstr>Gotham Pro</vt:lpstr>
      <vt:lpstr>Spectral</vt:lpstr>
      <vt:lpstr>Wingdings</vt:lpstr>
      <vt:lpstr>Тема Office</vt:lpstr>
      <vt:lpstr>Презентация PowerPoint</vt:lpstr>
      <vt:lpstr> Модуль 3.  Финансовый сектор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Модуль 3.  Финансовый сектор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Anna</dc:creator>
  <cp:lastModifiedBy>Ковтун Ольга Игоревна</cp:lastModifiedBy>
  <cp:revision>369</cp:revision>
  <dcterms:created xsi:type="dcterms:W3CDTF">2019-06-16T08:10:56Z</dcterms:created>
  <dcterms:modified xsi:type="dcterms:W3CDTF">2025-03-18T07:51:54Z</dcterms:modified>
</cp:coreProperties>
</file>