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09" r:id="rId2"/>
    <p:sldId id="269" r:id="rId3"/>
    <p:sldId id="273" r:id="rId4"/>
    <p:sldId id="271" r:id="rId5"/>
    <p:sldId id="439" r:id="rId6"/>
    <p:sldId id="445" r:id="rId7"/>
    <p:sldId id="448" r:id="rId8"/>
    <p:sldId id="449" r:id="rId9"/>
    <p:sldId id="447" r:id="rId10"/>
    <p:sldId id="450" r:id="rId11"/>
    <p:sldId id="442" r:id="rId12"/>
    <p:sldId id="451" r:id="rId13"/>
    <p:sldId id="452" r:id="rId14"/>
    <p:sldId id="453" r:id="rId15"/>
    <p:sldId id="458" r:id="rId16"/>
    <p:sldId id="454" r:id="rId17"/>
    <p:sldId id="443" r:id="rId18"/>
    <p:sldId id="455" r:id="rId19"/>
    <p:sldId id="456" r:id="rId20"/>
    <p:sldId id="457" r:id="rId2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8" d="100"/>
          <a:sy n="88" d="100"/>
        </p:scale>
        <p:origin x="13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5425B8-7805-4A3E-9BE0-051A7D8D6F6B}" type="datetimeFigureOut">
              <a:rPr lang="ru-RU" smtClean="0"/>
              <a:t>03.04.2022</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CC8C88-3266-4AD4-97C8-9E282166F3B5}" type="slidenum">
              <a:rPr lang="ru-RU" smtClean="0"/>
              <a:t>‹#›</a:t>
            </a:fld>
            <a:endParaRPr lang="ru-RU"/>
          </a:p>
        </p:txBody>
      </p:sp>
    </p:spTree>
    <p:extLst>
      <p:ext uri="{BB962C8B-B14F-4D97-AF65-F5344CB8AC3E}">
        <p14:creationId xmlns:p14="http://schemas.microsoft.com/office/powerpoint/2010/main" val="3432496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5</a:t>
            </a:fld>
            <a:endParaRPr lang="ru-RU"/>
          </a:p>
        </p:txBody>
      </p:sp>
    </p:spTree>
    <p:extLst>
      <p:ext uri="{BB962C8B-B14F-4D97-AF65-F5344CB8AC3E}">
        <p14:creationId xmlns:p14="http://schemas.microsoft.com/office/powerpoint/2010/main" val="1870727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14</a:t>
            </a:fld>
            <a:endParaRPr lang="ru-RU"/>
          </a:p>
        </p:txBody>
      </p:sp>
    </p:spTree>
    <p:extLst>
      <p:ext uri="{BB962C8B-B14F-4D97-AF65-F5344CB8AC3E}">
        <p14:creationId xmlns:p14="http://schemas.microsoft.com/office/powerpoint/2010/main" val="95838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15</a:t>
            </a:fld>
            <a:endParaRPr lang="ru-RU"/>
          </a:p>
        </p:txBody>
      </p:sp>
    </p:spTree>
    <p:extLst>
      <p:ext uri="{BB962C8B-B14F-4D97-AF65-F5344CB8AC3E}">
        <p14:creationId xmlns:p14="http://schemas.microsoft.com/office/powerpoint/2010/main" val="2545779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16</a:t>
            </a:fld>
            <a:endParaRPr lang="ru-RU"/>
          </a:p>
        </p:txBody>
      </p:sp>
    </p:spTree>
    <p:extLst>
      <p:ext uri="{BB962C8B-B14F-4D97-AF65-F5344CB8AC3E}">
        <p14:creationId xmlns:p14="http://schemas.microsoft.com/office/powerpoint/2010/main" val="3731557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17</a:t>
            </a:fld>
            <a:endParaRPr lang="ru-RU"/>
          </a:p>
        </p:txBody>
      </p:sp>
    </p:spTree>
    <p:extLst>
      <p:ext uri="{BB962C8B-B14F-4D97-AF65-F5344CB8AC3E}">
        <p14:creationId xmlns:p14="http://schemas.microsoft.com/office/powerpoint/2010/main" val="3908428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18</a:t>
            </a:fld>
            <a:endParaRPr lang="ru-RU"/>
          </a:p>
        </p:txBody>
      </p:sp>
    </p:spTree>
    <p:extLst>
      <p:ext uri="{BB962C8B-B14F-4D97-AF65-F5344CB8AC3E}">
        <p14:creationId xmlns:p14="http://schemas.microsoft.com/office/powerpoint/2010/main" val="3527950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19</a:t>
            </a:fld>
            <a:endParaRPr lang="ru-RU"/>
          </a:p>
        </p:txBody>
      </p:sp>
    </p:spTree>
    <p:extLst>
      <p:ext uri="{BB962C8B-B14F-4D97-AF65-F5344CB8AC3E}">
        <p14:creationId xmlns:p14="http://schemas.microsoft.com/office/powerpoint/2010/main" val="1383072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20</a:t>
            </a:fld>
            <a:endParaRPr lang="ru-RU"/>
          </a:p>
        </p:txBody>
      </p:sp>
    </p:spTree>
    <p:extLst>
      <p:ext uri="{BB962C8B-B14F-4D97-AF65-F5344CB8AC3E}">
        <p14:creationId xmlns:p14="http://schemas.microsoft.com/office/powerpoint/2010/main" val="1704366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6</a:t>
            </a:fld>
            <a:endParaRPr lang="ru-RU"/>
          </a:p>
        </p:txBody>
      </p:sp>
    </p:spTree>
    <p:extLst>
      <p:ext uri="{BB962C8B-B14F-4D97-AF65-F5344CB8AC3E}">
        <p14:creationId xmlns:p14="http://schemas.microsoft.com/office/powerpoint/2010/main" val="4154478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7</a:t>
            </a:fld>
            <a:endParaRPr lang="ru-RU"/>
          </a:p>
        </p:txBody>
      </p:sp>
    </p:spTree>
    <p:extLst>
      <p:ext uri="{BB962C8B-B14F-4D97-AF65-F5344CB8AC3E}">
        <p14:creationId xmlns:p14="http://schemas.microsoft.com/office/powerpoint/2010/main" val="2815508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8</a:t>
            </a:fld>
            <a:endParaRPr lang="ru-RU"/>
          </a:p>
        </p:txBody>
      </p:sp>
    </p:spTree>
    <p:extLst>
      <p:ext uri="{BB962C8B-B14F-4D97-AF65-F5344CB8AC3E}">
        <p14:creationId xmlns:p14="http://schemas.microsoft.com/office/powerpoint/2010/main" val="1395259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9</a:t>
            </a:fld>
            <a:endParaRPr lang="ru-RU"/>
          </a:p>
        </p:txBody>
      </p:sp>
    </p:spTree>
    <p:extLst>
      <p:ext uri="{BB962C8B-B14F-4D97-AF65-F5344CB8AC3E}">
        <p14:creationId xmlns:p14="http://schemas.microsoft.com/office/powerpoint/2010/main" val="2936166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10</a:t>
            </a:fld>
            <a:endParaRPr lang="ru-RU"/>
          </a:p>
        </p:txBody>
      </p:sp>
    </p:spTree>
    <p:extLst>
      <p:ext uri="{BB962C8B-B14F-4D97-AF65-F5344CB8AC3E}">
        <p14:creationId xmlns:p14="http://schemas.microsoft.com/office/powerpoint/2010/main" val="1058548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11</a:t>
            </a:fld>
            <a:endParaRPr lang="ru-RU"/>
          </a:p>
        </p:txBody>
      </p:sp>
    </p:spTree>
    <p:extLst>
      <p:ext uri="{BB962C8B-B14F-4D97-AF65-F5344CB8AC3E}">
        <p14:creationId xmlns:p14="http://schemas.microsoft.com/office/powerpoint/2010/main" val="2747345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12</a:t>
            </a:fld>
            <a:endParaRPr lang="ru-RU"/>
          </a:p>
        </p:txBody>
      </p:sp>
    </p:spTree>
    <p:extLst>
      <p:ext uri="{BB962C8B-B14F-4D97-AF65-F5344CB8AC3E}">
        <p14:creationId xmlns:p14="http://schemas.microsoft.com/office/powerpoint/2010/main" val="1317188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13</a:t>
            </a:fld>
            <a:endParaRPr lang="ru-RU"/>
          </a:p>
        </p:txBody>
      </p:sp>
    </p:spTree>
    <p:extLst>
      <p:ext uri="{BB962C8B-B14F-4D97-AF65-F5344CB8AC3E}">
        <p14:creationId xmlns:p14="http://schemas.microsoft.com/office/powerpoint/2010/main" val="791365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799BE8CD-7448-4E16-B5BE-AA9E11647C00}" type="datetimeFigureOut">
              <a:rPr lang="ru-RU"/>
              <a:pPr>
                <a:defRPr/>
              </a:pPr>
              <a:t>03.04.2022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04CE61C-4158-46BF-9707-9B612156ADC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2EAE3F4-2638-46E7-821A-7BC897156FC2}" type="datetimeFigureOut">
              <a:rPr lang="ru-RU"/>
              <a:pPr>
                <a:defRPr/>
              </a:pPr>
              <a:t>03.04.2022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516CF4B-0888-4C94-857D-27724A38789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B269FC38-209C-4F2E-9B49-8839353CC4AA}" type="datetimeFigureOut">
              <a:rPr lang="ru-RU"/>
              <a:pPr>
                <a:defRPr/>
              </a:pPr>
              <a:t>03.04.2022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E1C8D70-392C-43DC-8D7A-042901FCBE7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16FE452F-549A-47A2-93BE-FECCB1F4F391}" type="datetimeFigureOut">
              <a:rPr lang="ru-RU"/>
              <a:pPr>
                <a:defRPr/>
              </a:pPr>
              <a:t>03.04.2022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26E735F-6F8B-4A97-9DDC-F2203903B2C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C2EDBBF6-1843-4BAD-A888-D4F1D03AF401}" type="datetimeFigureOut">
              <a:rPr lang="ru-RU"/>
              <a:pPr>
                <a:defRPr/>
              </a:pPr>
              <a:t>03.04.2022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440F268-0D8E-48DF-AB41-57C3684A3B6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E3832F58-F944-43CB-A399-EC4C085EC56D}" type="datetimeFigureOut">
              <a:rPr lang="ru-RU"/>
              <a:pPr>
                <a:defRPr/>
              </a:pPr>
              <a:t>03.04.2022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2C7D678-ED51-4B29-9E9A-A398AAED9E3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03CD04B3-B034-4411-B766-FED5B39CD7BE}" type="datetimeFigureOut">
              <a:rPr lang="ru-RU"/>
              <a:pPr>
                <a:defRPr/>
              </a:pPr>
              <a:t>03.04.2022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15663D3-95B4-4670-8E90-895A3F05B16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AE1FA016-FEAD-43C6-A6F5-9E52476CEB28}" type="datetimeFigureOut">
              <a:rPr lang="ru-RU"/>
              <a:pPr>
                <a:defRPr/>
              </a:pPr>
              <a:t>03.04.2022</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63065D03-BFCD-4AA9-9913-B8FF73C0D2E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D3331CB-6168-42E1-A1CF-93443487B31A}" type="datetimeFigureOut">
              <a:rPr lang="ru-RU"/>
              <a:pPr>
                <a:defRPr/>
              </a:pPr>
              <a:t>03.04.2022</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55172BA3-71C5-46B0-8EA8-593CFC27FA1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2919C3BE-3F70-4D8B-99DF-0EE79185B18D}" type="datetimeFigureOut">
              <a:rPr lang="ru-RU"/>
              <a:pPr>
                <a:defRPr/>
              </a:pPr>
              <a:t>03.04.2022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BAFBA2A-8104-4871-A501-FA17D4AC938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2062D733-EECE-4851-829F-91DC870B5410}" type="datetimeFigureOut">
              <a:rPr lang="ru-RU"/>
              <a:pPr>
                <a:defRPr/>
              </a:pPr>
              <a:t>03.04.2022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EFF2A4A-D313-400F-91CF-D981B2F0E80A}"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0D86810-C405-44E7-921E-A4B40A600BD7}" type="datetimeFigureOut">
              <a:rPr lang="ru-RU"/>
              <a:pPr>
                <a:defRPr/>
              </a:pPr>
              <a:t>03.04.2022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FEC7FA6-C857-4101-8591-9EABD6A6FE7D}"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D:\ВОЕННЫЙ СОВЕТ\16-9 (для войск).jpg"/>
          <p:cNvPicPr>
            <a:picLocks noChangeAspect="1" noChangeArrowheads="1"/>
          </p:cNvPicPr>
          <p:nvPr/>
        </p:nvPicPr>
        <p:blipFill>
          <a:blip r:embed="rId2" cstate="print"/>
          <a:srcRect t="5621"/>
          <a:stretch>
            <a:fillRect/>
          </a:stretch>
        </p:blipFill>
        <p:spPr bwMode="auto">
          <a:xfrm>
            <a:off x="-26640" y="21095"/>
            <a:ext cx="9144000" cy="6858000"/>
          </a:xfrm>
          <a:prstGeom prst="rect">
            <a:avLst/>
          </a:prstGeom>
          <a:noFill/>
          <a:ln w="9525">
            <a:noFill/>
            <a:miter lim="800000"/>
            <a:headEnd/>
            <a:tailEnd/>
          </a:ln>
        </p:spPr>
      </p:pic>
      <p:sp>
        <p:nvSpPr>
          <p:cNvPr id="12291" name="TextBox 1"/>
          <p:cNvSpPr txBox="1">
            <a:spLocks noChangeArrowheads="1"/>
          </p:cNvSpPr>
          <p:nvPr/>
        </p:nvSpPr>
        <p:spPr bwMode="auto">
          <a:xfrm>
            <a:off x="395536" y="275889"/>
            <a:ext cx="7416800" cy="2677656"/>
          </a:xfrm>
          <a:prstGeom prst="rect">
            <a:avLst/>
          </a:prstGeom>
          <a:noFill/>
          <a:ln w="9525">
            <a:noFill/>
            <a:miter lim="800000"/>
            <a:headEnd/>
            <a:tailEnd/>
          </a:ln>
        </p:spPr>
        <p:txBody>
          <a:bodyPr>
            <a:spAutoFit/>
          </a:bodyPr>
          <a:lstStyle/>
          <a:p>
            <a:pPr algn="ctr" fontAlgn="auto">
              <a:spcBef>
                <a:spcPts val="0"/>
              </a:spcBef>
              <a:spcAft>
                <a:spcPts val="0"/>
              </a:spcAft>
              <a:defRPr/>
            </a:pPr>
            <a:r>
              <a:rPr lang="ru-RU"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Новосибирский государственный университет</a:t>
            </a:r>
          </a:p>
          <a:p>
            <a:pPr algn="ctr" fontAlgn="auto">
              <a:spcBef>
                <a:spcPts val="0"/>
              </a:spcBef>
              <a:spcAft>
                <a:spcPts val="0"/>
              </a:spcAft>
              <a:defRPr/>
            </a:pPr>
            <a:r>
              <a:rPr lang="ru-RU"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экономики и управления</a:t>
            </a:r>
          </a:p>
          <a:p>
            <a:pPr algn="ctr" fontAlgn="auto">
              <a:spcBef>
                <a:spcPts val="0"/>
              </a:spcBef>
              <a:spcAft>
                <a:spcPts val="0"/>
              </a:spcAft>
              <a:defRPr/>
            </a:pPr>
            <a:endParaRPr lang="ru-RU" sz="8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r>
              <a:rPr lang="ru-RU" sz="2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Юридический факультет</a:t>
            </a:r>
          </a:p>
          <a:p>
            <a:pPr algn="ctr" fontAlgn="auto">
              <a:spcBef>
                <a:spcPts val="0"/>
              </a:spcBef>
              <a:spcAft>
                <a:spcPts val="0"/>
              </a:spcAft>
              <a:defRPr/>
            </a:pPr>
            <a:r>
              <a:rPr lang="ru-RU" sz="2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Кафедра  административного, финансового и корпоративного права</a:t>
            </a:r>
          </a:p>
          <a:p>
            <a:pPr algn="ctr" fontAlgn="auto">
              <a:spcBef>
                <a:spcPts val="0"/>
              </a:spcBef>
              <a:spcAft>
                <a:spcPts val="0"/>
              </a:spcAft>
              <a:defRPr/>
            </a:pPr>
            <a:endParaRPr lang="ru-RU" sz="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r>
              <a:rPr lang="ru-RU" sz="3200" b="1" dirty="0" smtClean="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Дисциплина: Земельное право</a:t>
            </a:r>
            <a:endParaRPr lang="ru-RU" sz="3200" b="1"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107949" y="3208338"/>
            <a:ext cx="7920286" cy="3241913"/>
          </a:xfrm>
          <a:prstGeom prst="rect">
            <a:avLst/>
          </a:prstGeom>
          <a:noFill/>
          <a:effectLst>
            <a:outerShdw blurRad="12700" dist="25400" dir="2700000" algn="ctr" rotWithShape="0">
              <a:schemeClr val="tx1"/>
            </a:outerShdw>
          </a:effectLst>
        </p:spPr>
        <p:txBody>
          <a:bodyPr wrap="square">
            <a:spAutoFit/>
          </a:bodyPr>
          <a:lstStyle/>
          <a:p>
            <a:pPr algn="ctr" fontAlgn="auto">
              <a:lnSpc>
                <a:spcPts val="4800"/>
              </a:lnSpc>
              <a:spcBef>
                <a:spcPts val="0"/>
              </a:spcBef>
              <a:spcAft>
                <a:spcPts val="0"/>
              </a:spcAft>
              <a:defRPr/>
            </a:pPr>
            <a:r>
              <a:rPr lang="ru-RU" sz="4400" dirty="0" smtClean="0">
                <a:solidFill>
                  <a:srgbClr val="FF0000"/>
                </a:solidFill>
                <a:latin typeface="Impact" pitchFamily="34" charset="0"/>
              </a:rPr>
              <a:t>ТЕМА </a:t>
            </a:r>
            <a:r>
              <a:rPr lang="ru-RU" sz="4400" dirty="0">
                <a:solidFill>
                  <a:srgbClr val="FF0000"/>
                </a:solidFill>
                <a:latin typeface="Impact" pitchFamily="34" charset="0"/>
              </a:rPr>
              <a:t>№ </a:t>
            </a:r>
            <a:r>
              <a:rPr lang="ru-RU" sz="4400" dirty="0" smtClean="0">
                <a:solidFill>
                  <a:srgbClr val="FF0000"/>
                </a:solidFill>
                <a:latin typeface="Impact" pitchFamily="34" charset="0"/>
              </a:rPr>
              <a:t>4: «Основания возникновения и прекращения права собственности и иных вещных прав на землю»</a:t>
            </a:r>
            <a:endParaRPr lang="ru-RU" sz="4400" dirty="0">
              <a:solidFill>
                <a:srgbClr val="FF0000"/>
              </a:solidFill>
              <a:latin typeface="Impact" pitchFamily="34" charset="0"/>
            </a:endParaRPr>
          </a:p>
          <a:p>
            <a:pPr algn="ctr" fontAlgn="auto">
              <a:spcBef>
                <a:spcPts val="0"/>
              </a:spcBef>
              <a:spcAft>
                <a:spcPts val="0"/>
              </a:spcAft>
              <a:defRPr/>
            </a:pPr>
            <a:endParaRPr lang="ru-RU" sz="3800" dirty="0">
              <a:solidFill>
                <a:srgbClr val="FF0000"/>
              </a:solidFill>
              <a:effectLst>
                <a:outerShdw blurRad="38100" dist="38100" dir="2700000" algn="tl">
                  <a:srgbClr val="000000">
                    <a:alpha val="43137"/>
                  </a:srgbClr>
                </a:outerShdw>
              </a:effectLst>
              <a:latin typeface="Impact" pitchFamily="34" charset="0"/>
            </a:endParaRPr>
          </a:p>
        </p:txBody>
      </p:sp>
      <p:sp>
        <p:nvSpPr>
          <p:cNvPr id="13317" name="TextBox 9"/>
          <p:cNvSpPr txBox="1">
            <a:spLocks noChangeArrowheads="1"/>
          </p:cNvSpPr>
          <p:nvPr/>
        </p:nvSpPr>
        <p:spPr bwMode="auto">
          <a:xfrm>
            <a:off x="179388" y="5516563"/>
            <a:ext cx="8858250" cy="400050"/>
          </a:xfrm>
          <a:prstGeom prst="rect">
            <a:avLst/>
          </a:prstGeom>
          <a:noFill/>
          <a:ln w="9525">
            <a:noFill/>
            <a:miter lim="800000"/>
            <a:headEnd/>
            <a:tailEnd/>
          </a:ln>
        </p:spPr>
        <p:txBody>
          <a:bodyPr>
            <a:spAutoFit/>
          </a:bodyPr>
          <a:lstStyle/>
          <a:p>
            <a:pPr algn="ctr"/>
            <a:endParaRPr lang="ru-RU" sz="2000">
              <a:solidFill>
                <a:srgbClr val="2A373D"/>
              </a:solidFill>
              <a:latin typeface="Impact"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10</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292112"/>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54429" y="1340768"/>
            <a:ext cx="8940849" cy="6052939"/>
          </a:xfrm>
          <a:prstGeom prst="rect">
            <a:avLst/>
          </a:prstGeom>
        </p:spPr>
        <p:txBody>
          <a:bodyPr wrap="square">
            <a:spAutoFit/>
          </a:bodyPr>
          <a:lstStyle/>
          <a:p>
            <a:pPr lvl="0" indent="446088" algn="just">
              <a:lnSpc>
                <a:spcPts val="2400"/>
              </a:lnSpc>
            </a:pPr>
            <a:r>
              <a:rPr lang="ru-RU" sz="2400" dirty="0" smtClean="0"/>
              <a:t>прямой </a:t>
            </a:r>
            <a:r>
              <a:rPr lang="ru-RU" sz="2400" dirty="0"/>
              <a:t>запрет на совершение отдельных видов сделок с земельными участками. Согласно п. 3 ст. 129 ГК РФ земля и другие природные ресурсы могут отчуждаться и переходить от одного лица к другому иными способами в той мере, в какой их оборот допускается законами о земле и других природных ресурсах. </a:t>
            </a:r>
            <a:r>
              <a:rPr lang="ru-RU" sz="2400" dirty="0" smtClean="0"/>
              <a:t>ЗК </a:t>
            </a:r>
            <a:r>
              <a:rPr lang="ru-RU" sz="2400" dirty="0"/>
              <a:t>РФ устанавливает перечень земельных участков, находящихся в государственной или муниципальной собственности, которые изъяты или ограничены в обороте (ст. 27</a:t>
            </a:r>
            <a:r>
              <a:rPr lang="ru-RU" sz="2400" dirty="0" smtClean="0"/>
              <a:t>);</a:t>
            </a:r>
          </a:p>
          <a:p>
            <a:pPr indent="446088" algn="just">
              <a:lnSpc>
                <a:spcPts val="2400"/>
              </a:lnSpc>
            </a:pPr>
            <a:r>
              <a:rPr lang="ru-RU" sz="2400" i="1" dirty="0"/>
              <a:t>ограничение по субъектам таких сделок.</a:t>
            </a:r>
            <a:r>
              <a:rPr lang="ru-RU" sz="2400" dirty="0"/>
              <a:t> Данный вид ограничений распространяется главным образом на иностранных граждан и юридических лиц, которые не могут обладать на праве собственности земельными участками, находящимися на приграничных территориях (п. 3 ст. 15 ЗК РФ), а также ограничены в возможности приобретать в собственность земельные участки сельскохозяйственного назначения;</a:t>
            </a:r>
          </a:p>
          <a:p>
            <a:pPr lvl="0" indent="446088" algn="just"/>
            <a:endParaRPr lang="ru-RU" sz="2400" dirty="0"/>
          </a:p>
          <a:p>
            <a:pPr algn="just">
              <a:lnSpc>
                <a:spcPts val="2800"/>
              </a:lnSpc>
            </a:pPr>
            <a:endParaRPr lang="ru-RU" sz="2800" dirty="0" smtClean="0"/>
          </a:p>
        </p:txBody>
      </p:sp>
    </p:spTree>
    <p:extLst>
      <p:ext uri="{BB962C8B-B14F-4D97-AF65-F5344CB8AC3E}">
        <p14:creationId xmlns:p14="http://schemas.microsoft.com/office/powerpoint/2010/main" val="218615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980" y="-32530"/>
            <a:ext cx="9144000" cy="706193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11</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27862" y="154575"/>
            <a:ext cx="9036496"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4760278"/>
          </a:xfrm>
          <a:prstGeom prst="rect">
            <a:avLst/>
          </a:prstGeom>
        </p:spPr>
        <p:txBody>
          <a:bodyPr wrap="square">
            <a:spAutoFit/>
          </a:bodyPr>
          <a:lstStyle/>
          <a:p>
            <a:pPr lvl="0" indent="446088" algn="just">
              <a:lnSpc>
                <a:spcPts val="2800"/>
              </a:lnSpc>
            </a:pPr>
            <a:r>
              <a:rPr lang="ru-RU" sz="2400" dirty="0"/>
              <a:t>необходимость сохранения режима использования земель. Это означает, что должен быть сохранен режим использования земель, установленный в санитарно-защитных зонах, на землях особо охраняемых территорий и объектов, а также сохранено право проезда по участку, технического обслуживания или ремонта зданий, сооружений, коммуникаций и т.д</a:t>
            </a:r>
            <a:r>
              <a:rPr lang="ru-RU" sz="2400" dirty="0" smtClean="0"/>
              <a:t>.</a:t>
            </a:r>
          </a:p>
          <a:p>
            <a:pPr lvl="0" indent="446088" algn="just">
              <a:lnSpc>
                <a:spcPts val="2800"/>
              </a:lnSpc>
            </a:pPr>
            <a:r>
              <a:rPr lang="ru-RU" sz="2400" dirty="0" smtClean="0"/>
              <a:t>К наиболее распространенным видам сделок с земельными участками относятся: купля-продажа, мена, дарение, </a:t>
            </a:r>
            <a:r>
              <a:rPr lang="ru-RU" sz="2400" dirty="0" smtClean="0"/>
              <a:t>рента, аренда</a:t>
            </a:r>
            <a:r>
              <a:rPr lang="ru-RU" sz="2400" dirty="0" smtClean="0"/>
              <a:t>, возмездное и безвозмездное пользование, завещание.</a:t>
            </a:r>
            <a:endParaRPr lang="ru-RU" sz="2400" dirty="0"/>
          </a:p>
          <a:p>
            <a:pPr indent="446088" algn="just">
              <a:lnSpc>
                <a:spcPts val="2800"/>
              </a:lnSpc>
            </a:pPr>
            <a:endParaRPr lang="ru-RU" sz="2800" dirty="0" smtClean="0"/>
          </a:p>
          <a:p>
            <a:pPr indent="446088" algn="just">
              <a:lnSpc>
                <a:spcPts val="2800"/>
              </a:lnSpc>
            </a:pPr>
            <a:endParaRPr lang="ru-RU" sz="2800" dirty="0"/>
          </a:p>
        </p:txBody>
      </p:sp>
    </p:spTree>
    <p:extLst>
      <p:ext uri="{BB962C8B-B14F-4D97-AF65-F5344CB8AC3E}">
        <p14:creationId xmlns:p14="http://schemas.microsoft.com/office/powerpoint/2010/main" val="2174586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131" y="0"/>
            <a:ext cx="9144000" cy="6877819"/>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12</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70373"/>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581015"/>
          </a:xfrm>
          <a:prstGeom prst="rect">
            <a:avLst/>
          </a:prstGeom>
        </p:spPr>
        <p:txBody>
          <a:bodyPr wrap="square">
            <a:spAutoFit/>
          </a:bodyPr>
          <a:lstStyle/>
          <a:p>
            <a:pPr lvl="0" indent="446088" algn="just">
              <a:lnSpc>
                <a:spcPts val="2500"/>
              </a:lnSpc>
            </a:pPr>
            <a:r>
              <a:rPr lang="ru-RU" sz="2400" b="1" dirty="0" smtClean="0"/>
              <a:t>3) Приватизация </a:t>
            </a:r>
            <a:r>
              <a:rPr lang="ru-RU" sz="2400" b="1" dirty="0"/>
              <a:t>земли</a:t>
            </a:r>
            <a:r>
              <a:rPr lang="ru-RU" sz="2400" dirty="0"/>
              <a:t>. Под приватизацией понимается передача государственными и муниципальными образованиями принадлежащего им имущества в собственность граждан и юридических лиц в порядке, предусмотренном законами о приватизации государственного или муниципального имущества (ст. 217 ГК РФ). 21 декабря 2001 г. был принят ФЗ «О приватизации государственного и муниципального имущества», ст</a:t>
            </a:r>
            <a:r>
              <a:rPr lang="ru-RU" sz="2400" dirty="0" smtClean="0"/>
              <a:t>. 28 </a:t>
            </a:r>
            <a:r>
              <a:rPr lang="ru-RU" sz="2400" dirty="0"/>
              <a:t>которого устанавливает обязательным условием приватизации зданий ,строений, сооружений, в том числе предприятий и иных имущественных комплексов одновременную приватизацию и земельных участков, занимаемых таким имуществом и необходимых для его использования ( за исключением случаев, когда соответствующие земельные участки изъяты из оборота или ограничены в обороте).</a:t>
            </a:r>
            <a:endParaRPr lang="ru-RU" sz="2400" dirty="0" smtClean="0"/>
          </a:p>
          <a:p>
            <a:pPr lvl="0" indent="446088" algn="just">
              <a:lnSpc>
                <a:spcPts val="2800"/>
              </a:lnSpc>
            </a:pPr>
            <a:endParaRPr lang="ru-RU" sz="2400" dirty="0"/>
          </a:p>
        </p:txBody>
      </p:sp>
    </p:spTree>
    <p:extLst>
      <p:ext uri="{BB962C8B-B14F-4D97-AF65-F5344CB8AC3E}">
        <p14:creationId xmlns:p14="http://schemas.microsoft.com/office/powerpoint/2010/main" val="346774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13</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107504" y="76648"/>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0" y="1199693"/>
            <a:ext cx="8940849" cy="4901342"/>
          </a:xfrm>
          <a:prstGeom prst="rect">
            <a:avLst/>
          </a:prstGeom>
        </p:spPr>
        <p:txBody>
          <a:bodyPr wrap="square">
            <a:spAutoFit/>
          </a:bodyPr>
          <a:lstStyle/>
          <a:p>
            <a:pPr lvl="0" indent="446088" algn="just">
              <a:lnSpc>
                <a:spcPts val="2500"/>
              </a:lnSpc>
            </a:pPr>
            <a:r>
              <a:rPr lang="ru-RU" sz="2600" dirty="0"/>
              <a:t>Согласно ст. 39.5 ЗК РФ приватизация земельного участка, находящегося в государственной или муниципальной собственности, гражданином или юридическим лицом на основании решения уполномоченного органа осуществляется в случае предоставления земельного участка, образованного в границах застроенной территории, в отношении которой заключен договор о ее развитии, лицу, с которым заключен этот договор; если земельный участок был образован в результате раздела земельного участка, предоставленного некоммерческой организации, созданной гражданами, для ведения садоводства, огородничества и относящегося к имуществу общего пользования, данной некоммерческой организации;</a:t>
            </a:r>
            <a:endParaRPr lang="ru-RU" sz="2600" b="1" dirty="0" smtClean="0"/>
          </a:p>
          <a:p>
            <a:pPr lvl="0" indent="446088" algn="just">
              <a:lnSpc>
                <a:spcPts val="2500"/>
              </a:lnSpc>
            </a:pPr>
            <a:endParaRPr lang="ru-RU" sz="2400" b="1" dirty="0"/>
          </a:p>
        </p:txBody>
      </p:sp>
    </p:spTree>
    <p:extLst>
      <p:ext uri="{BB962C8B-B14F-4D97-AF65-F5344CB8AC3E}">
        <p14:creationId xmlns:p14="http://schemas.microsoft.com/office/powerpoint/2010/main" val="27655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14</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29861"/>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4901342"/>
          </a:xfrm>
          <a:prstGeom prst="rect">
            <a:avLst/>
          </a:prstGeom>
        </p:spPr>
        <p:txBody>
          <a:bodyPr wrap="square">
            <a:spAutoFit/>
          </a:bodyPr>
          <a:lstStyle/>
          <a:p>
            <a:pPr lvl="0" indent="446088" algn="just">
              <a:lnSpc>
                <a:spcPts val="2500"/>
              </a:lnSpc>
            </a:pPr>
            <a:r>
              <a:rPr lang="ru-RU" sz="2600" b="1" dirty="0" smtClean="0"/>
              <a:t>4) Земельные </a:t>
            </a:r>
            <a:r>
              <a:rPr lang="ru-RU" sz="2600" b="1" dirty="0"/>
              <a:t>правоотношения могут возникать и на основе судебных решений. </a:t>
            </a:r>
            <a:r>
              <a:rPr lang="ru-RU" sz="2600" dirty="0"/>
              <a:t>Так, при добровольном отказе от права собственности на земельный участок этот участок принимает статус бесхозяйной недвижимой вещи, которая подлежит учету органом, осуществляющим государственную регистрацию прав на недвижимое имущество. По истечении года со дня постановки на учет орган, уполномоченный управлять муниципальным имуществом, может обратиться в суд с требованием о признании права муниципальной собственности на эту вещь. Если суд признает право муниципальной собственности, то соответствующее судебное решение будет основой возникновения права собственности на земельный участок муниципального </a:t>
            </a:r>
            <a:r>
              <a:rPr lang="ru-RU" sz="2600" dirty="0" smtClean="0"/>
              <a:t>образования</a:t>
            </a:r>
          </a:p>
        </p:txBody>
      </p:sp>
    </p:spTree>
    <p:extLst>
      <p:ext uri="{BB962C8B-B14F-4D97-AF65-F5344CB8AC3E}">
        <p14:creationId xmlns:p14="http://schemas.microsoft.com/office/powerpoint/2010/main" val="320468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15</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29861"/>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9003900" cy="6119624"/>
          </a:xfrm>
          <a:prstGeom prst="rect">
            <a:avLst/>
          </a:prstGeom>
        </p:spPr>
        <p:txBody>
          <a:bodyPr wrap="square">
            <a:spAutoFit/>
          </a:bodyPr>
          <a:lstStyle/>
          <a:p>
            <a:pPr indent="446088" algn="just">
              <a:lnSpc>
                <a:spcPts val="2800"/>
              </a:lnSpc>
            </a:pPr>
            <a:r>
              <a:rPr lang="ru-RU" sz="2800" dirty="0" smtClean="0"/>
              <a:t>5) </a:t>
            </a:r>
            <a:r>
              <a:rPr lang="ru-RU" sz="2800" b="1" dirty="0" smtClean="0"/>
              <a:t>Возникновение </a:t>
            </a:r>
            <a:r>
              <a:rPr lang="ru-RU" sz="2800" b="1" dirty="0"/>
              <a:t>права на </a:t>
            </a:r>
            <a:r>
              <a:rPr lang="ru-RU" sz="2800" b="1" dirty="0" smtClean="0"/>
              <a:t>землю возможно и </a:t>
            </a:r>
            <a:r>
              <a:rPr lang="ru-RU" sz="2800" b="1" dirty="0"/>
              <a:t>на основании </a:t>
            </a:r>
            <a:r>
              <a:rPr lang="ru-RU" sz="2800" b="1" dirty="0" err="1"/>
              <a:t>приобретательной</a:t>
            </a:r>
            <a:r>
              <a:rPr lang="ru-RU" sz="2800" b="1" dirty="0"/>
              <a:t> </a:t>
            </a:r>
            <a:r>
              <a:rPr lang="ru-RU" sz="2800" b="1" dirty="0" smtClean="0"/>
              <a:t>давности,  </a:t>
            </a:r>
            <a:r>
              <a:rPr lang="ru-RU" sz="2800" dirty="0" smtClean="0"/>
              <a:t>согласно </a:t>
            </a:r>
            <a:r>
              <a:rPr lang="ru-RU" sz="2800" dirty="0"/>
              <a:t>которому, лицо - гражданин или юридическое лицо, не являющееся собственником имущества, но добросовестно, открыто и непрерывно владеющее как своим собственным недвижимым имуществом в течение пятнадцати лет либо иным имуществом в течение пяти лет, приобретает право собственности на это имущество (</a:t>
            </a:r>
            <a:r>
              <a:rPr lang="ru-RU" sz="2800" dirty="0" err="1"/>
              <a:t>приобретательная</a:t>
            </a:r>
            <a:r>
              <a:rPr lang="ru-RU" sz="2800" dirty="0"/>
              <a:t> давность</a:t>
            </a:r>
            <a:r>
              <a:rPr lang="ru-RU" sz="2800" dirty="0" smtClean="0"/>
              <a:t>).</a:t>
            </a:r>
          </a:p>
          <a:p>
            <a:pPr indent="446088" algn="just">
              <a:lnSpc>
                <a:spcPts val="2800"/>
              </a:lnSpc>
            </a:pPr>
            <a:r>
              <a:rPr lang="ru-RU" sz="2800" dirty="0" smtClean="0"/>
              <a:t> </a:t>
            </a:r>
            <a:r>
              <a:rPr lang="ru-RU" sz="2800" dirty="0"/>
              <a:t>Право собственности на недвижимое и иное имущество, подлежащее государственной регистрации, возникает у лица, приобретшего это имущество в силу </a:t>
            </a:r>
            <a:r>
              <a:rPr lang="ru-RU" sz="2800" dirty="0" err="1"/>
              <a:t>приобретательной</a:t>
            </a:r>
            <a:r>
              <a:rPr lang="ru-RU" sz="2800" dirty="0"/>
              <a:t> давности, с момента такой регистрации. </a:t>
            </a:r>
          </a:p>
          <a:p>
            <a:pPr lvl="0" indent="446088" algn="just">
              <a:lnSpc>
                <a:spcPts val="2500"/>
              </a:lnSpc>
            </a:pPr>
            <a:endParaRPr lang="ru-RU" sz="2600" b="1" dirty="0" smtClean="0"/>
          </a:p>
          <a:p>
            <a:pPr lvl="0" indent="446088" algn="just">
              <a:lnSpc>
                <a:spcPts val="2500"/>
              </a:lnSpc>
            </a:pPr>
            <a:endParaRPr lang="ru-RU" sz="2600" b="1" dirty="0"/>
          </a:p>
        </p:txBody>
      </p:sp>
    </p:spTree>
    <p:extLst>
      <p:ext uri="{BB962C8B-B14F-4D97-AF65-F5344CB8AC3E}">
        <p14:creationId xmlns:p14="http://schemas.microsoft.com/office/powerpoint/2010/main" val="37237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16</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55762"/>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Второй учебный вопрос</a:t>
            </a:r>
            <a:endParaRPr lang="ru-RU" sz="4000" dirty="0">
              <a:solidFill>
                <a:srgbClr val="FF0000"/>
              </a:solidFill>
              <a:effectLst>
                <a:outerShdw blurRad="38100" dist="38100" dir="2700000" algn="tl">
                  <a:srgbClr val="000000">
                    <a:alpha val="43137"/>
                  </a:srgbClr>
                </a:outerShdw>
              </a:effectLst>
              <a:latin typeface="+mn-lt"/>
            </a:endParaRPr>
          </a:p>
        </p:txBody>
      </p:sp>
      <p:sp>
        <p:nvSpPr>
          <p:cNvPr id="2" name="Прямоугольник 1"/>
          <p:cNvSpPr/>
          <p:nvPr/>
        </p:nvSpPr>
        <p:spPr>
          <a:xfrm>
            <a:off x="-32596" y="1844824"/>
            <a:ext cx="9176596" cy="2246769"/>
          </a:xfrm>
          <a:prstGeom prst="rect">
            <a:avLst/>
          </a:prstGeom>
        </p:spPr>
        <p:txBody>
          <a:bodyPr wrap="square">
            <a:spAutoFit/>
          </a:bodyPr>
          <a:lstStyle/>
          <a:p>
            <a:pPr indent="358775" algn="just" fontAlgn="auto">
              <a:lnSpc>
                <a:spcPts val="4200"/>
              </a:lnSpc>
              <a:spcBef>
                <a:spcPts val="0"/>
              </a:spcBef>
              <a:spcAft>
                <a:spcPts val="0"/>
              </a:spcAft>
              <a:tabLst>
                <a:tab pos="0" algn="l"/>
              </a:tabLst>
              <a:defRPr/>
            </a:pPr>
            <a:r>
              <a:rPr lang="ru-RU" sz="4400" b="1" dirty="0"/>
              <a:t>Второй учебный вопрос</a:t>
            </a:r>
            <a:r>
              <a:rPr lang="ru-RU" sz="4400" dirty="0"/>
              <a:t>: Основания прекращения права собственности и иных вещных прав на землю</a:t>
            </a:r>
          </a:p>
        </p:txBody>
      </p:sp>
    </p:spTree>
    <p:extLst>
      <p:ext uri="{BB962C8B-B14F-4D97-AF65-F5344CB8AC3E}">
        <p14:creationId xmlns:p14="http://schemas.microsoft.com/office/powerpoint/2010/main" val="372531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 y="6829"/>
            <a:ext cx="9144000" cy="6950563"/>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17</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75314"/>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прекращения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478423"/>
          </a:xfrm>
          <a:prstGeom prst="rect">
            <a:avLst/>
          </a:prstGeom>
        </p:spPr>
        <p:txBody>
          <a:bodyPr wrap="square">
            <a:spAutoFit/>
          </a:bodyPr>
          <a:lstStyle/>
          <a:p>
            <a:pPr indent="446088" algn="just">
              <a:lnSpc>
                <a:spcPts val="3000"/>
              </a:lnSpc>
            </a:pPr>
            <a:r>
              <a:rPr lang="ru-RU" sz="2800" b="1" dirty="0"/>
              <a:t>Условно все основания можно </a:t>
            </a:r>
            <a:r>
              <a:rPr lang="ru-RU" sz="2800" b="1" i="1" dirty="0"/>
              <a:t>условно </a:t>
            </a:r>
            <a:r>
              <a:rPr lang="ru-RU" sz="2800" b="1" dirty="0"/>
              <a:t>разделить на 2 группы: </a:t>
            </a:r>
            <a:endParaRPr lang="ru-RU" sz="2800" b="1" dirty="0" smtClean="0"/>
          </a:p>
          <a:p>
            <a:pPr indent="446088" algn="just">
              <a:lnSpc>
                <a:spcPts val="3000"/>
              </a:lnSpc>
            </a:pPr>
            <a:r>
              <a:rPr lang="ru-RU" sz="2800" dirty="0" smtClean="0"/>
              <a:t>1) основания </a:t>
            </a:r>
            <a:r>
              <a:rPr lang="ru-RU" sz="2800" dirty="0"/>
              <a:t>добровольного прекращения </a:t>
            </a:r>
            <a:endParaRPr lang="ru-RU" sz="2800" dirty="0" smtClean="0"/>
          </a:p>
          <a:p>
            <a:pPr indent="446088" algn="just">
              <a:lnSpc>
                <a:spcPts val="3000"/>
              </a:lnSpc>
            </a:pPr>
            <a:r>
              <a:rPr lang="ru-RU" sz="2800" dirty="0" smtClean="0"/>
              <a:t>2) основания </a:t>
            </a:r>
            <a:r>
              <a:rPr lang="ru-RU" sz="2800" dirty="0"/>
              <a:t>принудительного прекращения прав на земельные участки. </a:t>
            </a:r>
            <a:endParaRPr lang="ru-RU" sz="2800" dirty="0" smtClean="0"/>
          </a:p>
          <a:p>
            <a:pPr indent="446088" algn="just">
              <a:lnSpc>
                <a:spcPts val="3000"/>
              </a:lnSpc>
            </a:pPr>
            <a:r>
              <a:rPr lang="ru-RU" sz="2800" b="1" dirty="0"/>
              <a:t>1) Основания добровольного прекращения:</a:t>
            </a:r>
          </a:p>
          <a:p>
            <a:pPr indent="446088" algn="just">
              <a:lnSpc>
                <a:spcPts val="3000"/>
              </a:lnSpc>
            </a:pPr>
            <a:r>
              <a:rPr lang="ru-RU" sz="2800" dirty="0" smtClean="0"/>
              <a:t>- отчуждении земельного участка в порядке, установленном гражданским законодательством (например, при продаже, дарении земельного участка);</a:t>
            </a:r>
          </a:p>
          <a:p>
            <a:pPr indent="446088" algn="just">
              <a:lnSpc>
                <a:spcPts val="3000"/>
              </a:lnSpc>
            </a:pPr>
            <a:r>
              <a:rPr lang="ru-RU" sz="2800" dirty="0" smtClean="0"/>
              <a:t>- прекращении </a:t>
            </a:r>
            <a:r>
              <a:rPr lang="ru-RU" sz="2800" dirty="0"/>
              <a:t>деятельности юридического лица (его ликвидации), использующего земельный участок на праве собственности;</a:t>
            </a:r>
          </a:p>
          <a:p>
            <a:pPr indent="446088" algn="just">
              <a:lnSpc>
                <a:spcPts val="3000"/>
              </a:lnSpc>
            </a:pPr>
            <a:r>
              <a:rPr lang="ru-RU" sz="2800" dirty="0" smtClean="0"/>
              <a:t> </a:t>
            </a:r>
            <a:endParaRPr lang="ru-RU" sz="2800" dirty="0"/>
          </a:p>
        </p:txBody>
      </p:sp>
    </p:spTree>
    <p:extLst>
      <p:ext uri="{BB962C8B-B14F-4D97-AF65-F5344CB8AC3E}">
        <p14:creationId xmlns:p14="http://schemas.microsoft.com/office/powerpoint/2010/main" val="457916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 y="6829"/>
            <a:ext cx="9144000" cy="6950563"/>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18</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75314"/>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прекращения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12018675"/>
          </a:xfrm>
          <a:prstGeom prst="rect">
            <a:avLst/>
          </a:prstGeom>
        </p:spPr>
        <p:txBody>
          <a:bodyPr wrap="square">
            <a:spAutoFit/>
          </a:bodyPr>
          <a:lstStyle/>
          <a:p>
            <a:pPr indent="446088" algn="just">
              <a:lnSpc>
                <a:spcPts val="3000"/>
              </a:lnSpc>
            </a:pPr>
            <a:r>
              <a:rPr lang="ru-RU" sz="2800" dirty="0" smtClean="0"/>
              <a:t>- смерти </a:t>
            </a:r>
            <a:r>
              <a:rPr lang="ru-RU" sz="2800" dirty="0"/>
              <a:t>гражданина и переходе права собственности на земельный участок по наследству к государству (например, при отсутствии у гражданина наследников); </a:t>
            </a:r>
            <a:endParaRPr lang="ru-RU" sz="2800" dirty="0" smtClean="0"/>
          </a:p>
          <a:p>
            <a:pPr indent="446088" algn="just">
              <a:lnSpc>
                <a:spcPts val="3000"/>
              </a:lnSpc>
            </a:pPr>
            <a:r>
              <a:rPr lang="ru-RU" sz="2800" dirty="0" smtClean="0"/>
              <a:t>- </a:t>
            </a:r>
            <a:r>
              <a:rPr lang="ru-RU" sz="2800" dirty="0"/>
              <a:t>добровольном отказе собственника от своих прав на земельный участок, который осуществляется посредством подачи собственником земельного участка заявления о таком отказе в орган, осуществляющий государственную регистрацию прав на недвижимое имущество и сделок с ним. Право собственности на этот земельный участок прекращается с даты государственной регистрации прекращения указанного права (абз.2.п.2 ст.53 ЗК РФ). </a:t>
            </a:r>
            <a:endParaRPr lang="ru-RU" sz="2800" b="1" dirty="0" smtClean="0"/>
          </a:p>
          <a:p>
            <a:pPr indent="446088" algn="just">
              <a:lnSpc>
                <a:spcPts val="3000"/>
              </a:lnSpc>
            </a:pPr>
            <a:endParaRPr lang="ru-RU" sz="2800" b="1" dirty="0"/>
          </a:p>
          <a:p>
            <a:pPr indent="446088" algn="just">
              <a:lnSpc>
                <a:spcPts val="3000"/>
              </a:lnSpc>
            </a:pPr>
            <a:endParaRPr lang="ru-RU" sz="2800" b="1" dirty="0" smtClean="0"/>
          </a:p>
          <a:p>
            <a:pPr indent="446088" algn="just">
              <a:lnSpc>
                <a:spcPts val="3000"/>
              </a:lnSpc>
            </a:pPr>
            <a:r>
              <a:rPr lang="ru-RU" sz="2800" b="1" dirty="0" smtClean="0"/>
              <a:t>Условно </a:t>
            </a:r>
            <a:r>
              <a:rPr lang="ru-RU" sz="2800" b="1" dirty="0"/>
              <a:t>все основания можно </a:t>
            </a:r>
            <a:r>
              <a:rPr lang="ru-RU" sz="2800" b="1" i="1" dirty="0"/>
              <a:t>условно </a:t>
            </a:r>
            <a:r>
              <a:rPr lang="ru-RU" sz="2800" b="1" dirty="0"/>
              <a:t>разделить на 2 группы: </a:t>
            </a:r>
            <a:endParaRPr lang="ru-RU" sz="2800" b="1" dirty="0" smtClean="0"/>
          </a:p>
          <a:p>
            <a:pPr indent="446088" algn="just">
              <a:lnSpc>
                <a:spcPts val="3000"/>
              </a:lnSpc>
            </a:pPr>
            <a:r>
              <a:rPr lang="ru-RU" sz="2800" dirty="0" smtClean="0"/>
              <a:t>1) основания </a:t>
            </a:r>
            <a:r>
              <a:rPr lang="ru-RU" sz="2800" dirty="0"/>
              <a:t>добровольного прекращения </a:t>
            </a:r>
            <a:endParaRPr lang="ru-RU" sz="2800" dirty="0" smtClean="0"/>
          </a:p>
          <a:p>
            <a:pPr indent="446088" algn="just">
              <a:lnSpc>
                <a:spcPts val="3000"/>
              </a:lnSpc>
            </a:pPr>
            <a:r>
              <a:rPr lang="ru-RU" sz="2800" dirty="0" smtClean="0"/>
              <a:t>2) основания </a:t>
            </a:r>
            <a:r>
              <a:rPr lang="ru-RU" sz="2800" dirty="0"/>
              <a:t>принудительного прекращения прав на земельные участки. </a:t>
            </a:r>
            <a:endParaRPr lang="ru-RU" sz="2800" dirty="0" smtClean="0"/>
          </a:p>
          <a:p>
            <a:pPr indent="446088" algn="just">
              <a:lnSpc>
                <a:spcPts val="3000"/>
              </a:lnSpc>
            </a:pPr>
            <a:r>
              <a:rPr lang="ru-RU" sz="2800" b="1" dirty="0"/>
              <a:t>1) Основания добровольного прекращения:</a:t>
            </a:r>
          </a:p>
          <a:p>
            <a:pPr indent="446088" algn="just">
              <a:lnSpc>
                <a:spcPts val="3000"/>
              </a:lnSpc>
            </a:pPr>
            <a:r>
              <a:rPr lang="ru-RU" sz="2800" dirty="0" smtClean="0"/>
              <a:t>- отчуждении земельного участка в порядке, установленном гражданским законодательством (например, при продаже, дарении земельного участка);</a:t>
            </a:r>
          </a:p>
          <a:p>
            <a:pPr indent="446088" algn="just">
              <a:lnSpc>
                <a:spcPts val="3000"/>
              </a:lnSpc>
            </a:pPr>
            <a:r>
              <a:rPr lang="ru-RU" sz="2800" dirty="0" smtClean="0"/>
              <a:t>- прекращении </a:t>
            </a:r>
            <a:r>
              <a:rPr lang="ru-RU" sz="2800" dirty="0"/>
              <a:t>деятельности юридического лица (его ликвидации), использующего земельный участок на праве собственности;</a:t>
            </a:r>
          </a:p>
          <a:p>
            <a:pPr indent="446088" algn="just">
              <a:lnSpc>
                <a:spcPts val="3000"/>
              </a:lnSpc>
            </a:pPr>
            <a:r>
              <a:rPr lang="ru-RU" sz="2800" dirty="0" smtClean="0"/>
              <a:t> </a:t>
            </a:r>
            <a:endParaRPr lang="ru-RU" sz="2800" dirty="0"/>
          </a:p>
        </p:txBody>
      </p:sp>
    </p:spTree>
    <p:extLst>
      <p:ext uri="{BB962C8B-B14F-4D97-AF65-F5344CB8AC3E}">
        <p14:creationId xmlns:p14="http://schemas.microsoft.com/office/powerpoint/2010/main" val="346273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 y="6829"/>
            <a:ext cx="9144000" cy="6950563"/>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19</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75314"/>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прекращения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863144"/>
          </a:xfrm>
          <a:prstGeom prst="rect">
            <a:avLst/>
          </a:prstGeom>
        </p:spPr>
        <p:txBody>
          <a:bodyPr wrap="square">
            <a:spAutoFit/>
          </a:bodyPr>
          <a:lstStyle/>
          <a:p>
            <a:pPr indent="446088" algn="just">
              <a:lnSpc>
                <a:spcPts val="3000"/>
              </a:lnSpc>
            </a:pPr>
            <a:r>
              <a:rPr lang="ru-RU" sz="2800" b="1" dirty="0"/>
              <a:t>Основания принудительного прекращения права частной собственности на земельные участки: </a:t>
            </a:r>
          </a:p>
          <a:p>
            <a:pPr indent="446088" algn="just">
              <a:lnSpc>
                <a:spcPts val="3000"/>
              </a:lnSpc>
            </a:pPr>
            <a:r>
              <a:rPr lang="ru-RU" sz="2800" dirty="0" smtClean="0"/>
              <a:t>- обращение </a:t>
            </a:r>
            <a:r>
              <a:rPr lang="ru-RU" sz="2800" dirty="0"/>
              <a:t>взыскания на земельный участок по обязательствам должника - собственника этого участка, что допускается только на основании решения суда (ст. 278 ГК РФ); </a:t>
            </a:r>
            <a:endParaRPr lang="ru-RU" sz="2800" dirty="0" smtClean="0"/>
          </a:p>
          <a:p>
            <a:pPr indent="446088" algn="just">
              <a:lnSpc>
                <a:spcPts val="3000"/>
              </a:lnSpc>
              <a:buFontTx/>
              <a:buChar char="-"/>
            </a:pPr>
            <a:r>
              <a:rPr lang="ru-RU" sz="2800" dirty="0" smtClean="0"/>
              <a:t>неиспользование </a:t>
            </a:r>
            <a:r>
              <a:rPr lang="ru-RU" sz="2800" dirty="0"/>
              <a:t>земельного участка в соответствии с его назначением; </a:t>
            </a:r>
            <a:endParaRPr lang="ru-RU" sz="2800" dirty="0" smtClean="0"/>
          </a:p>
          <a:p>
            <a:pPr indent="446088" algn="just">
              <a:lnSpc>
                <a:spcPts val="3000"/>
              </a:lnSpc>
              <a:buFontTx/>
              <a:buChar char="-"/>
            </a:pPr>
            <a:r>
              <a:rPr lang="ru-RU" sz="2800" dirty="0" smtClean="0"/>
              <a:t> </a:t>
            </a:r>
            <a:r>
              <a:rPr lang="ru-RU" sz="2800" dirty="0"/>
              <a:t>использование земельного участка с нарушением законодательства (земельный участок может быть изъят, если он используется с грубым нарушением правил рационального использования, установленных земельным законодательством);</a:t>
            </a:r>
            <a:endParaRPr lang="ru-RU" sz="2800" dirty="0" smtClean="0"/>
          </a:p>
          <a:p>
            <a:pPr indent="446088" algn="just">
              <a:lnSpc>
                <a:spcPts val="3000"/>
              </a:lnSpc>
            </a:pPr>
            <a:endParaRPr lang="ru-RU" sz="2800" dirty="0"/>
          </a:p>
        </p:txBody>
      </p:sp>
    </p:spTree>
    <p:extLst>
      <p:ext uri="{BB962C8B-B14F-4D97-AF65-F5344CB8AC3E}">
        <p14:creationId xmlns:p14="http://schemas.microsoft.com/office/powerpoint/2010/main" val="405614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7"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231460E9-95F0-4E1D-8174-D38F83423153}" type="slidenum">
              <a:rPr lang="ru-RU" b="1" kern="0">
                <a:solidFill>
                  <a:srgbClr val="FFFFFF"/>
                </a:solidFill>
                <a:latin typeface="Century Gothic"/>
              </a:rPr>
              <a:pPr algn="ctr" fontAlgn="auto">
                <a:spcBef>
                  <a:spcPts val="0"/>
                </a:spcBef>
                <a:spcAft>
                  <a:spcPts val="0"/>
                </a:spcAft>
                <a:defRPr/>
              </a:pPr>
              <a:t>2</a:t>
            </a:fld>
            <a:endParaRPr lang="ru-RU" b="1" kern="0" dirty="0">
              <a:solidFill>
                <a:srgbClr val="FFFFFF"/>
              </a:solidFill>
              <a:latin typeface="Century Gothic"/>
            </a:endParaRPr>
          </a:p>
        </p:txBody>
      </p:sp>
      <p:sp>
        <p:nvSpPr>
          <p:cNvPr id="8"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ЛИТЕРАТУРА:</a:t>
            </a:r>
          </a:p>
        </p:txBody>
      </p:sp>
      <p:sp>
        <p:nvSpPr>
          <p:cNvPr id="2" name="Прямоугольник 1"/>
          <p:cNvSpPr/>
          <p:nvPr/>
        </p:nvSpPr>
        <p:spPr>
          <a:xfrm>
            <a:off x="0" y="1196975"/>
            <a:ext cx="9144000" cy="5792355"/>
          </a:xfrm>
          <a:prstGeom prst="rect">
            <a:avLst/>
          </a:prstGeom>
        </p:spPr>
        <p:txBody>
          <a:bodyPr>
            <a:spAutoFit/>
          </a:bodyPr>
          <a:lstStyle/>
          <a:p>
            <a:pPr algn="just" eaLnBrk="0" hangingPunct="0">
              <a:spcBef>
                <a:spcPct val="20000"/>
              </a:spcBef>
              <a:buClr>
                <a:srgbClr val="D16349"/>
              </a:buClr>
              <a:buSzPct val="85000"/>
              <a:defRPr/>
            </a:pPr>
            <a:r>
              <a:rPr lang="ru-RU" sz="2400" b="1" dirty="0">
                <a:solidFill>
                  <a:srgbClr val="002060"/>
                </a:solidFill>
                <a:latin typeface="Arial" panose="020B0604020202020204" pitchFamily="34" charset="0"/>
                <a:cs typeface="Arial" panose="020B0604020202020204" pitchFamily="34" charset="0"/>
              </a:rPr>
              <a:t>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Конституция Российской Федерации. Принята всенародным голосованием 12 декабря 1993 года. </a:t>
            </a: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Собрание законодательства РФ. 2014. № 31.  Ст. 4398  </a:t>
            </a:r>
          </a:p>
          <a:p>
            <a:pPr algn="just" eaLnBrk="0" hangingPunct="0">
              <a:spcBef>
                <a:spcPct val="20000"/>
              </a:spcBef>
              <a:buClr>
                <a:srgbClr val="D16349"/>
              </a:buClr>
              <a:buSzPct val="85000"/>
              <a:defRPr/>
            </a:pP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Земельный кодекс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Российской Федерации </a:t>
            </a: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Собрание законодательства РФ. 2002. № 46. Ст. 4532.  </a:t>
            </a:r>
          </a:p>
          <a:p>
            <a:pPr indent="271463" algn="just" eaLnBrk="0" hangingPunct="0">
              <a:spcBef>
                <a:spcPct val="20000"/>
              </a:spcBef>
              <a:buClr>
                <a:srgbClr val="D16349"/>
              </a:buClr>
              <a:buSzPct val="85000"/>
              <a:defRPr/>
            </a:pP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Борисов А.Б. Комментарий к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Земельному кодексу Российской Федерации (постатейный</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Книжный мир.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2021.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608 с.</a:t>
            </a:r>
          </a:p>
          <a:p>
            <a:pPr algn="just" eaLnBrk="0" hangingPunct="0">
              <a:spcBef>
                <a:spcPct val="20000"/>
              </a:spcBef>
              <a:buClr>
                <a:srgbClr val="D16349"/>
              </a:buClr>
              <a:buSzPct val="85000"/>
              <a:defRPr/>
            </a:pP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Земельное право: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Учебник / Под ред. М.К. </a:t>
            </a:r>
            <a:r>
              <a:rPr lang="ru-RU" sz="2400" b="1" dirty="0" err="1">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Треушникова</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 ОАО «Издательский дом «Городец»,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2021.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784 с.</a:t>
            </a:r>
          </a:p>
          <a:p>
            <a:pPr fontAlgn="auto">
              <a:spcBef>
                <a:spcPts val="0"/>
              </a:spcBef>
              <a:spcAft>
                <a:spcPts val="0"/>
              </a:spcAft>
              <a:defRPr/>
            </a:pPr>
            <a:endParaRPr lang="ru-RU" sz="48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ru-RU" sz="4400" dirty="0">
                <a:latin typeface="Times New Roman" panose="02020603050405020304" pitchFamily="18" charset="0"/>
                <a:cs typeface="Times New Roman" panose="02020603050405020304" pitchFamily="18" charset="0"/>
              </a:rPr>
              <a:t> </a:t>
            </a:r>
          </a:p>
        </p:txBody>
      </p:sp>
    </p:spTree>
  </p:cSld>
  <p:clrMapOvr>
    <a:masterClrMapping/>
  </p:clrMapOvr>
  <p:transition spd="slow">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 y="6829"/>
            <a:ext cx="9144000" cy="6950563"/>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20</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75314"/>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прекращения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478423"/>
          </a:xfrm>
          <a:prstGeom prst="rect">
            <a:avLst/>
          </a:prstGeom>
        </p:spPr>
        <p:txBody>
          <a:bodyPr wrap="square">
            <a:spAutoFit/>
          </a:bodyPr>
          <a:lstStyle/>
          <a:p>
            <a:pPr indent="446088" algn="just">
              <a:lnSpc>
                <a:spcPts val="3000"/>
              </a:lnSpc>
            </a:pPr>
            <a:r>
              <a:rPr lang="ru-RU" sz="2800" dirty="0" smtClean="0"/>
              <a:t>- конфискация </a:t>
            </a:r>
            <a:r>
              <a:rPr lang="ru-RU" sz="2800" dirty="0"/>
              <a:t>земельного участка - это безвозмездное его изъятие у собственника по решению суда в виде санкции за совершенное преступление; </a:t>
            </a:r>
            <a:endParaRPr lang="ru-RU" sz="2800" dirty="0" smtClean="0"/>
          </a:p>
          <a:p>
            <a:pPr indent="446088" algn="just">
              <a:lnSpc>
                <a:spcPts val="3000"/>
              </a:lnSpc>
            </a:pPr>
            <a:r>
              <a:rPr lang="ru-RU" sz="2800" dirty="0" smtClean="0"/>
              <a:t>- реквизиция </a:t>
            </a:r>
            <a:r>
              <a:rPr lang="ru-RU" sz="2800" dirty="0"/>
              <a:t>земельного участка применяется в случаях стихийных бедствий, аварий, эпидемий, эпизоотии и при иных обстоятельствах, носящих чрезвычайный характер, в целях защиты жизненно важных интересов граждан, общества и государства от угроз, возникающих в связи с этими чрезвычайными обстоятельствами; </a:t>
            </a:r>
            <a:endParaRPr lang="ru-RU" sz="2800" dirty="0" smtClean="0"/>
          </a:p>
          <a:p>
            <a:pPr indent="446088" algn="just">
              <a:lnSpc>
                <a:spcPts val="3000"/>
              </a:lnSpc>
            </a:pPr>
            <a:r>
              <a:rPr lang="ru-RU" sz="2800" dirty="0" smtClean="0"/>
              <a:t> - изъятие </a:t>
            </a:r>
            <a:r>
              <a:rPr lang="ru-RU" sz="2800" dirty="0"/>
              <a:t>земельного участка для государственных или муниципальных нужд.</a:t>
            </a:r>
            <a:endParaRPr lang="ru-RU" sz="2800" b="1" dirty="0" smtClean="0"/>
          </a:p>
          <a:p>
            <a:pPr indent="446088" algn="just">
              <a:lnSpc>
                <a:spcPts val="3000"/>
              </a:lnSpc>
            </a:pPr>
            <a:endParaRPr lang="ru-RU" sz="2800" b="1" dirty="0"/>
          </a:p>
        </p:txBody>
      </p:sp>
    </p:spTree>
    <p:extLst>
      <p:ext uri="{BB962C8B-B14F-4D97-AF65-F5344CB8AC3E}">
        <p14:creationId xmlns:p14="http://schemas.microsoft.com/office/powerpoint/2010/main" val="1468446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7"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FA18FF9-3F06-46B5-852F-0B973DBD140A}" type="slidenum">
              <a:rPr lang="ru-RU" b="1" kern="0">
                <a:solidFill>
                  <a:srgbClr val="FFFFFF"/>
                </a:solidFill>
                <a:latin typeface="Century Gothic"/>
              </a:rPr>
              <a:pPr algn="ctr" fontAlgn="auto">
                <a:spcBef>
                  <a:spcPts val="0"/>
                </a:spcBef>
                <a:spcAft>
                  <a:spcPts val="0"/>
                </a:spcAft>
                <a:defRPr/>
              </a:pPr>
              <a:t>3</a:t>
            </a:fld>
            <a:endParaRPr lang="ru-RU" b="1" kern="0" dirty="0">
              <a:solidFill>
                <a:srgbClr val="FFFFFF"/>
              </a:solidFill>
              <a:latin typeface="Century Gothic"/>
            </a:endParaRPr>
          </a:p>
        </p:txBody>
      </p:sp>
      <p:sp>
        <p:nvSpPr>
          <p:cNvPr id="8"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Учебные вопросы:</a:t>
            </a:r>
          </a:p>
        </p:txBody>
      </p:sp>
      <p:sp>
        <p:nvSpPr>
          <p:cNvPr id="2" name="Прямоугольник 1"/>
          <p:cNvSpPr/>
          <p:nvPr/>
        </p:nvSpPr>
        <p:spPr>
          <a:xfrm>
            <a:off x="0" y="1196975"/>
            <a:ext cx="9144000" cy="5893921"/>
          </a:xfrm>
          <a:prstGeom prst="rect">
            <a:avLst/>
          </a:prstGeom>
        </p:spPr>
        <p:txBody>
          <a:bodyPr>
            <a:spAutoFit/>
          </a:bodyPr>
          <a:lstStyle/>
          <a:p>
            <a:pPr indent="358775" algn="just" fontAlgn="auto">
              <a:lnSpc>
                <a:spcPts val="4200"/>
              </a:lnSpc>
              <a:spcBef>
                <a:spcPts val="0"/>
              </a:spcBef>
              <a:spcAft>
                <a:spcPts val="0"/>
              </a:spcAft>
              <a:tabLst>
                <a:tab pos="0" algn="l"/>
              </a:tabLst>
              <a:defRPr/>
            </a:pPr>
            <a:r>
              <a:rPr lang="ru-RU" sz="4400" b="1" dirty="0">
                <a:latin typeface="+mn-lt"/>
              </a:rPr>
              <a:t>Первый учебный вопрос: </a:t>
            </a:r>
            <a:endParaRPr lang="ru-RU" sz="4400" b="1" dirty="0" smtClean="0">
              <a:latin typeface="+mn-lt"/>
            </a:endParaRPr>
          </a:p>
          <a:p>
            <a:pPr indent="358775" algn="just" fontAlgn="auto">
              <a:lnSpc>
                <a:spcPts val="4200"/>
              </a:lnSpc>
              <a:spcBef>
                <a:spcPts val="0"/>
              </a:spcBef>
              <a:spcAft>
                <a:spcPts val="0"/>
              </a:spcAft>
              <a:tabLst>
                <a:tab pos="0" algn="l"/>
              </a:tabLst>
              <a:defRPr/>
            </a:pPr>
            <a:r>
              <a:rPr lang="ru-RU" sz="4400" dirty="0" smtClean="0">
                <a:latin typeface="+mn-lt"/>
              </a:rPr>
              <a:t>Основания возникновения права собственности и иных вещных прав на землю</a:t>
            </a:r>
          </a:p>
          <a:p>
            <a:pPr indent="358775" algn="just" fontAlgn="auto">
              <a:lnSpc>
                <a:spcPts val="4200"/>
              </a:lnSpc>
              <a:spcBef>
                <a:spcPts val="0"/>
              </a:spcBef>
              <a:spcAft>
                <a:spcPts val="0"/>
              </a:spcAft>
              <a:tabLst>
                <a:tab pos="0" algn="l"/>
              </a:tabLst>
              <a:defRPr/>
            </a:pPr>
            <a:r>
              <a:rPr lang="ru-RU" sz="4400" b="1" dirty="0" smtClean="0">
                <a:latin typeface="+mn-lt"/>
              </a:rPr>
              <a:t>Второй </a:t>
            </a:r>
            <a:r>
              <a:rPr lang="ru-RU" sz="4400" b="1" dirty="0">
                <a:latin typeface="+mn-lt"/>
              </a:rPr>
              <a:t>учебный вопрос</a:t>
            </a:r>
            <a:r>
              <a:rPr lang="ru-RU" sz="4400" dirty="0">
                <a:latin typeface="+mn-lt"/>
              </a:rPr>
              <a:t>: </a:t>
            </a:r>
            <a:r>
              <a:rPr lang="ru-RU" sz="4400" dirty="0" smtClean="0">
                <a:latin typeface="+mn-lt"/>
              </a:rPr>
              <a:t>Основания прекращения права собственности и иных вещных прав на землю</a:t>
            </a:r>
          </a:p>
          <a:p>
            <a:pPr indent="358775" algn="just" fontAlgn="auto">
              <a:lnSpc>
                <a:spcPts val="4200"/>
              </a:lnSpc>
              <a:spcBef>
                <a:spcPts val="0"/>
              </a:spcBef>
              <a:spcAft>
                <a:spcPts val="0"/>
              </a:spcAft>
              <a:tabLst>
                <a:tab pos="0" algn="l"/>
              </a:tabLst>
              <a:defRPr/>
            </a:pPr>
            <a:r>
              <a:rPr lang="ru-RU" sz="4400" dirty="0" smtClean="0">
                <a:latin typeface="+mn-lt"/>
              </a:rPr>
              <a:t> </a:t>
            </a:r>
            <a:endParaRPr lang="ru-RU" sz="4400" dirty="0">
              <a:latin typeface="+mn-lt"/>
            </a:endParaRPr>
          </a:p>
          <a:p>
            <a:pPr fontAlgn="auto">
              <a:spcBef>
                <a:spcPts val="0"/>
              </a:spcBef>
              <a:spcAft>
                <a:spcPts val="0"/>
              </a:spcAft>
              <a:defRPr/>
            </a:pPr>
            <a:endParaRPr lang="ru-RU" sz="44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ru-RU" dirty="0">
                <a:latin typeface="+mn-lt"/>
              </a:rPr>
              <a:t> </a:t>
            </a:r>
          </a:p>
        </p:txBody>
      </p:sp>
    </p:spTree>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0CDA539B-8038-4CEF-8C0A-652F104CA78C}" type="slidenum">
              <a:rPr lang="ru-RU" b="1" kern="0">
                <a:solidFill>
                  <a:srgbClr val="FFFFFF"/>
                </a:solidFill>
                <a:latin typeface="Century Gothic"/>
              </a:rPr>
              <a:pPr algn="ctr" fontAlgn="auto">
                <a:spcBef>
                  <a:spcPts val="0"/>
                </a:spcBef>
                <a:spcAft>
                  <a:spcPts val="0"/>
                </a:spcAft>
                <a:defRPr/>
              </a:pPr>
              <a:t>4</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Первый учебный вопрос:</a:t>
            </a:r>
          </a:p>
        </p:txBody>
      </p:sp>
      <p:sp>
        <p:nvSpPr>
          <p:cNvPr id="5" name="Rectangle 5"/>
          <p:cNvSpPr txBox="1">
            <a:spLocks noChangeArrowheads="1"/>
          </p:cNvSpPr>
          <p:nvPr/>
        </p:nvSpPr>
        <p:spPr>
          <a:xfrm>
            <a:off x="0" y="1196975"/>
            <a:ext cx="9144000" cy="4090988"/>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fontAlgn="auto">
              <a:spcAft>
                <a:spcPts val="0"/>
              </a:spcAft>
              <a:buFont typeface="Arial" pitchFamily="34" charset="0"/>
              <a:buNone/>
              <a:defRPr/>
            </a:pPr>
            <a:endParaRPr lang="ru-RU" sz="1600" b="1" dirty="0">
              <a:solidFill>
                <a:prstClr val="white"/>
              </a:solidFill>
              <a:latin typeface="Arial" pitchFamily="34" charset="0"/>
              <a:cs typeface="Arial" pitchFamily="34" charset="0"/>
            </a:endParaRPr>
          </a:p>
          <a:p>
            <a:pPr marL="0" indent="0" algn="ctr" fontAlgn="auto">
              <a:spcAft>
                <a:spcPts val="0"/>
              </a:spcAft>
              <a:buNone/>
              <a:defRPr/>
            </a:pPr>
            <a:r>
              <a:rPr lang="ru-RU" sz="5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5400" b="1" dirty="0"/>
              <a:t>Первый учебный вопрос: </a:t>
            </a:r>
            <a:r>
              <a:rPr lang="ru-RU" sz="5400" dirty="0" smtClean="0"/>
              <a:t>Основания </a:t>
            </a:r>
            <a:r>
              <a:rPr lang="ru-RU" sz="5400" dirty="0"/>
              <a:t>возникновения права собственности и иных вещных прав на землю</a:t>
            </a:r>
          </a:p>
          <a:p>
            <a:pPr marL="0" indent="0" algn="ctr" fontAlgn="auto">
              <a:spcAft>
                <a:spcPts val="0"/>
              </a:spcAft>
              <a:buNone/>
              <a:defRPr/>
            </a:pPr>
            <a:r>
              <a:rPr lang="ru-RU" sz="5400" dirty="0" smtClean="0"/>
              <a:t> </a:t>
            </a:r>
            <a:r>
              <a:rPr lang="ru-RU" sz="4800" dirty="0" smtClean="0">
                <a:latin typeface="Times New Roman" panose="02020603050405020304" pitchFamily="18" charset="0"/>
                <a:cs typeface="Times New Roman" panose="02020603050405020304" pitchFamily="18" charset="0"/>
              </a:rPr>
              <a:t>     </a:t>
            </a:r>
            <a:endParaRPr lang="ru-RU" sz="48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spd="slow">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5</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16977" y="159142"/>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4763933"/>
          </a:xfrm>
          <a:prstGeom prst="rect">
            <a:avLst/>
          </a:prstGeom>
        </p:spPr>
        <p:txBody>
          <a:bodyPr wrap="square">
            <a:spAutoFit/>
          </a:bodyPr>
          <a:lstStyle/>
          <a:p>
            <a:pPr indent="446088" algn="just">
              <a:lnSpc>
                <a:spcPts val="2800"/>
              </a:lnSpc>
            </a:pPr>
            <a:r>
              <a:rPr lang="ru-RU" sz="3200" dirty="0"/>
              <a:t>Основаниями возникновения земельных прав и обязанностей пункт 1 ст.8 ГК РФ признаёт юридически значимые факты, в качестве которых могут выступать либо события или волевые действия, непосредственно не направленные на юридические цели, но с которыми закон или иной правовой акт связывает наступление </a:t>
            </a:r>
            <a:r>
              <a:rPr lang="ru-RU" sz="3200" dirty="0" err="1"/>
              <a:t>гражданско</a:t>
            </a:r>
            <a:r>
              <a:rPr lang="ru-RU" sz="3200" dirty="0"/>
              <a:t>–правовых последствий, либо непосредственно направленные на возникновение или прекращение правовых отношений юридически значимые действия граждан, юридических лиц. </a:t>
            </a:r>
          </a:p>
        </p:txBody>
      </p:sp>
    </p:spTree>
    <p:extLst>
      <p:ext uri="{BB962C8B-B14F-4D97-AF65-F5344CB8AC3E}">
        <p14:creationId xmlns:p14="http://schemas.microsoft.com/office/powerpoint/2010/main" val="297422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02940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6</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107504" y="184092"/>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14475" y="1180055"/>
            <a:ext cx="8940849" cy="5478423"/>
          </a:xfrm>
          <a:prstGeom prst="rect">
            <a:avLst/>
          </a:prstGeom>
        </p:spPr>
        <p:txBody>
          <a:bodyPr wrap="square">
            <a:spAutoFit/>
          </a:bodyPr>
          <a:lstStyle/>
          <a:p>
            <a:pPr indent="446088" algn="just">
              <a:lnSpc>
                <a:spcPts val="2800"/>
              </a:lnSpc>
            </a:pPr>
            <a:endParaRPr lang="ru-RU" sz="3200" dirty="0" smtClean="0"/>
          </a:p>
          <a:p>
            <a:pPr indent="446088" algn="just">
              <a:lnSpc>
                <a:spcPts val="2800"/>
              </a:lnSpc>
            </a:pPr>
            <a:r>
              <a:rPr lang="ru-RU" sz="3200" dirty="0" smtClean="0"/>
              <a:t>Последние</a:t>
            </a:r>
            <a:r>
              <a:rPr lang="ru-RU" sz="3200" dirty="0"/>
              <a:t>, в свою очередь, подразделяются на </a:t>
            </a:r>
            <a:endParaRPr lang="ru-RU" sz="3200" dirty="0" smtClean="0"/>
          </a:p>
          <a:p>
            <a:pPr indent="446088" algn="just">
              <a:lnSpc>
                <a:spcPts val="2800"/>
              </a:lnSpc>
            </a:pPr>
            <a:r>
              <a:rPr lang="ru-RU" sz="3200" dirty="0" smtClean="0"/>
              <a:t>1) административные </a:t>
            </a:r>
            <a:r>
              <a:rPr lang="ru-RU" sz="3200" dirty="0"/>
              <a:t>акты компетентных госорганов и органов местного самоуправления, </a:t>
            </a:r>
            <a:endParaRPr lang="ru-RU" sz="3200" dirty="0" smtClean="0"/>
          </a:p>
          <a:p>
            <a:pPr indent="446088" algn="just">
              <a:lnSpc>
                <a:spcPts val="2800"/>
              </a:lnSpc>
            </a:pPr>
            <a:r>
              <a:rPr lang="ru-RU" sz="3200" dirty="0" smtClean="0"/>
              <a:t>2) односторонние </a:t>
            </a:r>
            <a:r>
              <a:rPr lang="ru-RU" sz="3200" dirty="0"/>
              <a:t>и двусторонние сделки (договоры</a:t>
            </a:r>
            <a:r>
              <a:rPr lang="ru-RU" sz="3200" dirty="0" smtClean="0"/>
              <a:t>),</a:t>
            </a:r>
          </a:p>
          <a:p>
            <a:pPr indent="446088" algn="just">
              <a:lnSpc>
                <a:spcPts val="2800"/>
              </a:lnSpc>
            </a:pPr>
            <a:r>
              <a:rPr lang="ru-RU" sz="3200" dirty="0" smtClean="0"/>
              <a:t>3) приватизация</a:t>
            </a:r>
            <a:endParaRPr lang="ru-RU" sz="3200" dirty="0"/>
          </a:p>
          <a:p>
            <a:pPr indent="446088" algn="just">
              <a:lnSpc>
                <a:spcPts val="2800"/>
              </a:lnSpc>
            </a:pPr>
            <a:r>
              <a:rPr lang="ru-RU" sz="3200" dirty="0" smtClean="0"/>
              <a:t>4) судебные </a:t>
            </a:r>
            <a:r>
              <a:rPr lang="ru-RU" sz="3200" dirty="0" smtClean="0"/>
              <a:t>решения</a:t>
            </a:r>
          </a:p>
          <a:p>
            <a:pPr indent="446088" algn="just">
              <a:lnSpc>
                <a:spcPts val="2800"/>
              </a:lnSpc>
            </a:pPr>
            <a:r>
              <a:rPr lang="ru-RU" sz="3200" dirty="0" smtClean="0"/>
              <a:t>5) </a:t>
            </a:r>
            <a:r>
              <a:rPr lang="ru-RU" sz="3200" dirty="0" err="1" smtClean="0"/>
              <a:t>Приобретательная</a:t>
            </a:r>
            <a:r>
              <a:rPr lang="ru-RU" sz="3200" dirty="0" smtClean="0"/>
              <a:t> давность</a:t>
            </a:r>
            <a:endParaRPr lang="ru-RU" sz="3200" dirty="0"/>
          </a:p>
          <a:p>
            <a:pPr indent="446088" algn="just">
              <a:lnSpc>
                <a:spcPts val="2800"/>
              </a:lnSpc>
            </a:pPr>
            <a:r>
              <a:rPr lang="ru-RU" sz="3200" dirty="0"/>
              <a:t>Приведённый перечень правоустанавливающих юридических фактов не является исчерпывающим.</a:t>
            </a:r>
          </a:p>
          <a:p>
            <a:pPr algn="just">
              <a:lnSpc>
                <a:spcPts val="2800"/>
              </a:lnSpc>
            </a:pPr>
            <a:endParaRPr lang="ru-RU" sz="3200" b="1" dirty="0"/>
          </a:p>
        </p:txBody>
      </p:sp>
    </p:spTree>
    <p:extLst>
      <p:ext uri="{BB962C8B-B14F-4D97-AF65-F5344CB8AC3E}">
        <p14:creationId xmlns:p14="http://schemas.microsoft.com/office/powerpoint/2010/main" val="2884751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4" y="-32530"/>
            <a:ext cx="9144000" cy="6890530"/>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7</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21710" y="342728"/>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21710" y="1336758"/>
            <a:ext cx="8940849" cy="4401205"/>
          </a:xfrm>
          <a:prstGeom prst="rect">
            <a:avLst/>
          </a:prstGeom>
        </p:spPr>
        <p:txBody>
          <a:bodyPr wrap="square">
            <a:spAutoFit/>
          </a:bodyPr>
          <a:lstStyle/>
          <a:p>
            <a:pPr indent="446088" algn="just">
              <a:lnSpc>
                <a:spcPts val="2800"/>
              </a:lnSpc>
            </a:pPr>
            <a:r>
              <a:rPr lang="ru-RU" sz="2800" dirty="0" smtClean="0"/>
              <a:t>1) </a:t>
            </a:r>
            <a:r>
              <a:rPr lang="ru-RU" sz="2800" b="1" dirty="0" smtClean="0"/>
              <a:t>Решения </a:t>
            </a:r>
            <a:r>
              <a:rPr lang="ru-RU" sz="2800" b="1" dirty="0"/>
              <a:t>исполнительных органов государственной власти и органов местного самоуправления </a:t>
            </a:r>
            <a:r>
              <a:rPr lang="ru-RU" sz="2800" dirty="0"/>
              <a:t>по предоставлению земельных участков на возмездной или безвозмездной основе из земель, находящихся в государственной или муниципальной собственности предусмотрены статьей 39.1 ЗК РФ. </a:t>
            </a:r>
            <a:r>
              <a:rPr lang="ru-RU" sz="2800" dirty="0" smtClean="0"/>
              <a:t>Они представляют из себя издание в узаконенной процедуре властно-правовых актов в рамках предоставленных компетенций </a:t>
            </a:r>
            <a:r>
              <a:rPr lang="ru-RU" sz="2800" dirty="0" err="1" smtClean="0"/>
              <a:t>управомоченных</a:t>
            </a:r>
            <a:r>
              <a:rPr lang="ru-RU" sz="2800" dirty="0" smtClean="0"/>
              <a:t> органов федерального, регионального и местного уровня власти. </a:t>
            </a:r>
          </a:p>
        </p:txBody>
      </p:sp>
    </p:spTree>
    <p:extLst>
      <p:ext uri="{BB962C8B-B14F-4D97-AF65-F5344CB8AC3E}">
        <p14:creationId xmlns:p14="http://schemas.microsoft.com/office/powerpoint/2010/main" val="4107281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 y="-26047"/>
            <a:ext cx="9144000" cy="6884047"/>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8</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32596" y="137735"/>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119350"/>
          </a:xfrm>
          <a:prstGeom prst="rect">
            <a:avLst/>
          </a:prstGeom>
        </p:spPr>
        <p:txBody>
          <a:bodyPr wrap="square">
            <a:spAutoFit/>
          </a:bodyPr>
          <a:lstStyle/>
          <a:p>
            <a:pPr indent="446088" algn="just">
              <a:lnSpc>
                <a:spcPts val="2800"/>
              </a:lnSpc>
            </a:pPr>
            <a:r>
              <a:rPr lang="ru-RU" sz="2600" dirty="0" smtClean="0"/>
              <a:t>Перечень </a:t>
            </a:r>
            <a:r>
              <a:rPr lang="ru-RU" sz="2600" dirty="0"/>
              <a:t>оснований возникновения прав на земельные участки </a:t>
            </a:r>
            <a:r>
              <a:rPr lang="ru-RU" sz="2600" dirty="0" smtClean="0"/>
              <a:t>в данном порядке включает </a:t>
            </a:r>
            <a:r>
              <a:rPr lang="ru-RU" sz="2600" dirty="0"/>
              <a:t>в себя: </a:t>
            </a:r>
            <a:endParaRPr lang="ru-RU" sz="2600" dirty="0" smtClean="0"/>
          </a:p>
          <a:p>
            <a:pPr marL="457200" indent="-457200" algn="just">
              <a:lnSpc>
                <a:spcPts val="2800"/>
              </a:lnSpc>
              <a:buFontTx/>
              <a:buChar char="-"/>
            </a:pPr>
            <a:r>
              <a:rPr lang="ru-RU" sz="2600" dirty="0" smtClean="0"/>
              <a:t>принятие </a:t>
            </a:r>
            <a:r>
              <a:rPr lang="ru-RU" sz="2600" dirty="0"/>
              <a:t>решения органа государственной власти или органа местного самоуправления в случае предоставления земельного участка 15 в собственность бесплатно или в постоянное (бессрочное) пользование; </a:t>
            </a:r>
            <a:endParaRPr lang="ru-RU" sz="2600" dirty="0" smtClean="0"/>
          </a:p>
          <a:p>
            <a:pPr marL="457200" indent="-457200" algn="just">
              <a:lnSpc>
                <a:spcPts val="2800"/>
              </a:lnSpc>
              <a:buFontTx/>
              <a:buChar char="-"/>
            </a:pPr>
            <a:r>
              <a:rPr lang="ru-RU" sz="2600" dirty="0" smtClean="0"/>
              <a:t>заключение </a:t>
            </a:r>
            <a:r>
              <a:rPr lang="ru-RU" sz="2600" dirty="0"/>
              <a:t>договора купли-продажи в случае предоставления земельного участка в собственность за плату; </a:t>
            </a:r>
            <a:endParaRPr lang="ru-RU" sz="2600" dirty="0" smtClean="0"/>
          </a:p>
          <a:p>
            <a:pPr marL="457200" indent="-457200" algn="just">
              <a:lnSpc>
                <a:spcPts val="2800"/>
              </a:lnSpc>
              <a:buFontTx/>
              <a:buChar char="-"/>
            </a:pPr>
            <a:r>
              <a:rPr lang="ru-RU" sz="2600" dirty="0" smtClean="0"/>
              <a:t>заключение </a:t>
            </a:r>
            <a:r>
              <a:rPr lang="ru-RU" sz="2600" dirty="0"/>
              <a:t>договора аренды и договора безвозмездного пользования в случае предоставления земельного участка в аренду и в безвозмездное пользование соответственно. </a:t>
            </a:r>
            <a:endParaRPr lang="ru-RU" sz="2600" b="1" dirty="0"/>
          </a:p>
        </p:txBody>
      </p:sp>
    </p:spTree>
    <p:extLst>
      <p:ext uri="{BB962C8B-B14F-4D97-AF65-F5344CB8AC3E}">
        <p14:creationId xmlns:p14="http://schemas.microsoft.com/office/powerpoint/2010/main" val="322316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331935"/>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9</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43482" y="97479"/>
            <a:ext cx="9144000" cy="864096"/>
          </a:xfrm>
          <a:prstGeom prst="rect">
            <a:avLst/>
          </a:prstGeom>
          <a:noFill/>
          <a:ln w="9525">
            <a:noFill/>
            <a:miter lim="800000"/>
            <a:headEnd/>
            <a:tailEnd/>
          </a:ln>
          <a:effectLst/>
        </p:spPr>
        <p:txBody>
          <a:bodyPr wrap="square" anchor="ctr">
            <a:noAutofit/>
          </a:bodyPr>
          <a:lstStyle/>
          <a:p>
            <a:pPr algn="ctr" fontAlgn="auto">
              <a:lnSpc>
                <a:spcPts val="4000"/>
              </a:lnSpc>
              <a:spcBef>
                <a:spcPts val="0"/>
              </a:spcBef>
              <a:spcAft>
                <a:spcPts val="0"/>
              </a:spcAft>
            </a:pPr>
            <a:r>
              <a:rPr lang="ru-RU" sz="4000" dirty="0" smtClean="0">
                <a:solidFill>
                  <a:srgbClr val="FF0000"/>
                </a:solidFill>
                <a:effectLst>
                  <a:outerShdw blurRad="38100" dist="38100" dir="2700000" algn="tl">
                    <a:srgbClr val="000000">
                      <a:alpha val="43137"/>
                    </a:srgbClr>
                  </a:outerShdw>
                </a:effectLst>
                <a:latin typeface="+mn-lt"/>
              </a:rPr>
              <a:t>Основания возникновения права собственности на землю</a:t>
            </a:r>
            <a:endParaRPr lang="ru-RU" sz="4000" dirty="0">
              <a:solidFill>
                <a:srgbClr val="FF0000"/>
              </a:solidFill>
              <a:effectLst>
                <a:outerShdw blurRad="38100" dist="38100" dir="2700000" algn="tl">
                  <a:srgbClr val="000000">
                    <a:alpha val="43137"/>
                  </a:srgbClr>
                </a:outerShdw>
              </a:effectLst>
              <a:latin typeface="+mn-lt"/>
            </a:endParaRPr>
          </a:p>
        </p:txBody>
      </p:sp>
      <p:sp>
        <p:nvSpPr>
          <p:cNvPr id="5" name="Прямоугольник 4"/>
          <p:cNvSpPr/>
          <p:nvPr/>
        </p:nvSpPr>
        <p:spPr>
          <a:xfrm>
            <a:off x="32596" y="1235526"/>
            <a:ext cx="8940849" cy="5252720"/>
          </a:xfrm>
          <a:prstGeom prst="rect">
            <a:avLst/>
          </a:prstGeom>
        </p:spPr>
        <p:txBody>
          <a:bodyPr wrap="square">
            <a:spAutoFit/>
          </a:bodyPr>
          <a:lstStyle/>
          <a:p>
            <a:pPr indent="446088" algn="just"/>
            <a:r>
              <a:rPr lang="ru-RU" sz="2400" b="1" dirty="0" smtClean="0"/>
              <a:t>2) Совершение </a:t>
            </a:r>
            <a:r>
              <a:rPr lang="ru-RU" sz="2400" b="1" dirty="0"/>
              <a:t>сделок с земельными участками</a:t>
            </a:r>
            <a:r>
              <a:rPr lang="ru-RU" sz="2400" dirty="0"/>
              <a:t> в самом общем виде </a:t>
            </a:r>
            <a:r>
              <a:rPr lang="ru-RU" sz="2400" b="1" dirty="0"/>
              <a:t>имеет</a:t>
            </a:r>
            <a:r>
              <a:rPr lang="ru-RU" sz="2400" dirty="0"/>
              <a:t> следующие </a:t>
            </a:r>
            <a:r>
              <a:rPr lang="ru-RU" sz="2400" b="1" dirty="0"/>
              <a:t>особенности</a:t>
            </a:r>
            <a:r>
              <a:rPr lang="ru-RU" sz="2400" dirty="0"/>
              <a:t>:</a:t>
            </a:r>
          </a:p>
          <a:p>
            <a:pPr lvl="0" indent="446088" algn="just"/>
            <a:r>
              <a:rPr lang="ru-RU" sz="2400" dirty="0"/>
              <a:t>неизменность категории, целевого назначения и разрешенного использования земельного участка при совершении сделки. Это означает, что собственник земельного участка, целевое назначение и разрешенное использование которого предполагает, например, выращивание сельскохозяйственной продукции, не вправе продать его третьему лицу для строительства промышленного объекта. Для этого необходимо предварительно осуществить сложную процедуру изменения категории земель, как это предписывает Закон о переводе земель из одной категории в другую;</a:t>
            </a:r>
          </a:p>
          <a:p>
            <a:pPr algn="just">
              <a:lnSpc>
                <a:spcPts val="2800"/>
              </a:lnSpc>
            </a:pPr>
            <a:endParaRPr lang="ru-RU" sz="2800" dirty="0" smtClean="0"/>
          </a:p>
        </p:txBody>
      </p:sp>
    </p:spTree>
    <p:extLst>
      <p:ext uri="{BB962C8B-B14F-4D97-AF65-F5344CB8AC3E}">
        <p14:creationId xmlns:p14="http://schemas.microsoft.com/office/powerpoint/2010/main" val="799160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878</TotalTime>
  <Words>1632</Words>
  <Application>Microsoft Office PowerPoint</Application>
  <PresentationFormat>Экран (4:3)</PresentationFormat>
  <Paragraphs>128</Paragraphs>
  <Slides>20</Slides>
  <Notes>16</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Calibri</vt:lpstr>
      <vt:lpstr>Century Gothic</vt:lpstr>
      <vt:lpstr>Impact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Валагин Олег Александрович</dc:creator>
  <cp:lastModifiedBy>Пользователь</cp:lastModifiedBy>
  <cp:revision>164</cp:revision>
  <dcterms:created xsi:type="dcterms:W3CDTF">2014-07-21T11:02:43Z</dcterms:created>
  <dcterms:modified xsi:type="dcterms:W3CDTF">2022-04-03T08:56:08Z</dcterms:modified>
</cp:coreProperties>
</file>