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03.12.2019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03.12.2019</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03.12.2019</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03.12.2019</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03.12.2019</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03.12.2019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0"/>
            <a:ext cx="7929618" cy="1142984"/>
          </a:xfrm>
        </p:spPr>
        <p:txBody>
          <a:bodyPr>
            <a:normAutofit/>
          </a:bodyPr>
          <a:lstStyle/>
          <a:p>
            <a:pPr algn="ctr"/>
            <a:r>
              <a:rPr lang="ru-RU" dirty="0" smtClean="0">
                <a:solidFill>
                  <a:schemeClr val="tx1"/>
                </a:solidFill>
                <a:latin typeface="Georgia" pitchFamily="18" charset="0"/>
              </a:rPr>
              <a:t>Этикет и технологии бизнес-коммуникаций</a:t>
            </a:r>
            <a:endParaRPr lang="ru-RU" dirty="0"/>
          </a:p>
        </p:txBody>
      </p:sp>
      <p:sp>
        <p:nvSpPr>
          <p:cNvPr id="3" name="Подзаголовок 2"/>
          <p:cNvSpPr>
            <a:spLocks noGrp="1"/>
          </p:cNvSpPr>
          <p:nvPr>
            <p:ph type="subTitle" idx="1"/>
          </p:nvPr>
        </p:nvSpPr>
        <p:spPr>
          <a:xfrm>
            <a:off x="2428860" y="1285860"/>
            <a:ext cx="6429420" cy="5089062"/>
          </a:xfrm>
        </p:spPr>
        <p:txBody>
          <a:bodyPr>
            <a:normAutofit fontScale="92500" lnSpcReduction="10000"/>
          </a:bodyPr>
          <a:lstStyle/>
          <a:p>
            <a:pPr algn="ctr"/>
            <a:r>
              <a:rPr lang="ru-RU" sz="2400" i="1" dirty="0" smtClean="0">
                <a:solidFill>
                  <a:schemeClr val="tx1"/>
                </a:solidFill>
                <a:latin typeface="Times New Roman" pitchFamily="18" charset="0"/>
                <a:cs typeface="Times New Roman" pitchFamily="18" charset="0"/>
              </a:rPr>
              <a:t>План лекции</a:t>
            </a:r>
            <a:endParaRPr lang="ru-RU" sz="2400" dirty="0" smtClean="0">
              <a:solidFill>
                <a:schemeClr val="tx1"/>
              </a:solidFill>
              <a:latin typeface="Times New Roman" pitchFamily="18" charset="0"/>
              <a:cs typeface="Times New Roman" pitchFamily="18" charset="0"/>
            </a:endParaRPr>
          </a:p>
          <a:p>
            <a:pPr algn="just"/>
            <a:r>
              <a:rPr lang="ru-RU" sz="2400" dirty="0" smtClean="0">
                <a:solidFill>
                  <a:schemeClr val="tx1"/>
                </a:solidFill>
                <a:latin typeface="Times New Roman" pitchFamily="18" charset="0"/>
                <a:cs typeface="Times New Roman" pitchFamily="18" charset="0"/>
              </a:rPr>
              <a:t>1. Основы деловой риторики.</a:t>
            </a:r>
          </a:p>
          <a:p>
            <a:pPr algn="just"/>
            <a:r>
              <a:rPr lang="ru-RU" sz="2400" dirty="0" smtClean="0">
                <a:solidFill>
                  <a:schemeClr val="tx1"/>
                </a:solidFill>
                <a:latin typeface="Times New Roman" pitchFamily="18" charset="0"/>
                <a:cs typeface="Times New Roman" pitchFamily="18" charset="0"/>
              </a:rPr>
              <a:t>2. Публичное выступление в бизнес-коммуникациях.</a:t>
            </a:r>
          </a:p>
          <a:p>
            <a:pPr algn="just"/>
            <a:r>
              <a:rPr lang="ru-RU" sz="2400" dirty="0" smtClean="0">
                <a:solidFill>
                  <a:schemeClr val="tx1"/>
                </a:solidFill>
                <a:latin typeface="Times New Roman" pitchFamily="18" charset="0"/>
                <a:cs typeface="Times New Roman" pitchFamily="18" charset="0"/>
              </a:rPr>
              <a:t>3.Деловой разговор и его виды.</a:t>
            </a:r>
          </a:p>
          <a:p>
            <a:pPr algn="just"/>
            <a:r>
              <a:rPr lang="ru-RU" sz="2400" dirty="0" smtClean="0">
                <a:solidFill>
                  <a:schemeClr val="tx1"/>
                </a:solidFill>
                <a:latin typeface="Times New Roman" pitchFamily="18" charset="0"/>
                <a:cs typeface="Times New Roman" pitchFamily="18" charset="0"/>
              </a:rPr>
              <a:t>4. Деловая беседа.</a:t>
            </a:r>
          </a:p>
          <a:p>
            <a:pPr algn="just"/>
            <a:r>
              <a:rPr lang="ru-RU" sz="2400" dirty="0" smtClean="0">
                <a:solidFill>
                  <a:schemeClr val="tx1"/>
                </a:solidFill>
                <a:latin typeface="Times New Roman" pitchFamily="18" charset="0"/>
                <a:cs typeface="Times New Roman" pitchFamily="18" charset="0"/>
              </a:rPr>
              <a:t>5. Интервью.</a:t>
            </a:r>
          </a:p>
          <a:p>
            <a:pPr algn="just"/>
            <a:r>
              <a:rPr lang="ru-RU" sz="2400" dirty="0" smtClean="0">
                <a:solidFill>
                  <a:schemeClr val="tx1"/>
                </a:solidFill>
                <a:latin typeface="Times New Roman" pitchFamily="18" charset="0"/>
                <a:cs typeface="Times New Roman" pitchFamily="18" charset="0"/>
              </a:rPr>
              <a:t>6. Пресс-конференция.</a:t>
            </a:r>
          </a:p>
          <a:p>
            <a:pPr algn="just"/>
            <a:r>
              <a:rPr lang="ru-RU" sz="2400" dirty="0" smtClean="0">
                <a:solidFill>
                  <a:schemeClr val="tx1"/>
                </a:solidFill>
                <a:latin typeface="Times New Roman" pitchFamily="18" charset="0"/>
                <a:cs typeface="Times New Roman" pitchFamily="18" charset="0"/>
              </a:rPr>
              <a:t>7. Этикет деловой беседы.</a:t>
            </a:r>
          </a:p>
          <a:p>
            <a:pPr algn="just"/>
            <a:r>
              <a:rPr lang="ru-RU" sz="2400" dirty="0" smtClean="0">
                <a:solidFill>
                  <a:schemeClr val="tx1"/>
                </a:solidFill>
                <a:latin typeface="Times New Roman" pitchFamily="18" charset="0"/>
                <a:cs typeface="Times New Roman" pitchFamily="18" charset="0"/>
              </a:rPr>
              <a:t>8. Подарки и сувениры как символ уважения.</a:t>
            </a:r>
          </a:p>
          <a:p>
            <a:pPr algn="just"/>
            <a:r>
              <a:rPr lang="ru-RU" sz="2400" dirty="0" smtClean="0">
                <a:solidFill>
                  <a:schemeClr val="tx1"/>
                </a:solidFill>
                <a:latin typeface="Times New Roman" pitchFamily="18" charset="0"/>
                <a:cs typeface="Times New Roman" pitchFamily="18" charset="0"/>
              </a:rPr>
              <a:t>9. Визитные карточки.</a:t>
            </a:r>
          </a:p>
          <a:p>
            <a:pPr algn="just"/>
            <a:r>
              <a:rPr lang="ru-RU" sz="2400" dirty="0" smtClean="0">
                <a:solidFill>
                  <a:schemeClr val="tx1"/>
                </a:solidFill>
                <a:latin typeface="Times New Roman" pitchFamily="18" charset="0"/>
                <a:cs typeface="Times New Roman" pitchFamily="18" charset="0"/>
              </a:rPr>
              <a:t>10. Национальные особенности бизнес-коммуникаций. Характерные черты бизнесменов разных стран.</a:t>
            </a:r>
          </a:p>
          <a:p>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Деловая беседа</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785794"/>
            <a:ext cx="8115328" cy="5688158"/>
          </a:xfrm>
        </p:spPr>
        <p:txBody>
          <a:bodyPr>
            <a:normAutofit lnSpcReduction="10000"/>
          </a:bodyPr>
          <a:lstStyle/>
          <a:p>
            <a:pPr marL="0" indent="0" algn="just">
              <a:buNone/>
            </a:pPr>
            <a:r>
              <a:rPr lang="ru-RU" sz="3200" b="1" i="1" dirty="0" smtClean="0">
                <a:latin typeface="Times New Roman" pitchFamily="18" charset="0"/>
                <a:cs typeface="Times New Roman" pitchFamily="18" charset="0"/>
              </a:rPr>
              <a:t>Цель деловой беседы </a:t>
            </a:r>
            <a:r>
              <a:rPr lang="ru-RU" sz="3200" dirty="0" smtClean="0">
                <a:latin typeface="Times New Roman" pitchFamily="18" charset="0"/>
                <a:cs typeface="Times New Roman" pitchFamily="18" charset="0"/>
              </a:rPr>
              <a:t>- убедить партнера принять ваши конкретные предложения. </a:t>
            </a:r>
          </a:p>
          <a:p>
            <a:pPr marL="0" indent="0" algn="ctr">
              <a:buNone/>
            </a:pPr>
            <a:r>
              <a:rPr lang="ru-RU" sz="3200" b="1" i="1" dirty="0" smtClean="0">
                <a:latin typeface="Times New Roman" pitchFamily="18" charset="0"/>
                <a:cs typeface="Times New Roman" pitchFamily="18" charset="0"/>
              </a:rPr>
              <a:t>Задачи деловой беседы</a:t>
            </a:r>
          </a:p>
          <a:p>
            <a:pPr marL="0" indent="0" algn="just">
              <a:buNone/>
            </a:pPr>
            <a:r>
              <a:rPr lang="ru-RU" sz="3200" dirty="0" smtClean="0">
                <a:latin typeface="Times New Roman" pitchFamily="18" charset="0"/>
                <a:cs typeface="Times New Roman" pitchFamily="18" charset="0"/>
              </a:rPr>
              <a:t>1. Получение служебной информации; </a:t>
            </a:r>
          </a:p>
          <a:p>
            <a:pPr marL="0" indent="0" algn="just">
              <a:buNone/>
            </a:pPr>
            <a:r>
              <a:rPr lang="ru-RU" sz="3200" dirty="0" smtClean="0">
                <a:latin typeface="Times New Roman" pitchFamily="18" charset="0"/>
                <a:cs typeface="Times New Roman" pitchFamily="18" charset="0"/>
              </a:rPr>
              <a:t>2. Взаимное общение работников одной сферы, совместный поиск, выдвижение и оперативная разработка рабочих идей и замыслов. </a:t>
            </a:r>
          </a:p>
          <a:p>
            <a:pPr marL="0" indent="0" algn="just">
              <a:buNone/>
            </a:pPr>
            <a:r>
              <a:rPr lang="ru-RU" sz="3200" dirty="0" smtClean="0">
                <a:latin typeface="Times New Roman" pitchFamily="18" charset="0"/>
                <a:cs typeface="Times New Roman" pitchFamily="18" charset="0"/>
              </a:rPr>
              <a:t>3. Контроль и координация начатых мероприятий. </a:t>
            </a:r>
          </a:p>
          <a:p>
            <a:pPr marL="0" indent="0" algn="just">
              <a:buNone/>
            </a:pPr>
            <a:r>
              <a:rPr lang="ru-RU" sz="3200" dirty="0" smtClean="0">
                <a:latin typeface="Times New Roman" pitchFamily="18" charset="0"/>
                <a:cs typeface="Times New Roman" pitchFamily="18" charset="0"/>
              </a:rPr>
              <a:t>4. Стимулирование трудовой активности.</a:t>
            </a:r>
          </a:p>
          <a:p>
            <a:pPr marL="0" indent="0" algn="just">
              <a:buNone/>
            </a:pP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Деловая беседа</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785794"/>
            <a:ext cx="8115328" cy="5688158"/>
          </a:xfrm>
        </p:spPr>
        <p:txBody>
          <a:bodyPr>
            <a:normAutofit lnSpcReduction="10000"/>
          </a:bodyPr>
          <a:lstStyle/>
          <a:p>
            <a:pPr marL="0" indent="0" algn="ctr">
              <a:buNone/>
            </a:pPr>
            <a:r>
              <a:rPr lang="ru-RU" sz="2800" b="1" i="1" dirty="0" smtClean="0">
                <a:latin typeface="Times New Roman" pitchFamily="18" charset="0"/>
                <a:cs typeface="Times New Roman" pitchFamily="18" charset="0"/>
              </a:rPr>
              <a:t>Схема анализа деловой беседы</a:t>
            </a:r>
          </a:p>
          <a:p>
            <a:pPr marL="0" indent="0" algn="just">
              <a:buNone/>
            </a:pPr>
            <a:r>
              <a:rPr lang="ru-RU" sz="2800" dirty="0" smtClean="0">
                <a:latin typeface="Times New Roman" pitchFamily="18" charset="0"/>
                <a:cs typeface="Times New Roman" pitchFamily="18" charset="0"/>
              </a:rPr>
              <a:t>1.Какова тема и цель беседы?</a:t>
            </a:r>
          </a:p>
          <a:p>
            <a:pPr marL="0" indent="0" algn="just">
              <a:buNone/>
            </a:pPr>
            <a:r>
              <a:rPr lang="ru-RU" sz="2800" dirty="0" smtClean="0">
                <a:latin typeface="Times New Roman" pitchFamily="18" charset="0"/>
                <a:cs typeface="Times New Roman" pitchFamily="18" charset="0"/>
              </a:rPr>
              <a:t>2.Удалось ли в начале разрядить атмосферу, установить психологический контакт?</a:t>
            </a:r>
          </a:p>
          <a:p>
            <a:pPr marL="0" indent="0" algn="just">
              <a:buNone/>
            </a:pPr>
            <a:r>
              <a:rPr lang="ru-RU" sz="2800" dirty="0" smtClean="0">
                <a:latin typeface="Times New Roman" pitchFamily="18" charset="0"/>
                <a:cs typeface="Times New Roman" pitchFamily="18" charset="0"/>
              </a:rPr>
              <a:t>3.Насколько доказательно изложены позиции? Какие аргументы, методы убеждения используются?</a:t>
            </a:r>
          </a:p>
          <a:p>
            <a:pPr marL="0" indent="0" algn="just">
              <a:buNone/>
            </a:pPr>
            <a:r>
              <a:rPr lang="ru-RU" sz="2800" dirty="0" smtClean="0">
                <a:latin typeface="Times New Roman" pitchFamily="18" charset="0"/>
                <a:cs typeface="Times New Roman" pitchFamily="18" charset="0"/>
              </a:rPr>
              <a:t>4.Вопросы каких типов прозвучали?</a:t>
            </a:r>
          </a:p>
          <a:p>
            <a:pPr marL="0" indent="0" algn="just">
              <a:buNone/>
            </a:pPr>
            <a:r>
              <a:rPr lang="ru-RU" sz="2800" dirty="0" smtClean="0">
                <a:latin typeface="Times New Roman" pitchFamily="18" charset="0"/>
                <a:cs typeface="Times New Roman" pitchFamily="18" charset="0"/>
              </a:rPr>
              <a:t>5.Как оспариваются ошибочные суждения?</a:t>
            </a:r>
          </a:p>
          <a:p>
            <a:pPr marL="0" indent="0" algn="just">
              <a:buNone/>
            </a:pPr>
            <a:r>
              <a:rPr lang="ru-RU" sz="2800" dirty="0" smtClean="0">
                <a:latin typeface="Times New Roman" pitchFamily="18" charset="0"/>
                <a:cs typeface="Times New Roman" pitchFamily="18" charset="0"/>
              </a:rPr>
              <a:t>6.В какой форме выражаются отказы?</a:t>
            </a:r>
          </a:p>
          <a:p>
            <a:pPr marL="0" indent="0" algn="just">
              <a:buNone/>
            </a:pPr>
            <a:r>
              <a:rPr lang="ru-RU" sz="2800" dirty="0" smtClean="0">
                <a:latin typeface="Times New Roman" pitchFamily="18" charset="0"/>
                <a:cs typeface="Times New Roman" pitchFamily="18" charset="0"/>
              </a:rPr>
              <a:t>7.Отказываются ли собеседники от своих суждений, если аргументация оппонента оказывается более убедительной?</a:t>
            </a:r>
          </a:p>
          <a:p>
            <a:pPr marL="0" indent="0" algn="just">
              <a:buNone/>
            </a:pPr>
            <a:endParaRPr lang="ru-RU"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Деловая беседа</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785794"/>
            <a:ext cx="8115328" cy="5688158"/>
          </a:xfrm>
        </p:spPr>
        <p:txBody>
          <a:bodyPr>
            <a:normAutofit lnSpcReduction="10000"/>
          </a:bodyPr>
          <a:lstStyle/>
          <a:p>
            <a:pPr marL="0" indent="0" algn="ctr">
              <a:buNone/>
            </a:pPr>
            <a:r>
              <a:rPr lang="ru-RU" sz="2800" b="1" i="1" dirty="0" smtClean="0">
                <a:latin typeface="Times New Roman" pitchFamily="18" charset="0"/>
                <a:cs typeface="Times New Roman" pitchFamily="18" charset="0"/>
              </a:rPr>
              <a:t>Схема анализа деловой беседы</a:t>
            </a:r>
          </a:p>
          <a:p>
            <a:pPr marL="0" indent="0" algn="just">
              <a:buNone/>
            </a:pPr>
            <a:r>
              <a:rPr lang="ru-RU" sz="2800" dirty="0" smtClean="0">
                <a:latin typeface="Times New Roman" pitchFamily="18" charset="0"/>
                <a:cs typeface="Times New Roman" pitchFamily="18" charset="0"/>
              </a:rPr>
              <a:t>8.Кто делает обобщающий вывод?</a:t>
            </a:r>
          </a:p>
          <a:p>
            <a:pPr marL="0" indent="0" algn="just">
              <a:buNone/>
            </a:pPr>
            <a:r>
              <a:rPr lang="ru-RU" sz="2800" dirty="0" smtClean="0">
                <a:latin typeface="Times New Roman" pitchFamily="18" charset="0"/>
                <a:cs typeface="Times New Roman" pitchFamily="18" charset="0"/>
              </a:rPr>
              <a:t>9.Какие решения приняты?</a:t>
            </a:r>
          </a:p>
          <a:p>
            <a:pPr marL="0" indent="0" algn="just">
              <a:buNone/>
            </a:pPr>
            <a:r>
              <a:rPr lang="ru-RU" sz="2800" dirty="0" smtClean="0">
                <a:latin typeface="Times New Roman" pitchFamily="18" charset="0"/>
                <a:cs typeface="Times New Roman" pitchFamily="18" charset="0"/>
              </a:rPr>
              <a:t>10.Можно ли назвать речь участников общения правильной и хорошей?</a:t>
            </a:r>
          </a:p>
          <a:p>
            <a:pPr marL="0" indent="0" algn="just">
              <a:buNone/>
            </a:pPr>
            <a:r>
              <a:rPr lang="ru-RU" sz="2800" dirty="0" smtClean="0">
                <a:latin typeface="Times New Roman" pitchFamily="18" charset="0"/>
                <a:cs typeface="Times New Roman" pitchFamily="18" charset="0"/>
              </a:rPr>
              <a:t>11.Какие средства языковой адресации, «формулы» приветствия и прощания употреблены?</a:t>
            </a:r>
          </a:p>
          <a:p>
            <a:pPr marL="0" indent="0" algn="just">
              <a:buNone/>
            </a:pPr>
            <a:r>
              <a:rPr lang="ru-RU" sz="2800" dirty="0" smtClean="0">
                <a:latin typeface="Times New Roman" pitchFamily="18" charset="0"/>
                <a:cs typeface="Times New Roman" pitchFamily="18" charset="0"/>
              </a:rPr>
              <a:t>12.Соблюдены ли пространственные нормы делового общения?</a:t>
            </a:r>
          </a:p>
          <a:p>
            <a:pPr marL="0" indent="0" algn="just">
              <a:buNone/>
            </a:pPr>
            <a:r>
              <a:rPr lang="ru-RU" sz="2800" dirty="0" smtClean="0">
                <a:latin typeface="Times New Roman" pitchFamily="18" charset="0"/>
                <a:cs typeface="Times New Roman" pitchFamily="18" charset="0"/>
              </a:rPr>
              <a:t>13.Установлен ли визуальный контакт?</a:t>
            </a:r>
          </a:p>
          <a:p>
            <a:pPr marL="0" indent="0" algn="just">
              <a:buNone/>
            </a:pPr>
            <a:r>
              <a:rPr lang="ru-RU" sz="2800" dirty="0" smtClean="0">
                <a:latin typeface="Times New Roman" pitchFamily="18" charset="0"/>
                <a:cs typeface="Times New Roman" pitchFamily="18" charset="0"/>
              </a:rPr>
              <a:t>14.Какие жесты используются?</a:t>
            </a:r>
          </a:p>
          <a:p>
            <a:pPr marL="0" indent="0" algn="just">
              <a:buNone/>
            </a:pPr>
            <a:r>
              <a:rPr lang="ru-RU" sz="2800" dirty="0" smtClean="0">
                <a:latin typeface="Times New Roman" pitchFamily="18" charset="0"/>
                <a:cs typeface="Times New Roman" pitchFamily="18" charset="0"/>
              </a:rPr>
              <a:t>15.К какому типу относятся собеседники?</a:t>
            </a:r>
            <a:endParaRPr lang="ru-RU"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68280"/>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Интервью</a:t>
            </a:r>
            <a:endParaRPr lang="ru-RU" b="1" dirty="0"/>
          </a:p>
        </p:txBody>
      </p:sp>
      <p:sp>
        <p:nvSpPr>
          <p:cNvPr id="4" name="Содержимое 3"/>
          <p:cNvSpPr>
            <a:spLocks noGrp="1"/>
          </p:cNvSpPr>
          <p:nvPr>
            <p:ph sz="quarter" idx="2"/>
          </p:nvPr>
        </p:nvSpPr>
        <p:spPr>
          <a:xfrm>
            <a:off x="4270248" y="714356"/>
            <a:ext cx="4087966" cy="5457844"/>
          </a:xfrm>
        </p:spPr>
        <p:txBody>
          <a:bodyPr>
            <a:normAutofit fontScale="77500" lnSpcReduction="20000"/>
          </a:bodyPr>
          <a:lstStyle/>
          <a:p>
            <a:pPr marL="0" indent="0" algn="just">
              <a:buNone/>
            </a:pPr>
            <a:r>
              <a:rPr lang="ru-RU" dirty="0" smtClean="0">
                <a:latin typeface="Times New Roman" pitchFamily="18" charset="0"/>
                <a:cs typeface="Times New Roman" pitchFamily="18" charset="0"/>
              </a:rPr>
              <a:t>В процессе интервью надо придерживаться следующих правил:</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1)Поздоровавшись с интервьюером, не суетитесь, ведите себя спокойно, непринужденно.</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2)Обязательно смотрите собеседнику в глаза, отвечайте на вопросы уверенно, оптимистично.</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3)Отвечая на вопросы, не уклоняйтесь от темы. Остерегайтесь двусмысленных толкований вашей точки зрения. Избегайте ответов типа «да» или «нет», но не будьте слишком многословны. Если вы не знаете ответа на вопрос, так прямо об этом и скажите.</a:t>
            </a:r>
          </a:p>
          <a:p>
            <a:pPr algn="just">
              <a:buNone/>
            </a:pPr>
            <a:endParaRPr lang="ru-RU" dirty="0"/>
          </a:p>
        </p:txBody>
      </p:sp>
      <p:pic>
        <p:nvPicPr>
          <p:cNvPr id="4098" name="Picture 2" descr="D:\Alexey\Desktop\Документы ЖАННА\НГУЭУ 2019\ЭТИКЕТ\СЛАЙДЫ_ЭТИКЕТ\plashka-korporativnoe-obuchenie3.jpg"/>
          <p:cNvPicPr>
            <a:picLocks noGrp="1" noChangeAspect="1" noChangeArrowheads="1"/>
          </p:cNvPicPr>
          <p:nvPr>
            <p:ph sz="quarter" idx="1"/>
          </p:nvPr>
        </p:nvPicPr>
        <p:blipFill>
          <a:blip r:embed="rId2"/>
          <a:srcRect/>
          <a:stretch>
            <a:fillRect/>
          </a:stretch>
        </p:blipFill>
        <p:spPr bwMode="auto">
          <a:xfrm>
            <a:off x="285720" y="1357298"/>
            <a:ext cx="3929090" cy="37147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Интервью</a:t>
            </a:r>
            <a:endParaRPr lang="ru-RU" dirty="0"/>
          </a:p>
        </p:txBody>
      </p:sp>
      <p:sp>
        <p:nvSpPr>
          <p:cNvPr id="3" name="Содержимое 2"/>
          <p:cNvSpPr>
            <a:spLocks noGrp="1"/>
          </p:cNvSpPr>
          <p:nvPr>
            <p:ph sz="quarter" idx="1"/>
          </p:nvPr>
        </p:nvSpPr>
        <p:spPr>
          <a:xfrm>
            <a:off x="457200" y="785794"/>
            <a:ext cx="7758138" cy="5688158"/>
          </a:xfrm>
        </p:spPr>
        <p:txBody>
          <a:bodyPr>
            <a:normAutofit lnSpcReduction="10000"/>
          </a:bodyPr>
          <a:lstStyle/>
          <a:p>
            <a:pPr algn="just">
              <a:spcBef>
                <a:spcPts val="0"/>
              </a:spcBef>
              <a:buNone/>
            </a:pPr>
            <a:r>
              <a:rPr lang="ru-RU" dirty="0" smtClean="0">
                <a:latin typeface="Times New Roman" pitchFamily="18" charset="0"/>
                <a:cs typeface="Times New Roman" pitchFamily="18" charset="0"/>
              </a:rPr>
              <a:t>4)Не бойтесь проявлять инициативу, даже «развернуть» беседу в нужном для Вас направлении.</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dirty="0" smtClean="0">
                <a:latin typeface="Times New Roman" pitchFamily="18" charset="0"/>
                <a:cs typeface="Times New Roman" pitchFamily="18" charset="0"/>
              </a:rPr>
              <a:t>5)Не оспаривайте в деталях ошибочного утверждения - перечислите правильные факты.</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dirty="0" smtClean="0">
                <a:latin typeface="Times New Roman" pitchFamily="18" charset="0"/>
                <a:cs typeface="Times New Roman" pitchFamily="18" charset="0"/>
              </a:rPr>
              <a:t>6)Когда в первый раз упоминаете вашу организацию - сообщите ее полное название. После этого можно использовать аббревиатуру.</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dirty="0" smtClean="0">
                <a:latin typeface="Times New Roman" pitchFamily="18" charset="0"/>
                <a:cs typeface="Times New Roman" pitchFamily="18" charset="0"/>
              </a:rPr>
              <a:t>7)Постарайтесь произнести что-нибудь запоминающееся, а также характеризующее вас как человека, не лишенного чувства юмора, остроумия.</a:t>
            </a:r>
          </a:p>
          <a:p>
            <a:pPr algn="just">
              <a:spcBef>
                <a:spcPts val="0"/>
              </a:spcBef>
              <a:buNone/>
            </a:pPr>
            <a:endParaRPr lang="ru-RU" dirty="0" smtClean="0">
              <a:latin typeface="Times New Roman" pitchFamily="18" charset="0"/>
              <a:cs typeface="Times New Roman" pitchFamily="18" charset="0"/>
            </a:endParaRPr>
          </a:p>
          <a:p>
            <a:pPr algn="just">
              <a:spcBef>
                <a:spcPts val="0"/>
              </a:spcBef>
              <a:buNone/>
            </a:pPr>
            <a:r>
              <a:rPr lang="ru-RU" dirty="0" smtClean="0">
                <a:latin typeface="Times New Roman" pitchFamily="18" charset="0"/>
                <a:cs typeface="Times New Roman" pitchFamily="18" charset="0"/>
              </a:rPr>
              <a:t>8)Завершая интервью, поблагодарите журналиста за интерес к вашей фирме и к вам лично, за актуальные, содержательные вопросы.</a:t>
            </a:r>
          </a:p>
          <a:p>
            <a:pPr algn="just">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Интервью</a:t>
            </a:r>
            <a:endParaRPr lang="ru-RU" dirty="0"/>
          </a:p>
        </p:txBody>
      </p:sp>
      <p:sp>
        <p:nvSpPr>
          <p:cNvPr id="3" name="Содержимое 2"/>
          <p:cNvSpPr>
            <a:spLocks noGrp="1"/>
          </p:cNvSpPr>
          <p:nvPr>
            <p:ph sz="quarter" idx="1"/>
          </p:nvPr>
        </p:nvSpPr>
        <p:spPr>
          <a:xfrm>
            <a:off x="142844" y="785794"/>
            <a:ext cx="8358246" cy="5688158"/>
          </a:xfrm>
        </p:spPr>
        <p:txBody>
          <a:bodyPr>
            <a:normAutofit fontScale="85000" lnSpcReduction="20000"/>
          </a:bodyPr>
          <a:lstStyle/>
          <a:p>
            <a:pPr marL="0" indent="0" algn="just">
              <a:lnSpc>
                <a:spcPct val="120000"/>
              </a:lnSpc>
              <a:spcBef>
                <a:spcPts val="0"/>
              </a:spcBef>
              <a:buNone/>
            </a:pPr>
            <a:r>
              <a:rPr lang="ru-RU" sz="2600" dirty="0" smtClean="0">
                <a:latin typeface="Times New Roman" pitchFamily="18" charset="0"/>
                <a:cs typeface="Times New Roman" pitchFamily="18" charset="0"/>
              </a:rPr>
              <a:t>После разговора проанализируйте для себя, какие вопросы вам задавали и почему, а также свои ответы, реакцию на них интервьюера:</a:t>
            </a:r>
          </a:p>
          <a:p>
            <a:pPr algn="just">
              <a:lnSpc>
                <a:spcPct val="120000"/>
              </a:lnSpc>
              <a:spcBef>
                <a:spcPts val="0"/>
              </a:spcBef>
              <a:buNone/>
            </a:pPr>
            <a:r>
              <a:rPr lang="ru-RU" sz="2600" dirty="0" smtClean="0">
                <a:latin typeface="Times New Roman" pitchFamily="18" charset="0"/>
                <a:cs typeface="Times New Roman" pitchFamily="18" charset="0"/>
              </a:rPr>
              <a:t>1.Какие темы и подтемы затрагивает репортер?</a:t>
            </a:r>
          </a:p>
          <a:p>
            <a:pPr algn="just">
              <a:lnSpc>
                <a:spcPct val="120000"/>
              </a:lnSpc>
              <a:spcBef>
                <a:spcPts val="0"/>
              </a:spcBef>
              <a:buNone/>
            </a:pPr>
            <a:r>
              <a:rPr lang="ru-RU" sz="2600" dirty="0" smtClean="0">
                <a:latin typeface="Times New Roman" pitchFamily="18" charset="0"/>
                <a:cs typeface="Times New Roman" pitchFamily="18" charset="0"/>
              </a:rPr>
              <a:t>2.Какие цели преследуют собеседники?</a:t>
            </a:r>
          </a:p>
          <a:p>
            <a:pPr algn="just">
              <a:lnSpc>
                <a:spcPct val="120000"/>
              </a:lnSpc>
              <a:spcBef>
                <a:spcPts val="0"/>
              </a:spcBef>
              <a:buNone/>
            </a:pPr>
            <a:r>
              <a:rPr lang="ru-RU" sz="2600" dirty="0" smtClean="0">
                <a:latin typeface="Times New Roman" pitchFamily="18" charset="0"/>
                <a:cs typeface="Times New Roman" pitchFamily="18" charset="0"/>
              </a:rPr>
              <a:t>3.Связаны ли вопросы интервьюера друг с другом по смыслу?</a:t>
            </a:r>
          </a:p>
          <a:p>
            <a:pPr algn="just">
              <a:lnSpc>
                <a:spcPct val="120000"/>
              </a:lnSpc>
              <a:spcBef>
                <a:spcPts val="0"/>
              </a:spcBef>
              <a:buNone/>
            </a:pPr>
            <a:r>
              <a:rPr lang="ru-RU" sz="2600" dirty="0" smtClean="0">
                <a:latin typeface="Times New Roman" pitchFamily="18" charset="0"/>
                <a:cs typeface="Times New Roman" pitchFamily="18" charset="0"/>
              </a:rPr>
              <a:t>4.Учитываются ли ответы при постановке новых вопросов?</a:t>
            </a:r>
          </a:p>
          <a:p>
            <a:pPr algn="just">
              <a:lnSpc>
                <a:spcPct val="120000"/>
              </a:lnSpc>
              <a:spcBef>
                <a:spcPts val="0"/>
              </a:spcBef>
              <a:buNone/>
            </a:pPr>
            <a:r>
              <a:rPr lang="ru-RU" sz="2600" dirty="0" smtClean="0">
                <a:latin typeface="Times New Roman" pitchFamily="18" charset="0"/>
                <a:cs typeface="Times New Roman" pitchFamily="18" charset="0"/>
              </a:rPr>
              <a:t>5.Не стремится ли журналист в первую очередь высказать собственные суждения?</a:t>
            </a:r>
          </a:p>
          <a:p>
            <a:pPr algn="just">
              <a:lnSpc>
                <a:spcPct val="120000"/>
              </a:lnSpc>
              <a:spcBef>
                <a:spcPts val="0"/>
              </a:spcBef>
              <a:buNone/>
            </a:pPr>
            <a:r>
              <a:rPr lang="ru-RU" sz="2600" dirty="0" smtClean="0">
                <a:latin typeface="Times New Roman" pitchFamily="18" charset="0"/>
                <a:cs typeface="Times New Roman" pitchFamily="18" charset="0"/>
              </a:rPr>
              <a:t>6.Проявляет ли интервьюируемый инициативу?</a:t>
            </a:r>
          </a:p>
          <a:p>
            <a:pPr algn="just">
              <a:lnSpc>
                <a:spcPct val="120000"/>
              </a:lnSpc>
              <a:spcBef>
                <a:spcPts val="0"/>
              </a:spcBef>
              <a:buNone/>
            </a:pPr>
            <a:r>
              <a:rPr lang="ru-RU" sz="2600" dirty="0" smtClean="0">
                <a:latin typeface="Times New Roman" pitchFamily="18" charset="0"/>
                <a:cs typeface="Times New Roman" pitchFamily="18" charset="0"/>
              </a:rPr>
              <a:t>7.Не уклоняется ли он от ответов на вопросы?</a:t>
            </a:r>
          </a:p>
          <a:p>
            <a:pPr algn="just">
              <a:lnSpc>
                <a:spcPct val="120000"/>
              </a:lnSpc>
              <a:spcBef>
                <a:spcPts val="0"/>
              </a:spcBef>
              <a:buNone/>
            </a:pPr>
            <a:r>
              <a:rPr lang="ru-RU" sz="2600" dirty="0" smtClean="0">
                <a:latin typeface="Times New Roman" pitchFamily="18" charset="0"/>
                <a:cs typeface="Times New Roman" pitchFamily="18" charset="0"/>
              </a:rPr>
              <a:t>8.Какие дает ответы (краткие, полные, доказательные)?</a:t>
            </a:r>
          </a:p>
          <a:p>
            <a:pPr algn="just">
              <a:lnSpc>
                <a:spcPct val="120000"/>
              </a:lnSpc>
              <a:spcBef>
                <a:spcPts val="0"/>
              </a:spcBef>
              <a:buNone/>
            </a:pPr>
            <a:r>
              <a:rPr lang="ru-RU" sz="2600" dirty="0" smtClean="0">
                <a:latin typeface="Times New Roman" pitchFamily="18" charset="0"/>
                <a:cs typeface="Times New Roman" pitchFamily="18" charset="0"/>
              </a:rPr>
              <a:t>9.Как оспариваются ошибочные утверждения?</a:t>
            </a:r>
          </a:p>
          <a:p>
            <a:pPr algn="just">
              <a:lnSpc>
                <a:spcPct val="120000"/>
              </a:lnSpc>
              <a:spcBef>
                <a:spcPts val="0"/>
              </a:spcBef>
              <a:buNone/>
            </a:pPr>
            <a:r>
              <a:rPr lang="ru-RU" sz="2600" dirty="0" smtClean="0">
                <a:latin typeface="Times New Roman" pitchFamily="18" charset="0"/>
                <a:cs typeface="Times New Roman" pitchFamily="18" charset="0"/>
              </a:rPr>
              <a:t>10.Прозвучало ли в интервью что-либо запоминающееся, афористичное, шутливое?</a:t>
            </a:r>
          </a:p>
          <a:p>
            <a:pPr algn="just">
              <a:lnSpc>
                <a:spcPct val="120000"/>
              </a:lnSpc>
              <a:spcBef>
                <a:spcPts val="0"/>
              </a:spcBef>
              <a:buNone/>
            </a:pPr>
            <a:r>
              <a:rPr lang="ru-RU" sz="2600" dirty="0" smtClean="0">
                <a:latin typeface="Times New Roman" pitchFamily="18" charset="0"/>
                <a:cs typeface="Times New Roman" pitchFamily="18" charset="0"/>
              </a:rPr>
              <a:t>11.Является ли стиль интервью деловым и оптимистичным?</a:t>
            </a:r>
          </a:p>
          <a:p>
            <a:pPr algn="just">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Autofit/>
          </a:bodyPr>
          <a:lstStyle/>
          <a:p>
            <a:pPr algn="ctr"/>
            <a:r>
              <a:rPr lang="ru-RU" sz="3600" b="1" dirty="0" smtClean="0">
                <a:solidFill>
                  <a:schemeClr val="tx1"/>
                </a:solidFill>
                <a:latin typeface="Times New Roman" pitchFamily="18" charset="0"/>
                <a:cs typeface="Times New Roman" pitchFamily="18" charset="0"/>
              </a:rPr>
              <a:t>Пресс-конференция</a:t>
            </a:r>
            <a:endParaRPr lang="ru-RU" sz="3600" b="1" dirty="0"/>
          </a:p>
        </p:txBody>
      </p:sp>
      <p:sp>
        <p:nvSpPr>
          <p:cNvPr id="3" name="Содержимое 2"/>
          <p:cNvSpPr>
            <a:spLocks noGrp="1"/>
          </p:cNvSpPr>
          <p:nvPr>
            <p:ph sz="quarter" idx="1"/>
          </p:nvPr>
        </p:nvSpPr>
        <p:spPr>
          <a:xfrm>
            <a:off x="285720" y="714356"/>
            <a:ext cx="4429156" cy="5457844"/>
          </a:xfrm>
        </p:spPr>
        <p:txBody>
          <a:bodyPr>
            <a:normAutofit fontScale="92500" lnSpcReduction="10000"/>
          </a:bodyPr>
          <a:lstStyle/>
          <a:p>
            <a:pPr algn="just">
              <a:buNone/>
            </a:pPr>
            <a:r>
              <a:rPr lang="ru-RU" b="1" i="1" dirty="0" smtClean="0">
                <a:latin typeface="Times New Roman" pitchFamily="18" charset="0"/>
                <a:cs typeface="Times New Roman" pitchFamily="18" charset="0"/>
              </a:rPr>
              <a:t>Пресс - конференция </a:t>
            </a:r>
            <a:r>
              <a:rPr lang="ru-RU" dirty="0" smtClean="0">
                <a:latin typeface="Times New Roman" pitchFamily="18" charset="0"/>
                <a:cs typeface="Times New Roman" pitchFamily="18" charset="0"/>
              </a:rPr>
              <a:t>- это вид взаимодействия делового человека с представителями прессы, аккредитованными своими редакторами с целью получения нужной информации.</a:t>
            </a:r>
          </a:p>
          <a:p>
            <a:pPr algn="just">
              <a:buNone/>
            </a:pPr>
            <a:endParaRPr lang="ru-RU" b="1" i="1" dirty="0" smtClean="0">
              <a:latin typeface="Times New Roman" pitchFamily="18" charset="0"/>
              <a:cs typeface="Times New Roman" pitchFamily="18" charset="0"/>
            </a:endParaRPr>
          </a:p>
          <a:p>
            <a:pPr algn="just">
              <a:buNone/>
            </a:pPr>
            <a:r>
              <a:rPr lang="ru-RU" b="1" i="1" dirty="0" smtClean="0">
                <a:latin typeface="Times New Roman" pitchFamily="18" charset="0"/>
                <a:cs typeface="Times New Roman" pitchFamily="18" charset="0"/>
              </a:rPr>
              <a:t>Поводы устройства пресс </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конференции :</a:t>
            </a:r>
            <a:r>
              <a:rPr lang="ru-RU" dirty="0" smtClean="0">
                <a:latin typeface="Times New Roman" pitchFamily="18" charset="0"/>
                <a:cs typeface="Times New Roman" pitchFamily="18" charset="0"/>
              </a:rPr>
              <a:t> объявление о выпуске нового товара, об открытии нового завода, о получении патента на изобретение, объяснения в трудной ситуации, например, при предъявлении фирме обвинения в загрязнении окружающей среды и т. д.</a:t>
            </a:r>
          </a:p>
          <a:p>
            <a:pPr algn="just">
              <a:buNone/>
            </a:pPr>
            <a:endParaRPr lang="ru-RU" dirty="0"/>
          </a:p>
        </p:txBody>
      </p:sp>
      <p:pic>
        <p:nvPicPr>
          <p:cNvPr id="5122" name="Picture 2" descr="D:\Alexey\Desktop\Документы ЖАННА\НГУЭУ 2019\ЭТИКЕТ\СЛАЙДЫ_ЭТИКЕТ\micophone.jpg"/>
          <p:cNvPicPr>
            <a:picLocks noGrp="1" noChangeAspect="1" noChangeArrowheads="1"/>
          </p:cNvPicPr>
          <p:nvPr>
            <p:ph sz="quarter" idx="2"/>
          </p:nvPr>
        </p:nvPicPr>
        <p:blipFill>
          <a:blip r:embed="rId2"/>
          <a:srcRect/>
          <a:stretch>
            <a:fillRect/>
          </a:stretch>
        </p:blipFill>
        <p:spPr bwMode="auto">
          <a:xfrm>
            <a:off x="4857752" y="928670"/>
            <a:ext cx="4159277" cy="31615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Autofit/>
          </a:bodyPr>
          <a:lstStyle/>
          <a:p>
            <a:pPr algn="ctr"/>
            <a:r>
              <a:rPr lang="ru-RU" sz="3600" b="1" dirty="0" smtClean="0">
                <a:solidFill>
                  <a:schemeClr val="tx1"/>
                </a:solidFill>
                <a:latin typeface="Times New Roman" pitchFamily="18" charset="0"/>
                <a:cs typeface="Times New Roman" pitchFamily="18" charset="0"/>
              </a:rPr>
              <a:t>Пресс-конференция</a:t>
            </a:r>
            <a:endParaRPr lang="ru-RU" sz="3600" b="1" dirty="0"/>
          </a:p>
        </p:txBody>
      </p:sp>
      <p:sp>
        <p:nvSpPr>
          <p:cNvPr id="5" name="Содержимое 4"/>
          <p:cNvSpPr>
            <a:spLocks noGrp="1"/>
          </p:cNvSpPr>
          <p:nvPr>
            <p:ph sz="quarter" idx="2"/>
          </p:nvPr>
        </p:nvSpPr>
        <p:spPr>
          <a:xfrm>
            <a:off x="4000496" y="714356"/>
            <a:ext cx="4643470" cy="5715040"/>
          </a:xfrm>
        </p:spPr>
        <p:txBody>
          <a:bodyPr>
            <a:normAutofit fontScale="77500" lnSpcReduction="20000"/>
          </a:bodyPr>
          <a:lstStyle/>
          <a:p>
            <a:pPr algn="just">
              <a:buNone/>
            </a:pPr>
            <a:r>
              <a:rPr lang="ru-RU" b="1" i="1" dirty="0" smtClean="0">
                <a:latin typeface="Times New Roman" pitchFamily="18" charset="0"/>
                <a:cs typeface="Times New Roman" pitchFamily="18" charset="0"/>
              </a:rPr>
              <a:t>Пресс - конференция </a:t>
            </a:r>
            <a:r>
              <a:rPr lang="ru-RU" dirty="0" smtClean="0">
                <a:latin typeface="Times New Roman" pitchFamily="18" charset="0"/>
                <a:cs typeface="Times New Roman" pitchFamily="18" charset="0"/>
              </a:rPr>
              <a:t>- синтезированный жанр, в котором объединяются </a:t>
            </a:r>
            <a:r>
              <a:rPr lang="ru-RU" b="1" i="1" dirty="0" smtClean="0">
                <a:latin typeface="Times New Roman" pitchFamily="18" charset="0"/>
                <a:cs typeface="Times New Roman" pitchFamily="18" charset="0"/>
              </a:rPr>
              <a:t>ораторский монолог (заявление) и публичный диалог (ответы на вопросы).</a:t>
            </a:r>
          </a:p>
          <a:p>
            <a:pPr algn="just">
              <a:buNone/>
            </a:pPr>
            <a:r>
              <a:rPr lang="ru-RU" dirty="0" smtClean="0">
                <a:latin typeface="Times New Roman" pitchFamily="18" charset="0"/>
                <a:cs typeface="Times New Roman" pitchFamily="18" charset="0"/>
              </a:rPr>
              <a:t>Еще до начала мероприятия следует решить, что вы хотите сказать прессе и общественности. Нужно иметь в наличии уже </a:t>
            </a:r>
            <a:r>
              <a:rPr lang="ru-RU" b="1" i="1" dirty="0" smtClean="0">
                <a:latin typeface="Times New Roman" pitchFamily="18" charset="0"/>
                <a:cs typeface="Times New Roman" pitchFamily="18" charset="0"/>
              </a:rPr>
              <a:t>готовое заявление</a:t>
            </a: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В нем касаются наиболее важных тем. Постарайтесь предугадать вопросы, которые зададут и отрепетируйте ответы. Они должны быть спокойными, правдивыми и, по возможности, краткими. На вопросы надо стараться отвечать без замешательства, авторитетно и доверительно.</a:t>
            </a:r>
          </a:p>
          <a:p>
            <a:pPr algn="just">
              <a:buNone/>
            </a:pPr>
            <a:r>
              <a:rPr lang="ru-RU" dirty="0" smtClean="0">
                <a:latin typeface="Times New Roman" pitchFamily="18" charset="0"/>
                <a:cs typeface="Times New Roman" pitchFamily="18" charset="0"/>
              </a:rPr>
              <a:t>Традиционно после официальной части пресс - конференции журналисты собираются вокруг ее устроителей. Они хотят задать уже свои личные вопросы, отыскивают материал для специальных заметок </a:t>
            </a:r>
          </a:p>
          <a:p>
            <a:pPr algn="just">
              <a:buNone/>
            </a:pPr>
            <a:endParaRPr lang="ru-RU" dirty="0"/>
          </a:p>
        </p:txBody>
      </p:sp>
      <p:pic>
        <p:nvPicPr>
          <p:cNvPr id="6146" name="Picture 2" descr="D:\Alexey\Desktop\Документы ЖАННА\НГУЭУ 2019\ЭТИКЕТ\СЛАЙДЫ_ЭТИКЕТ\img_0010.jpg"/>
          <p:cNvPicPr>
            <a:picLocks noGrp="1" noChangeAspect="1" noChangeArrowheads="1"/>
          </p:cNvPicPr>
          <p:nvPr>
            <p:ph sz="quarter" idx="1"/>
          </p:nvPr>
        </p:nvPicPr>
        <p:blipFill>
          <a:blip r:embed="rId2" cstate="print"/>
          <a:srcRect/>
          <a:stretch>
            <a:fillRect/>
          </a:stretch>
        </p:blipFill>
        <p:spPr bwMode="auto">
          <a:xfrm>
            <a:off x="142845" y="1071546"/>
            <a:ext cx="3714776" cy="37052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Этикет деловой беседы</a:t>
            </a:r>
            <a:endParaRPr lang="ru-RU" b="1" dirty="0"/>
          </a:p>
        </p:txBody>
      </p:sp>
      <p:sp>
        <p:nvSpPr>
          <p:cNvPr id="3" name="Содержимое 2"/>
          <p:cNvSpPr>
            <a:spLocks noGrp="1"/>
          </p:cNvSpPr>
          <p:nvPr>
            <p:ph sz="quarter" idx="1"/>
          </p:nvPr>
        </p:nvSpPr>
        <p:spPr>
          <a:xfrm>
            <a:off x="457200" y="714356"/>
            <a:ext cx="7758138" cy="5759596"/>
          </a:xfrm>
        </p:spPr>
        <p:txBody>
          <a:bodyPr>
            <a:normAutofit fontScale="92500"/>
          </a:bodyPr>
          <a:lstStyle/>
          <a:p>
            <a:pPr algn="ctr">
              <a:buNone/>
            </a:pPr>
            <a:r>
              <a:rPr lang="ru-RU" b="1" i="1" dirty="0" smtClean="0">
                <a:latin typeface="Times New Roman" pitchFamily="18" charset="0"/>
                <a:cs typeface="Times New Roman" pitchFamily="18" charset="0"/>
              </a:rPr>
              <a:t>Основные правила этикета </a:t>
            </a:r>
            <a:r>
              <a:rPr lang="ru-RU" b="1" i="1" dirty="0" smtClean="0">
                <a:latin typeface="Times New Roman" pitchFamily="18" charset="0"/>
                <a:cs typeface="Times New Roman" pitchFamily="18" charset="0"/>
              </a:rPr>
              <a:t>деловой беседы:</a:t>
            </a:r>
          </a:p>
          <a:p>
            <a:pPr algn="just">
              <a:buNone/>
            </a:pPr>
            <a:r>
              <a:rPr lang="ru-RU" dirty="0" smtClean="0">
                <a:latin typeface="Times New Roman" pitchFamily="18" charset="0"/>
                <a:cs typeface="Times New Roman" pitchFamily="18" charset="0"/>
              </a:rPr>
              <a:t>1) помните о точности и пунктуальности. Всегда будьте </a:t>
            </a:r>
            <a:r>
              <a:rPr lang="ru-RU" dirty="0" smtClean="0">
                <a:latin typeface="Times New Roman" pitchFamily="18" charset="0"/>
                <a:cs typeface="Times New Roman" pitchFamily="18" charset="0"/>
              </a:rPr>
              <a:t>готовы </a:t>
            </a:r>
            <a:r>
              <a:rPr lang="ru-RU" dirty="0" smtClean="0">
                <a:latin typeface="Times New Roman" pitchFamily="18" charset="0"/>
                <a:cs typeface="Times New Roman" pitchFamily="18" charset="0"/>
              </a:rPr>
              <a:t>за 5 минут до назначенного приема;</a:t>
            </a:r>
          </a:p>
          <a:p>
            <a:pPr algn="just">
              <a:buNone/>
            </a:pPr>
            <a:r>
              <a:rPr lang="ru-RU" dirty="0" smtClean="0">
                <a:latin typeface="Times New Roman" pitchFamily="18" charset="0"/>
                <a:cs typeface="Times New Roman" pitchFamily="18" charset="0"/>
              </a:rPr>
              <a:t>2) место гостя по правую руку от вас. Вы не должны </a:t>
            </a:r>
            <a:r>
              <a:rPr lang="ru-RU" dirty="0" smtClean="0">
                <a:latin typeface="Times New Roman" pitchFamily="18" charset="0"/>
                <a:cs typeface="Times New Roman" pitchFamily="18" charset="0"/>
              </a:rPr>
              <a:t>оставаться </a:t>
            </a:r>
            <a:r>
              <a:rPr lang="ru-RU" dirty="0" smtClean="0">
                <a:latin typeface="Times New Roman" pitchFamily="18" charset="0"/>
                <a:cs typeface="Times New Roman" pitchFamily="18" charset="0"/>
              </a:rPr>
              <a:t>в служебном кресле. Правильнее всего занять места </a:t>
            </a:r>
            <a:r>
              <a:rPr lang="ru-RU" dirty="0" smtClean="0">
                <a:latin typeface="Times New Roman" pitchFamily="18" charset="0"/>
                <a:cs typeface="Times New Roman" pitchFamily="18" charset="0"/>
              </a:rPr>
              <a:t>напротив </a:t>
            </a:r>
            <a:r>
              <a:rPr lang="ru-RU" dirty="0" smtClean="0">
                <a:latin typeface="Times New Roman" pitchFamily="18" charset="0"/>
                <a:cs typeface="Times New Roman" pitchFamily="18" charset="0"/>
              </a:rPr>
              <a:t>друг друга за приставным столиком;</a:t>
            </a:r>
          </a:p>
          <a:p>
            <a:pPr algn="just">
              <a:buNone/>
            </a:pPr>
            <a:r>
              <a:rPr lang="ru-RU" dirty="0" smtClean="0">
                <a:latin typeface="Times New Roman" pitchFamily="18" charset="0"/>
                <a:cs typeface="Times New Roman" pitchFamily="18" charset="0"/>
              </a:rPr>
              <a:t>3) язык переговоров с иностранцами – язык страны </a:t>
            </a:r>
            <a:r>
              <a:rPr lang="ru-RU" dirty="0" smtClean="0">
                <a:latin typeface="Times New Roman" pitchFamily="18" charset="0"/>
                <a:cs typeface="Times New Roman" pitchFamily="18" charset="0"/>
              </a:rPr>
              <a:t>пребывания</a:t>
            </a:r>
            <a:r>
              <a:rPr lang="ru-RU" dirty="0" smtClean="0">
                <a:latin typeface="Times New Roman" pitchFamily="18" charset="0"/>
                <a:cs typeface="Times New Roman" pitchFamily="18" charset="0"/>
              </a:rPr>
              <a:t>. Заранее позаботьтесь о переводчике, если это необходимо;</a:t>
            </a:r>
          </a:p>
          <a:p>
            <a:pPr algn="just">
              <a:buNone/>
            </a:pPr>
            <a:r>
              <a:rPr lang="ru-RU" dirty="0" smtClean="0">
                <a:latin typeface="Times New Roman" pitchFamily="18" charset="0"/>
                <a:cs typeface="Times New Roman" pitchFamily="18" charset="0"/>
              </a:rPr>
              <a:t>4) учитесь быть интересным собеседником, сохраняйте </a:t>
            </a:r>
            <a:r>
              <a:rPr lang="ru-RU" dirty="0" smtClean="0">
                <a:latin typeface="Times New Roman" pitchFamily="18" charset="0"/>
                <a:cs typeface="Times New Roman" pitchFamily="18" charset="0"/>
              </a:rPr>
              <a:t>благожелательный </a:t>
            </a:r>
            <a:r>
              <a:rPr lang="ru-RU" dirty="0" smtClean="0">
                <a:latin typeface="Times New Roman" pitchFamily="18" charset="0"/>
                <a:cs typeface="Times New Roman" pitchFamily="18" charset="0"/>
              </a:rPr>
              <a:t>тон, умейте спорить;</a:t>
            </a:r>
          </a:p>
          <a:p>
            <a:pPr algn="just">
              <a:buNone/>
            </a:pPr>
            <a:r>
              <a:rPr lang="ru-RU" dirty="0" smtClean="0">
                <a:latin typeface="Times New Roman" pitchFamily="18" charset="0"/>
                <a:cs typeface="Times New Roman" pitchFamily="18" charset="0"/>
              </a:rPr>
              <a:t>5) необходимо всегда иметь заранее заготовленный сувенир</a:t>
            </a:r>
          </a:p>
          <a:p>
            <a:pPr algn="just">
              <a:buNone/>
            </a:pPr>
            <a:r>
              <a:rPr lang="ru-RU" dirty="0" smtClean="0">
                <a:latin typeface="Times New Roman" pitchFamily="18" charset="0"/>
                <a:cs typeface="Times New Roman" pitchFamily="18" charset="0"/>
              </a:rPr>
              <a:t>для гостя. Помните, вы должны вручить сувенир первым.</a:t>
            </a:r>
          </a:p>
          <a:p>
            <a:pPr algn="just">
              <a:buNone/>
            </a:pPr>
            <a:r>
              <a:rPr lang="ru-RU" dirty="0" smtClean="0">
                <a:latin typeface="Times New Roman" pitchFamily="18" charset="0"/>
                <a:cs typeface="Times New Roman" pitchFamily="18" charset="0"/>
              </a:rPr>
              <a:t>Эти простые правила помогут вам добиться успеха в </a:t>
            </a:r>
            <a:r>
              <a:rPr lang="ru-RU" dirty="0" smtClean="0">
                <a:latin typeface="Times New Roman" pitchFamily="18" charset="0"/>
                <a:cs typeface="Times New Roman" pitchFamily="18" charset="0"/>
              </a:rPr>
              <a:t>международных </a:t>
            </a:r>
            <a:r>
              <a:rPr lang="ru-RU" dirty="0" smtClean="0">
                <a:latin typeface="Times New Roman" pitchFamily="18" charset="0"/>
                <a:cs typeface="Times New Roman" pitchFamily="18" charset="0"/>
              </a:rPr>
              <a:t>контактах.</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15370" cy="78579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Подарки и сувениры как символ </a:t>
            </a:r>
            <a:r>
              <a:rPr lang="ru-RU" sz="3200" b="1" dirty="0" smtClean="0">
                <a:solidFill>
                  <a:schemeClr val="tx1"/>
                </a:solidFill>
                <a:latin typeface="Times New Roman" pitchFamily="18" charset="0"/>
                <a:cs typeface="Times New Roman" pitchFamily="18" charset="0"/>
              </a:rPr>
              <a:t>уважения</a:t>
            </a:r>
            <a:endParaRPr lang="ru-RU" b="1" dirty="0"/>
          </a:p>
        </p:txBody>
      </p:sp>
      <p:sp>
        <p:nvSpPr>
          <p:cNvPr id="4" name="Содержимое 3"/>
          <p:cNvSpPr>
            <a:spLocks noGrp="1"/>
          </p:cNvSpPr>
          <p:nvPr>
            <p:ph sz="quarter" idx="2"/>
          </p:nvPr>
        </p:nvSpPr>
        <p:spPr>
          <a:xfrm>
            <a:off x="4270248" y="785794"/>
            <a:ext cx="4159404" cy="5386406"/>
          </a:xfrm>
        </p:spPr>
        <p:txBody>
          <a:bodyPr>
            <a:normAutofit/>
          </a:bodyPr>
          <a:lstStyle/>
          <a:p>
            <a:pPr marL="0" indent="0" algn="just">
              <a:spcBef>
                <a:spcPts val="0"/>
              </a:spcBef>
              <a:buNone/>
            </a:pPr>
            <a:r>
              <a:rPr lang="ru-RU" dirty="0" smtClean="0">
                <a:latin typeface="Times New Roman" pitchFamily="18" charset="0"/>
                <a:cs typeface="Times New Roman" pitchFamily="18" charset="0"/>
              </a:rPr>
              <a:t>Делать подарки и преподносить сувениры своим партнерам –</a:t>
            </a:r>
          </a:p>
          <a:p>
            <a:pPr marL="0" indent="0" algn="just">
              <a:spcBef>
                <a:spcPts val="0"/>
              </a:spcBef>
              <a:buNone/>
            </a:pPr>
            <a:r>
              <a:rPr lang="ru-RU" dirty="0" smtClean="0">
                <a:latin typeface="Times New Roman" pitchFamily="18" charset="0"/>
                <a:cs typeface="Times New Roman" pitchFamily="18" charset="0"/>
              </a:rPr>
              <a:t>древняя мировая традиция, которая стала неотъемлемой </a:t>
            </a:r>
            <a:r>
              <a:rPr lang="ru-RU" dirty="0" smtClean="0">
                <a:latin typeface="Times New Roman" pitchFamily="18" charset="0"/>
                <a:cs typeface="Times New Roman" pitchFamily="18" charset="0"/>
              </a:rPr>
              <a:t>частью культуры </a:t>
            </a:r>
            <a:r>
              <a:rPr lang="ru-RU" dirty="0" smtClean="0">
                <a:latin typeface="Times New Roman" pitchFamily="18" charset="0"/>
                <a:cs typeface="Times New Roman" pitchFamily="18" charset="0"/>
              </a:rPr>
              <a:t>деловых отношений. </a:t>
            </a: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Особенно </a:t>
            </a:r>
            <a:r>
              <a:rPr lang="ru-RU" dirty="0" smtClean="0">
                <a:latin typeface="Times New Roman" pitchFamily="18" charset="0"/>
                <a:cs typeface="Times New Roman" pitchFamily="18" charset="0"/>
              </a:rPr>
              <a:t>важно соблюдать </a:t>
            </a:r>
            <a:r>
              <a:rPr lang="ru-RU" dirty="0" smtClean="0">
                <a:latin typeface="Times New Roman" pitchFamily="18" charset="0"/>
                <a:cs typeface="Times New Roman" pitchFamily="18" charset="0"/>
              </a:rPr>
              <a:t>эту традицию </a:t>
            </a:r>
            <a:r>
              <a:rPr lang="ru-RU" dirty="0" smtClean="0">
                <a:latin typeface="Times New Roman" pitchFamily="18" charset="0"/>
                <a:cs typeface="Times New Roman" pitchFamily="18" charset="0"/>
              </a:rPr>
              <a:t>при переговорах с азиатскими, южноамериканскими</a:t>
            </a:r>
            <a:r>
              <a:rPr lang="ru-RU" dirty="0" smtClean="0">
                <a:latin typeface="Times New Roman" pitchFamily="18" charset="0"/>
                <a:cs typeface="Times New Roman" pitchFamily="18" charset="0"/>
              </a:rPr>
              <a:t>, африканскими </a:t>
            </a:r>
            <a:r>
              <a:rPr lang="ru-RU" dirty="0" smtClean="0">
                <a:latin typeface="Times New Roman" pitchFamily="18" charset="0"/>
                <a:cs typeface="Times New Roman" pitchFamily="18" charset="0"/>
              </a:rPr>
              <a:t>партнерами, у которых существует культ подарков.</a:t>
            </a:r>
            <a:endParaRPr lang="ru-RU" dirty="0">
              <a:latin typeface="Times New Roman" pitchFamily="18" charset="0"/>
              <a:cs typeface="Times New Roman" pitchFamily="18" charset="0"/>
            </a:endParaRPr>
          </a:p>
        </p:txBody>
      </p:sp>
      <p:pic>
        <p:nvPicPr>
          <p:cNvPr id="1026" name="Picture 2" descr="D:\Alexey\Desktop\Документы ЖАННА\НГУЭУ 2019\ЭКОНОМИКА ГОСТЕПРИИМСТВА\СЛАЙДЫ_ЭОСГ\1600.jpg"/>
          <p:cNvPicPr>
            <a:picLocks noGrp="1" noChangeAspect="1" noChangeArrowheads="1"/>
          </p:cNvPicPr>
          <p:nvPr>
            <p:ph sz="quarter" idx="1"/>
          </p:nvPr>
        </p:nvPicPr>
        <p:blipFill>
          <a:blip r:embed="rId2" cstate="print"/>
          <a:srcRect/>
          <a:stretch>
            <a:fillRect/>
          </a:stretch>
        </p:blipFill>
        <p:spPr bwMode="auto">
          <a:xfrm>
            <a:off x="357158" y="1000108"/>
            <a:ext cx="3757642" cy="43076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Основы деловой риторики</a:t>
            </a:r>
            <a:endParaRPr lang="ru-RU" b="1" dirty="0"/>
          </a:p>
        </p:txBody>
      </p:sp>
      <p:sp>
        <p:nvSpPr>
          <p:cNvPr id="4" name="Содержимое 3"/>
          <p:cNvSpPr>
            <a:spLocks noGrp="1"/>
          </p:cNvSpPr>
          <p:nvPr>
            <p:ph sz="quarter" idx="2"/>
          </p:nvPr>
        </p:nvSpPr>
        <p:spPr>
          <a:xfrm>
            <a:off x="3786182" y="857232"/>
            <a:ext cx="4429156" cy="5314968"/>
          </a:xfrm>
        </p:spPr>
        <p:txBody>
          <a:bodyPr>
            <a:normAutofit/>
          </a:bodyPr>
          <a:lstStyle/>
          <a:p>
            <a:pPr marL="88900" indent="-88900" algn="just">
              <a:buNone/>
            </a:pPr>
            <a:r>
              <a:rPr lang="ru-RU" b="1" dirty="0" smtClean="0">
                <a:latin typeface="Times New Roman" pitchFamily="18" charset="0"/>
                <a:cs typeface="Times New Roman" pitchFamily="18" charset="0"/>
              </a:rPr>
              <a:t>Термины «риторика» </a:t>
            </a:r>
            <a:r>
              <a:rPr lang="ru-RU" dirty="0" smtClean="0">
                <a:latin typeface="Times New Roman" pitchFamily="18" charset="0"/>
                <a:cs typeface="Times New Roman" pitchFamily="18" charset="0"/>
              </a:rPr>
              <a:t>(греч. </a:t>
            </a:r>
            <a:r>
              <a:rPr lang="en-US" dirty="0" err="1" smtClean="0">
                <a:latin typeface="Times New Roman" pitchFamily="18" charset="0"/>
                <a:cs typeface="Times New Roman" pitchFamily="18" charset="0"/>
              </a:rPr>
              <a:t>retorike</a:t>
            </a:r>
            <a:r>
              <a:rPr lang="ru-RU" dirty="0" smtClean="0">
                <a:latin typeface="Times New Roman" pitchFamily="18" charset="0"/>
                <a:cs typeface="Times New Roman" pitchFamily="18" charset="0"/>
              </a:rPr>
              <a:t>), «ораторское искусство» (лат.</a:t>
            </a:r>
            <a:r>
              <a:rPr lang="en-US" dirty="0" smtClean="0">
                <a:latin typeface="Times New Roman" pitchFamily="18" charset="0"/>
                <a:cs typeface="Times New Roman" pitchFamily="18" charset="0"/>
              </a:rPr>
              <a:t>orator</a:t>
            </a:r>
            <a:r>
              <a:rPr lang="ru-RU" dirty="0" smtClean="0">
                <a:latin typeface="Times New Roman" pitchFamily="18" charset="0"/>
                <a:cs typeface="Times New Roman" pitchFamily="18" charset="0"/>
              </a:rPr>
              <a:t> - «говорить»), «красноречие» (русск.) синонимичны.</a:t>
            </a:r>
          </a:p>
          <a:p>
            <a:pPr marL="0" indent="0" algn="just">
              <a:buNone/>
            </a:pPr>
            <a:r>
              <a:rPr lang="ru-RU" dirty="0" smtClean="0">
                <a:latin typeface="Times New Roman" pitchFamily="18" charset="0"/>
                <a:cs typeface="Times New Roman" pitchFamily="18" charset="0"/>
              </a:rPr>
              <a:t>На многовековом историческом пути разработки риторики прослеживаются </a:t>
            </a:r>
            <a:r>
              <a:rPr lang="ru-RU" b="1" i="1" dirty="0" smtClean="0">
                <a:latin typeface="Times New Roman" pitchFamily="18" charset="0"/>
                <a:cs typeface="Times New Roman" pitchFamily="18" charset="0"/>
              </a:rPr>
              <a:t>два подхода </a:t>
            </a:r>
            <a:r>
              <a:rPr lang="ru-RU" dirty="0" smtClean="0">
                <a:latin typeface="Times New Roman" pitchFamily="18" charset="0"/>
                <a:cs typeface="Times New Roman" pitchFamily="18" charset="0"/>
              </a:rPr>
              <a:t>к ее определению: </a:t>
            </a:r>
            <a:r>
              <a:rPr lang="ru-RU" b="1" dirty="0" smtClean="0">
                <a:latin typeface="Times New Roman" pitchFamily="18" charset="0"/>
                <a:cs typeface="Times New Roman" pitchFamily="18" charset="0"/>
              </a:rPr>
              <a:t>согласно первому </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это наука о теоретических законах</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мастерстве красноречия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согласно второму </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это искусство речи.</a:t>
            </a:r>
          </a:p>
          <a:p>
            <a:pPr marL="88900" indent="-88900" algn="just">
              <a:buNone/>
            </a:pPr>
            <a:endParaRPr lang="ru-RU" dirty="0" smtClean="0">
              <a:latin typeface="Times New Roman" pitchFamily="18" charset="0"/>
              <a:cs typeface="Times New Roman" pitchFamily="18" charset="0"/>
            </a:endParaRPr>
          </a:p>
          <a:p>
            <a:pPr algn="just">
              <a:buNone/>
            </a:pPr>
            <a:endParaRPr lang="ru-RU" dirty="0"/>
          </a:p>
        </p:txBody>
      </p:sp>
      <p:pic>
        <p:nvPicPr>
          <p:cNvPr id="1026" name="Picture 2" descr="D:\Alexey\Desktop\Документы ЖАННА\НГУЭУ 2019\ЭТИКЕТ\СЛАЙДЫ_ЭТИКЕТ\78100192_3649429_orator_aforizm.jpg"/>
          <p:cNvPicPr>
            <a:picLocks noGrp="1" noChangeAspect="1" noChangeArrowheads="1"/>
          </p:cNvPicPr>
          <p:nvPr>
            <p:ph sz="quarter" idx="1"/>
          </p:nvPr>
        </p:nvPicPr>
        <p:blipFill>
          <a:blip r:embed="rId2"/>
          <a:srcRect/>
          <a:stretch>
            <a:fillRect/>
          </a:stretch>
        </p:blipFill>
        <p:spPr bwMode="auto">
          <a:xfrm>
            <a:off x="0" y="785794"/>
            <a:ext cx="3871923" cy="405766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0" y="785794"/>
            <a:ext cx="8786842" cy="5688158"/>
          </a:xfrm>
        </p:spPr>
        <p:txBody>
          <a:bodyPr>
            <a:noAutofit/>
          </a:bodyPr>
          <a:lstStyle/>
          <a:p>
            <a:pPr marL="0" indent="0" algn="just">
              <a:lnSpc>
                <a:spcPct val="110000"/>
              </a:lnSpc>
              <a:spcBef>
                <a:spcPts val="0"/>
              </a:spcBef>
              <a:buNone/>
            </a:pPr>
            <a:r>
              <a:rPr lang="ru-RU" sz="2000" b="1" i="1" dirty="0" smtClean="0">
                <a:latin typeface="Times New Roman" pitchFamily="18" charset="0"/>
                <a:cs typeface="Times New Roman" pitchFamily="18" charset="0"/>
              </a:rPr>
              <a:t>1.	Подарки </a:t>
            </a:r>
            <a:r>
              <a:rPr lang="ru-RU" sz="2000" b="1" i="1" dirty="0" smtClean="0">
                <a:latin typeface="Times New Roman" pitchFamily="18" charset="0"/>
                <a:cs typeface="Times New Roman" pitchFamily="18" charset="0"/>
              </a:rPr>
              <a:t>должны соответствовать потребностям, </a:t>
            </a:r>
            <a:r>
              <a:rPr lang="ru-RU" sz="2000" b="1" i="1" dirty="0" smtClean="0">
                <a:latin typeface="Times New Roman" pitchFamily="18" charset="0"/>
                <a:cs typeface="Times New Roman" pitchFamily="18" charset="0"/>
              </a:rPr>
              <a:t>интересам</a:t>
            </a:r>
            <a:r>
              <a:rPr lang="ru-RU" sz="2000" b="1" i="1" dirty="0" smtClean="0">
                <a:latin typeface="Times New Roman" pitchFamily="18" charset="0"/>
                <a:cs typeface="Times New Roman" pitchFamily="18" charset="0"/>
              </a:rPr>
              <a:t>, образу жизни тех, кому их дарят. </a:t>
            </a:r>
            <a:r>
              <a:rPr lang="ru-RU" sz="2000" dirty="0" smtClean="0">
                <a:latin typeface="Times New Roman" pitchFamily="18" charset="0"/>
                <a:cs typeface="Times New Roman" pitchFamily="18" charset="0"/>
              </a:rPr>
              <a:t>Подарки, </a:t>
            </a:r>
            <a:r>
              <a:rPr lang="ru-RU" sz="2000" dirty="0" smtClean="0">
                <a:latin typeface="Times New Roman" pitchFamily="18" charset="0"/>
                <a:cs typeface="Times New Roman" pitchFamily="18" charset="0"/>
              </a:rPr>
              <a:t>которые </a:t>
            </a:r>
            <a:r>
              <a:rPr lang="ru-RU" sz="2000" dirty="0" smtClean="0">
                <a:latin typeface="Times New Roman" pitchFamily="18" charset="0"/>
                <a:cs typeface="Times New Roman" pitchFamily="18" charset="0"/>
              </a:rPr>
              <a:t>всегда уместны и которые можно дарить каждому, </a:t>
            </a:r>
            <a:r>
              <a:rPr lang="ru-RU" sz="2000" dirty="0" smtClean="0">
                <a:latin typeface="Times New Roman" pitchFamily="18" charset="0"/>
                <a:cs typeface="Times New Roman" pitchFamily="18" charset="0"/>
              </a:rPr>
              <a:t>– это </a:t>
            </a:r>
            <a:r>
              <a:rPr lang="ru-RU" sz="2000" dirty="0" smtClean="0">
                <a:latin typeface="Times New Roman" pitchFamily="18" charset="0"/>
                <a:cs typeface="Times New Roman" pitchFamily="18" charset="0"/>
              </a:rPr>
              <a:t>цветы, сладости, фрукты, книги, авторучки, </a:t>
            </a:r>
            <a:r>
              <a:rPr lang="ru-RU" sz="2000" dirty="0" smtClean="0">
                <a:latin typeface="Times New Roman" pitchFamily="18" charset="0"/>
                <a:cs typeface="Times New Roman" pitchFamily="18" charset="0"/>
              </a:rPr>
              <a:t>изделия из </a:t>
            </a:r>
            <a:r>
              <a:rPr lang="ru-RU" sz="2000" dirty="0" smtClean="0">
                <a:latin typeface="Times New Roman" pitchFamily="18" charset="0"/>
                <a:cs typeface="Times New Roman" pitchFamily="18" charset="0"/>
              </a:rPr>
              <a:t>стекла, керамики, красочные календари, подсвечники, вазы</a:t>
            </a:r>
            <a:r>
              <a:rPr lang="ru-RU" sz="2000" dirty="0" smtClean="0">
                <a:latin typeface="Times New Roman" pitchFamily="18" charset="0"/>
                <a:cs typeface="Times New Roman" pitchFamily="18" charset="0"/>
              </a:rPr>
              <a:t>, записные </a:t>
            </a:r>
            <a:r>
              <a:rPr lang="ru-RU" sz="2000" dirty="0" smtClean="0">
                <a:latin typeface="Times New Roman" pitchFamily="18" charset="0"/>
                <a:cs typeface="Times New Roman" pitchFamily="18" charset="0"/>
              </a:rPr>
              <a:t>книжки, кофейные чашки, кружки и т. д.</a:t>
            </a:r>
          </a:p>
          <a:p>
            <a:pPr marL="0" indent="0" algn="just">
              <a:lnSpc>
                <a:spcPct val="110000"/>
              </a:lnSpc>
              <a:spcBef>
                <a:spcPts val="0"/>
              </a:spcBef>
              <a:buNone/>
            </a:pPr>
            <a:r>
              <a:rPr lang="ru-RU" sz="2000" b="1" i="1" dirty="0" smtClean="0">
                <a:latin typeface="Times New Roman" pitchFamily="18" charset="0"/>
                <a:cs typeface="Times New Roman" pitchFamily="18" charset="0"/>
              </a:rPr>
              <a:t>2.	Личные </a:t>
            </a:r>
            <a:r>
              <a:rPr lang="ru-RU" sz="2000" b="1" i="1" dirty="0" smtClean="0">
                <a:latin typeface="Times New Roman" pitchFamily="18" charset="0"/>
                <a:cs typeface="Times New Roman" pitchFamily="18" charset="0"/>
              </a:rPr>
              <a:t>вещи (галстуки, рубашки, колготки, духи и т. п</a:t>
            </a:r>
            <a:r>
              <a:rPr lang="ru-RU" sz="2000" b="1" i="1" dirty="0" smtClean="0">
                <a:latin typeface="Times New Roman" pitchFamily="18" charset="0"/>
                <a:cs typeface="Times New Roman" pitchFamily="18" charset="0"/>
              </a:rPr>
              <a:t>.) дарят </a:t>
            </a:r>
            <a:r>
              <a:rPr lang="ru-RU" sz="2000" b="1" i="1" dirty="0" smtClean="0">
                <a:latin typeface="Times New Roman" pitchFamily="18" charset="0"/>
                <a:cs typeface="Times New Roman" pitchFamily="18" charset="0"/>
              </a:rPr>
              <a:t>только очень близким людям.</a:t>
            </a:r>
          </a:p>
          <a:p>
            <a:pPr marL="0" indent="0" algn="just">
              <a:lnSpc>
                <a:spcPct val="110000"/>
              </a:lnSpc>
              <a:spcBef>
                <a:spcPts val="0"/>
              </a:spcBef>
              <a:buNone/>
            </a:pPr>
            <a:r>
              <a:rPr lang="ru-RU" sz="2000" b="1" i="1" dirty="0" smtClean="0">
                <a:latin typeface="Times New Roman" pitchFamily="18" charset="0"/>
                <a:cs typeface="Times New Roman" pitchFamily="18" charset="0"/>
              </a:rPr>
              <a:t>3.	Не </a:t>
            </a:r>
            <a:r>
              <a:rPr lang="ru-RU" sz="2000" b="1" i="1" dirty="0" smtClean="0">
                <a:latin typeface="Times New Roman" pitchFamily="18" charset="0"/>
                <a:cs typeface="Times New Roman" pitchFamily="18" charset="0"/>
              </a:rPr>
              <a:t>принято с точки зрения этикета дарить деньги </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это можно </a:t>
            </a:r>
            <a:r>
              <a:rPr lang="ru-RU" sz="2000" dirty="0" smtClean="0">
                <a:latin typeface="Times New Roman" pitchFamily="18" charset="0"/>
                <a:cs typeface="Times New Roman" pitchFamily="18" charset="0"/>
              </a:rPr>
              <a:t>сделать только среди очень близких родственников</a:t>
            </a:r>
            <a:r>
              <a:rPr lang="ru-RU" sz="2000" dirty="0" smtClean="0">
                <a:latin typeface="Times New Roman" pitchFamily="18" charset="0"/>
                <a:cs typeface="Times New Roman" pitchFamily="18" charset="0"/>
              </a:rPr>
              <a:t>), поскольку </a:t>
            </a:r>
            <a:r>
              <a:rPr lang="ru-RU" sz="2000" dirty="0" smtClean="0">
                <a:latin typeface="Times New Roman" pitchFamily="18" charset="0"/>
                <a:cs typeface="Times New Roman" pitchFamily="18" charset="0"/>
              </a:rPr>
              <a:t>это похоже уже не на подарок, а на </a:t>
            </a:r>
            <a:r>
              <a:rPr lang="ru-RU" sz="2000" dirty="0" smtClean="0">
                <a:latin typeface="Times New Roman" pitchFamily="18" charset="0"/>
                <a:cs typeface="Times New Roman" pitchFamily="18" charset="0"/>
              </a:rPr>
              <a:t>единовременное </a:t>
            </a:r>
            <a:r>
              <a:rPr lang="ru-RU" sz="2000" dirty="0" smtClean="0">
                <a:latin typeface="Times New Roman" pitchFamily="18" charset="0"/>
                <a:cs typeface="Times New Roman" pitchFamily="18" charset="0"/>
              </a:rPr>
              <a:t>пособие или взятку.</a:t>
            </a:r>
          </a:p>
          <a:p>
            <a:pPr marL="0" indent="0" algn="just">
              <a:lnSpc>
                <a:spcPct val="110000"/>
              </a:lnSpc>
              <a:spcBef>
                <a:spcPts val="0"/>
              </a:spcBef>
              <a:buNone/>
            </a:pPr>
            <a:r>
              <a:rPr lang="ru-RU" sz="2000" b="1" i="1" dirty="0" smtClean="0">
                <a:latin typeface="Times New Roman" pitchFamily="18" charset="0"/>
                <a:cs typeface="Times New Roman" pitchFamily="18" charset="0"/>
              </a:rPr>
              <a:t>4.	При </a:t>
            </a:r>
            <a:r>
              <a:rPr lang="ru-RU" sz="2000" b="1" i="1" dirty="0" smtClean="0">
                <a:latin typeface="Times New Roman" pitchFamily="18" charset="0"/>
                <a:cs typeface="Times New Roman" pitchFamily="18" charset="0"/>
              </a:rPr>
              <a:t>выборе в качестве подарка алкогольных </a:t>
            </a:r>
            <a:r>
              <a:rPr lang="ru-RU" sz="2000" b="1" i="1" dirty="0" smtClean="0">
                <a:latin typeface="Times New Roman" pitchFamily="18" charset="0"/>
                <a:cs typeface="Times New Roman" pitchFamily="18" charset="0"/>
              </a:rPr>
              <a:t>напитков следует </a:t>
            </a:r>
            <a:r>
              <a:rPr lang="ru-RU" sz="2000" b="1" i="1" dirty="0" smtClean="0">
                <a:latin typeface="Times New Roman" pitchFamily="18" charset="0"/>
                <a:cs typeface="Times New Roman" pitchFamily="18" charset="0"/>
              </a:rPr>
              <a:t>проявлять осторожность. </a:t>
            </a:r>
            <a:r>
              <a:rPr lang="ru-RU" sz="2000" dirty="0" smtClean="0">
                <a:latin typeface="Times New Roman" pitchFamily="18" charset="0"/>
                <a:cs typeface="Times New Roman" pitchFamily="18" charset="0"/>
              </a:rPr>
              <a:t>Во-первых, следует </a:t>
            </a:r>
            <a:r>
              <a:rPr lang="ru-RU" sz="2000" dirty="0" smtClean="0">
                <a:latin typeface="Times New Roman" pitchFamily="18" charset="0"/>
                <a:cs typeface="Times New Roman" pitchFamily="18" charset="0"/>
              </a:rPr>
              <a:t>предварительно </a:t>
            </a:r>
            <a:r>
              <a:rPr lang="ru-RU" sz="2000" dirty="0" smtClean="0">
                <a:latin typeface="Times New Roman" pitchFamily="18" charset="0"/>
                <a:cs typeface="Times New Roman" pitchFamily="18" charset="0"/>
              </a:rPr>
              <a:t>выяснить, употребляет ли вообще спиртные </a:t>
            </a:r>
            <a:r>
              <a:rPr lang="ru-RU" sz="2000" dirty="0" smtClean="0">
                <a:latin typeface="Times New Roman" pitchFamily="18" charset="0"/>
                <a:cs typeface="Times New Roman" pitchFamily="18" charset="0"/>
              </a:rPr>
              <a:t>напитки </a:t>
            </a:r>
            <a:r>
              <a:rPr lang="ru-RU" sz="2000" dirty="0" smtClean="0">
                <a:latin typeface="Times New Roman" pitchFamily="18" charset="0"/>
                <a:cs typeface="Times New Roman" pitchFamily="18" charset="0"/>
              </a:rPr>
              <a:t>тот человек, которому предназначен такой подарок</a:t>
            </a:r>
            <a:r>
              <a:rPr lang="ru-RU" sz="2000" dirty="0" smtClean="0">
                <a:latin typeface="Times New Roman" pitchFamily="18" charset="0"/>
                <a:cs typeface="Times New Roman" pitchFamily="18" charset="0"/>
              </a:rPr>
              <a:t>. Во-вторых</a:t>
            </a:r>
            <a:r>
              <a:rPr lang="ru-RU" sz="2000" dirty="0" smtClean="0">
                <a:latin typeface="Times New Roman" pitchFamily="18" charset="0"/>
                <a:cs typeface="Times New Roman" pitchFamily="18" charset="0"/>
              </a:rPr>
              <a:t>, принято дарить не просто какой-нибудь </a:t>
            </a:r>
            <a:r>
              <a:rPr lang="ru-RU" sz="2000" dirty="0" smtClean="0">
                <a:latin typeface="Times New Roman" pitchFamily="18" charset="0"/>
                <a:cs typeface="Times New Roman" pitchFamily="18" charset="0"/>
              </a:rPr>
              <a:t>напиток на </a:t>
            </a:r>
            <a:r>
              <a:rPr lang="ru-RU" sz="2000" dirty="0" smtClean="0">
                <a:latin typeface="Times New Roman" pitchFamily="18" charset="0"/>
                <a:cs typeface="Times New Roman" pitchFamily="18" charset="0"/>
              </a:rPr>
              <a:t>вкус дарящего, а обязательно тот, который </a:t>
            </a:r>
            <a:r>
              <a:rPr lang="ru-RU" sz="2000" dirty="0" smtClean="0">
                <a:latin typeface="Times New Roman" pitchFamily="18" charset="0"/>
                <a:cs typeface="Times New Roman" pitchFamily="18" charset="0"/>
              </a:rPr>
              <a:t>предпочитает </a:t>
            </a:r>
            <a:r>
              <a:rPr lang="ru-RU" sz="2000" dirty="0" smtClean="0">
                <a:latin typeface="Times New Roman" pitchFamily="18" charset="0"/>
                <a:cs typeface="Times New Roman" pitchFamily="18" charset="0"/>
              </a:rPr>
              <a:t>этот человек.</a:t>
            </a:r>
          </a:p>
          <a:p>
            <a:pPr marL="0" indent="0" algn="just">
              <a:lnSpc>
                <a:spcPct val="110000"/>
              </a:lnSpc>
              <a:spcBef>
                <a:spcPts val="0"/>
              </a:spcBef>
              <a:buNone/>
            </a:pPr>
            <a:r>
              <a:rPr lang="ru-RU" sz="2000" b="1" i="1" dirty="0" smtClean="0">
                <a:latin typeface="Times New Roman" pitchFamily="18" charset="0"/>
                <a:cs typeface="Times New Roman" pitchFamily="18" charset="0"/>
              </a:rPr>
              <a:t>5.	Если </a:t>
            </a:r>
            <a:r>
              <a:rPr lang="ru-RU" sz="2000" b="1" i="1" dirty="0" smtClean="0">
                <a:latin typeface="Times New Roman" pitchFamily="18" charset="0"/>
                <a:cs typeface="Times New Roman" pitchFamily="18" charset="0"/>
              </a:rPr>
              <a:t>подарок дарят лично, то его следует </a:t>
            </a:r>
            <a:r>
              <a:rPr lang="ru-RU" sz="2000" b="1" i="1" dirty="0" smtClean="0">
                <a:latin typeface="Times New Roman" pitchFamily="18" charset="0"/>
                <a:cs typeface="Times New Roman" pitchFamily="18" charset="0"/>
              </a:rPr>
              <a:t>распаковать в </a:t>
            </a:r>
            <a:r>
              <a:rPr lang="ru-RU" sz="2000" b="1" i="1" dirty="0" smtClean="0">
                <a:latin typeface="Times New Roman" pitchFamily="18" charset="0"/>
                <a:cs typeface="Times New Roman" pitchFamily="18" charset="0"/>
              </a:rPr>
              <a:t>присутствии подарившего, выразить удовлетворение и </a:t>
            </a:r>
            <a:r>
              <a:rPr lang="ru-RU" sz="2000" b="1" i="1" dirty="0" smtClean="0">
                <a:latin typeface="Times New Roman" pitchFamily="18" charset="0"/>
                <a:cs typeface="Times New Roman" pitchFamily="18" charset="0"/>
              </a:rPr>
              <a:t>поблагодарить</a:t>
            </a:r>
            <a:r>
              <a:rPr lang="ru-RU" sz="2000" b="1" i="1" dirty="0" smtClean="0">
                <a:latin typeface="Times New Roman" pitchFamily="18" charset="0"/>
                <a:cs typeface="Times New Roman" pitchFamily="18" charset="0"/>
              </a:rPr>
              <a:t>.</a:t>
            </a:r>
            <a:endParaRPr lang="ru-RU" sz="2000" b="1" i="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7424766"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214282" y="785794"/>
            <a:ext cx="8501122" cy="5857916"/>
          </a:xfrm>
        </p:spPr>
        <p:txBody>
          <a:bodyPr>
            <a:normAutofit fontScale="92500" lnSpcReduction="10000"/>
          </a:bodyPr>
          <a:lstStyle/>
          <a:p>
            <a:pPr marL="0" indent="0" algn="just">
              <a:spcBef>
                <a:spcPts val="0"/>
              </a:spcBef>
              <a:buNone/>
            </a:pPr>
            <a:r>
              <a:rPr lang="ru-RU" b="1" i="1" dirty="0" smtClean="0">
                <a:latin typeface="Times New Roman" pitchFamily="18" charset="0"/>
                <a:cs typeface="Times New Roman" pitchFamily="18" charset="0"/>
              </a:rPr>
              <a:t>6. Считается</a:t>
            </a:r>
            <a:r>
              <a:rPr lang="ru-RU" b="1" i="1" dirty="0" smtClean="0">
                <a:latin typeface="Times New Roman" pitchFamily="18" charset="0"/>
                <a:cs typeface="Times New Roman" pitchFamily="18" charset="0"/>
              </a:rPr>
              <a:t>, что отказаться от подарка можно </a:t>
            </a:r>
            <a:r>
              <a:rPr lang="ru-RU" b="1" i="1" dirty="0" smtClean="0">
                <a:latin typeface="Times New Roman" pitchFamily="18" charset="0"/>
                <a:cs typeface="Times New Roman" pitchFamily="18" charset="0"/>
              </a:rPr>
              <a:t>только в </a:t>
            </a:r>
            <a:r>
              <a:rPr lang="ru-RU" b="1" i="1" dirty="0" smtClean="0">
                <a:latin typeface="Times New Roman" pitchFamily="18" charset="0"/>
                <a:cs typeface="Times New Roman" pitchFamily="18" charset="0"/>
              </a:rPr>
              <a:t>самом крайнем случае, если сам подарок (его смысл) </a:t>
            </a:r>
            <a:r>
              <a:rPr lang="ru-RU" b="1" i="1" dirty="0" smtClean="0">
                <a:latin typeface="Times New Roman" pitchFamily="18" charset="0"/>
                <a:cs typeface="Times New Roman" pitchFamily="18" charset="0"/>
              </a:rPr>
              <a:t>неприличен </a:t>
            </a:r>
            <a:r>
              <a:rPr lang="ru-RU" b="1" i="1" dirty="0" smtClean="0">
                <a:latin typeface="Times New Roman" pitchFamily="18" charset="0"/>
                <a:cs typeface="Times New Roman" pitchFamily="18" charset="0"/>
              </a:rPr>
              <a:t>или если он настолько ценен, что, приняв его, </a:t>
            </a:r>
            <a:r>
              <a:rPr lang="ru-RU" b="1" i="1" dirty="0" smtClean="0">
                <a:latin typeface="Times New Roman" pitchFamily="18" charset="0"/>
                <a:cs typeface="Times New Roman" pitchFamily="18" charset="0"/>
              </a:rPr>
              <a:t>человек будет </a:t>
            </a:r>
            <a:r>
              <a:rPr lang="ru-RU" b="1" i="1" dirty="0" smtClean="0">
                <a:latin typeface="Times New Roman" pitchFamily="18" charset="0"/>
                <a:cs typeface="Times New Roman" pitchFamily="18" charset="0"/>
              </a:rPr>
              <a:t>чувствовать себя должником. </a:t>
            </a:r>
            <a:r>
              <a:rPr lang="ru-RU" dirty="0" smtClean="0">
                <a:latin typeface="Times New Roman" pitchFamily="18" charset="0"/>
                <a:cs typeface="Times New Roman" pitchFamily="18" charset="0"/>
              </a:rPr>
              <a:t>В этом случае не </a:t>
            </a:r>
            <a:r>
              <a:rPr lang="ru-RU" dirty="0" smtClean="0">
                <a:latin typeface="Times New Roman" pitchFamily="18" charset="0"/>
                <a:cs typeface="Times New Roman" pitchFamily="18" charset="0"/>
              </a:rPr>
              <a:t>стоит долго </a:t>
            </a:r>
            <a:r>
              <a:rPr lang="ru-RU" dirty="0" smtClean="0">
                <a:latin typeface="Times New Roman" pitchFamily="18" charset="0"/>
                <a:cs typeface="Times New Roman" pitchFamily="18" charset="0"/>
              </a:rPr>
              <a:t>объяснять, почему невозможно принять этот </a:t>
            </a:r>
            <a:r>
              <a:rPr lang="ru-RU" dirty="0" smtClean="0">
                <a:latin typeface="Times New Roman" pitchFamily="18" charset="0"/>
                <a:cs typeface="Times New Roman" pitchFamily="18" charset="0"/>
              </a:rPr>
              <a:t>подарок</a:t>
            </a:r>
            <a:r>
              <a:rPr lang="ru-RU" dirty="0" smtClean="0">
                <a:latin typeface="Times New Roman" pitchFamily="18" charset="0"/>
                <a:cs typeface="Times New Roman" pitchFamily="18" charset="0"/>
              </a:rPr>
              <a:t>. Следует достаточно твердо, но вежливо сказать (</a:t>
            </a:r>
            <a:r>
              <a:rPr lang="ru-RU" dirty="0" smtClean="0">
                <a:latin typeface="Times New Roman" pitchFamily="18" charset="0"/>
                <a:cs typeface="Times New Roman" pitchFamily="18" charset="0"/>
              </a:rPr>
              <a:t>или отправить </a:t>
            </a:r>
            <a:r>
              <a:rPr lang="ru-RU" dirty="0" smtClean="0">
                <a:latin typeface="Times New Roman" pitchFamily="18" charset="0"/>
                <a:cs typeface="Times New Roman" pitchFamily="18" charset="0"/>
              </a:rPr>
              <a:t>обратно подарок, сопроводив его запиской): «</a:t>
            </a:r>
            <a:r>
              <a:rPr lang="ru-RU" dirty="0" smtClean="0">
                <a:latin typeface="Times New Roman" pitchFamily="18" charset="0"/>
                <a:cs typeface="Times New Roman" pitchFamily="18" charset="0"/>
              </a:rPr>
              <a:t>Благодарю </a:t>
            </a:r>
            <a:r>
              <a:rPr lang="ru-RU" dirty="0" smtClean="0">
                <a:latin typeface="Times New Roman" pitchFamily="18" charset="0"/>
                <a:cs typeface="Times New Roman" pitchFamily="18" charset="0"/>
              </a:rPr>
              <a:t>за проявленное внимание, но принять этот подарок </a:t>
            </a:r>
            <a:r>
              <a:rPr lang="ru-RU" dirty="0" smtClean="0">
                <a:latin typeface="Times New Roman" pitchFamily="18" charset="0"/>
                <a:cs typeface="Times New Roman" pitchFamily="18" charset="0"/>
              </a:rPr>
              <a:t>я не </a:t>
            </a:r>
            <a:r>
              <a:rPr lang="ru-RU" dirty="0" smtClean="0">
                <a:latin typeface="Times New Roman" pitchFamily="18" charset="0"/>
                <a:cs typeface="Times New Roman" pitchFamily="18" charset="0"/>
              </a:rPr>
              <a:t>могу».</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b="1" i="1" dirty="0" smtClean="0">
                <a:latin typeface="Times New Roman" pitchFamily="18" charset="0"/>
                <a:cs typeface="Times New Roman" pitchFamily="18" charset="0"/>
              </a:rPr>
              <a:t>7. В </a:t>
            </a:r>
            <a:r>
              <a:rPr lang="ru-RU" b="1" i="1" dirty="0" smtClean="0">
                <a:latin typeface="Times New Roman" pitchFamily="18" charset="0"/>
                <a:cs typeface="Times New Roman" pitchFamily="18" charset="0"/>
              </a:rPr>
              <a:t>ситуациях дарения подарков и их приема также </a:t>
            </a:r>
            <a:r>
              <a:rPr lang="ru-RU" b="1" i="1" dirty="0" smtClean="0">
                <a:latin typeface="Times New Roman" pitchFamily="18" charset="0"/>
                <a:cs typeface="Times New Roman" pitchFamily="18" charset="0"/>
              </a:rPr>
              <a:t>следует </a:t>
            </a:r>
            <a:r>
              <a:rPr lang="ru-RU" b="1" i="1" dirty="0" smtClean="0">
                <a:latin typeface="Times New Roman" pitchFamily="18" charset="0"/>
                <a:cs typeface="Times New Roman" pitchFamily="18" charset="0"/>
              </a:rPr>
              <a:t>соблюдать определенную меру. </a:t>
            </a:r>
            <a:r>
              <a:rPr lang="ru-RU" dirty="0" smtClean="0">
                <a:latin typeface="Times New Roman" pitchFamily="18" charset="0"/>
                <a:cs typeface="Times New Roman" pitchFamily="18" charset="0"/>
              </a:rPr>
              <a:t>Стоимость </a:t>
            </a:r>
            <a:r>
              <a:rPr lang="ru-RU" dirty="0" smtClean="0">
                <a:latin typeface="Times New Roman" pitchFamily="18" charset="0"/>
                <a:cs typeface="Times New Roman" pitchFamily="18" charset="0"/>
              </a:rPr>
              <a:t>подарка должна </a:t>
            </a:r>
            <a:r>
              <a:rPr lang="ru-RU" dirty="0" smtClean="0">
                <a:latin typeface="Times New Roman" pitchFamily="18" charset="0"/>
                <a:cs typeface="Times New Roman" pitchFamily="18" charset="0"/>
              </a:rPr>
              <a:t>соответствовать материальным </a:t>
            </a:r>
            <a:r>
              <a:rPr lang="ru-RU" dirty="0" smtClean="0">
                <a:latin typeface="Times New Roman" pitchFamily="18" charset="0"/>
                <a:cs typeface="Times New Roman" pitchFamily="18" charset="0"/>
              </a:rPr>
              <a:t>возможностям дарителя </a:t>
            </a:r>
            <a:r>
              <a:rPr lang="ru-RU" dirty="0" smtClean="0">
                <a:latin typeface="Times New Roman" pitchFamily="18" charset="0"/>
                <a:cs typeface="Times New Roman" pitchFamily="18" charset="0"/>
              </a:rPr>
              <a:t>(щедрость «не по карману» так же нелепа, </a:t>
            </a:r>
            <a:r>
              <a:rPr lang="ru-RU" dirty="0" smtClean="0">
                <a:latin typeface="Times New Roman" pitchFamily="18" charset="0"/>
                <a:cs typeface="Times New Roman" pitchFamily="18" charset="0"/>
              </a:rPr>
              <a:t>как и </a:t>
            </a:r>
            <a:r>
              <a:rPr lang="ru-RU" dirty="0" smtClean="0">
                <a:latin typeface="Times New Roman" pitchFamily="18" charset="0"/>
                <a:cs typeface="Times New Roman" pitchFamily="18" charset="0"/>
              </a:rPr>
              <a:t>жадность).</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b="1" i="1" dirty="0" smtClean="0">
                <a:latin typeface="Times New Roman" pitchFamily="18" charset="0"/>
                <a:cs typeface="Times New Roman" pitchFamily="18" charset="0"/>
              </a:rPr>
              <a:t>8. Если </a:t>
            </a:r>
            <a:r>
              <a:rPr lang="ru-RU" b="1" i="1" dirty="0" smtClean="0">
                <a:latin typeface="Times New Roman" pitchFamily="18" charset="0"/>
                <a:cs typeface="Times New Roman" pitchFamily="18" charset="0"/>
              </a:rPr>
              <a:t>подарок не очень обрадовал, не нужно </a:t>
            </a:r>
            <a:r>
              <a:rPr lang="ru-RU" b="1" i="1" dirty="0" smtClean="0">
                <a:latin typeface="Times New Roman" pitchFamily="18" charset="0"/>
                <a:cs typeface="Times New Roman" pitchFamily="18" charset="0"/>
              </a:rPr>
              <a:t>показывать своего </a:t>
            </a:r>
            <a:r>
              <a:rPr lang="ru-RU" b="1" i="1" dirty="0" smtClean="0">
                <a:latin typeface="Times New Roman" pitchFamily="18" charset="0"/>
                <a:cs typeface="Times New Roman" pitchFamily="18" charset="0"/>
              </a:rPr>
              <a:t>недовольства и разочарования. </a:t>
            </a:r>
            <a:r>
              <a:rPr lang="ru-RU" dirty="0" smtClean="0">
                <a:latin typeface="Times New Roman" pitchFamily="18" charset="0"/>
                <a:cs typeface="Times New Roman" pitchFamily="18" charset="0"/>
              </a:rPr>
              <a:t>В любом случае за </a:t>
            </a:r>
            <a:r>
              <a:rPr lang="ru-RU" dirty="0" smtClean="0">
                <a:latin typeface="Times New Roman" pitchFamily="18" charset="0"/>
                <a:cs typeface="Times New Roman" pitchFamily="18" charset="0"/>
              </a:rPr>
              <a:t>подарки </a:t>
            </a:r>
            <a:r>
              <a:rPr lang="ru-RU" dirty="0" smtClean="0">
                <a:latin typeface="Times New Roman" pitchFamily="18" charset="0"/>
                <a:cs typeface="Times New Roman" pitchFamily="18" charset="0"/>
              </a:rPr>
              <a:t>надо вежливо поблагодарить, ведь люди искренне </a:t>
            </a:r>
            <a:r>
              <a:rPr lang="ru-RU" dirty="0" smtClean="0">
                <a:latin typeface="Times New Roman" pitchFamily="18" charset="0"/>
                <a:cs typeface="Times New Roman" pitchFamily="18" charset="0"/>
              </a:rPr>
              <a:t>хотели </a:t>
            </a:r>
            <a:r>
              <a:rPr lang="ru-RU" dirty="0" smtClean="0">
                <a:latin typeface="Times New Roman" pitchFamily="18" charset="0"/>
                <a:cs typeface="Times New Roman" pitchFamily="18" charset="0"/>
              </a:rPr>
              <a:t>сделать приятное.</a:t>
            </a:r>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457200" y="785794"/>
            <a:ext cx="7972452" cy="5688158"/>
          </a:xfrm>
        </p:spPr>
        <p:txBody>
          <a:bodyPr>
            <a:normAutofit fontScale="85000" lnSpcReduction="10000"/>
          </a:bodyPr>
          <a:lstStyle/>
          <a:p>
            <a:pPr marL="0" indent="0" algn="just">
              <a:lnSpc>
                <a:spcPct val="120000"/>
              </a:lnSpc>
              <a:spcBef>
                <a:spcPts val="0"/>
              </a:spcBef>
              <a:buNone/>
            </a:pPr>
            <a:r>
              <a:rPr lang="ru-RU" b="1" i="1" dirty="0" smtClean="0">
                <a:latin typeface="Times New Roman" pitchFamily="18" charset="0"/>
                <a:cs typeface="Times New Roman" pitchFamily="18" charset="0"/>
              </a:rPr>
              <a:t>9. Согласно </a:t>
            </a:r>
            <a:r>
              <a:rPr lang="ru-RU" b="1" i="1" dirty="0" smtClean="0">
                <a:latin typeface="Times New Roman" pitchFamily="18" charset="0"/>
                <a:cs typeface="Times New Roman" pitchFamily="18" charset="0"/>
              </a:rPr>
              <a:t>этикету, при первой встрече подарки </a:t>
            </a:r>
            <a:r>
              <a:rPr lang="ru-RU" b="1" i="1" dirty="0" smtClean="0">
                <a:latin typeface="Times New Roman" pitchFamily="18" charset="0"/>
                <a:cs typeface="Times New Roman" pitchFamily="18" charset="0"/>
              </a:rPr>
              <a:t>дарят хозяева</a:t>
            </a:r>
            <a:r>
              <a:rPr lang="ru-RU" b="1" i="1" dirty="0" smtClean="0">
                <a:latin typeface="Times New Roman" pitchFamily="18" charset="0"/>
                <a:cs typeface="Times New Roman" pitchFamily="18" charset="0"/>
              </a:rPr>
              <a:t>, а не </a:t>
            </a:r>
            <a:r>
              <a:rPr lang="ru-RU" b="1" i="1" dirty="0" smtClean="0">
                <a:latin typeface="Times New Roman" pitchFamily="18" charset="0"/>
                <a:cs typeface="Times New Roman" pitchFamily="18" charset="0"/>
              </a:rPr>
              <a:t>гости</a:t>
            </a: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Поэтому нужно обязательно преподнести что-либо прибывшему зарубежному партнеру в знак того, что его рассматривают как почетного гостя и рассчитывают на длительные отношения.</a:t>
            </a:r>
            <a:endParaRPr lang="ru-RU" dirty="0" smtClean="0">
              <a:latin typeface="Times New Roman" pitchFamily="18" charset="0"/>
              <a:cs typeface="Times New Roman" pitchFamily="18" charset="0"/>
            </a:endParaRPr>
          </a:p>
          <a:p>
            <a:pPr marL="0" indent="0" algn="just">
              <a:lnSpc>
                <a:spcPct val="120000"/>
              </a:lnSpc>
              <a:spcBef>
                <a:spcPts val="0"/>
              </a:spcBef>
              <a:buNone/>
            </a:pPr>
            <a:r>
              <a:rPr lang="ru-RU" b="1" i="1" dirty="0" smtClean="0">
                <a:latin typeface="Times New Roman" pitchFamily="18" charset="0"/>
                <a:cs typeface="Times New Roman" pitchFamily="18" charset="0"/>
              </a:rPr>
              <a:t>10. Подарки </a:t>
            </a:r>
            <a:r>
              <a:rPr lang="ru-RU" b="1" i="1" dirty="0" smtClean="0">
                <a:latin typeface="Times New Roman" pitchFamily="18" charset="0"/>
                <a:cs typeface="Times New Roman" pitchFamily="18" charset="0"/>
              </a:rPr>
              <a:t>нужно готовить и дарить строго по рангам</a:t>
            </a: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Если</a:t>
            </a:r>
            <a:r>
              <a:rPr lang="ru-RU" dirty="0" smtClean="0">
                <a:latin typeface="Times New Roman" pitchFamily="18" charset="0"/>
                <a:cs typeface="Times New Roman" pitchFamily="18" charset="0"/>
              </a:rPr>
              <a:t>, например, вручить президенту фирмы такой же подарок</a:t>
            </a:r>
            <a:r>
              <a:rPr lang="ru-RU" dirty="0" smtClean="0">
                <a:latin typeface="Times New Roman" pitchFamily="18" charset="0"/>
                <a:cs typeface="Times New Roman" pitchFamily="18" charset="0"/>
              </a:rPr>
              <a:t>,  как </a:t>
            </a:r>
            <a:r>
              <a:rPr lang="ru-RU" dirty="0" smtClean="0">
                <a:latin typeface="Times New Roman" pitchFamily="18" charset="0"/>
                <a:cs typeface="Times New Roman" pitchFamily="18" charset="0"/>
              </a:rPr>
              <a:t>и вице-президенту, это будет расценено как </a:t>
            </a:r>
            <a:r>
              <a:rPr lang="ru-RU" dirty="0" smtClean="0">
                <a:latin typeface="Times New Roman" pitchFamily="18" charset="0"/>
                <a:cs typeface="Times New Roman" pitchFamily="18" charset="0"/>
              </a:rPr>
              <a:t>оскорбление или </a:t>
            </a:r>
            <a:r>
              <a:rPr lang="ru-RU" dirty="0" smtClean="0">
                <a:latin typeface="Times New Roman" pitchFamily="18" charset="0"/>
                <a:cs typeface="Times New Roman" pitchFamily="18" charset="0"/>
              </a:rPr>
              <a:t>в лучшем случае как знак незнания делового этикета. </a:t>
            </a:r>
            <a:r>
              <a:rPr lang="ru-RU" dirty="0" smtClean="0">
                <a:latin typeface="Times New Roman" pitchFamily="18" charset="0"/>
                <a:cs typeface="Times New Roman" pitchFamily="18" charset="0"/>
              </a:rPr>
              <a:t>Особенно </a:t>
            </a:r>
            <a:r>
              <a:rPr lang="ru-RU" dirty="0" smtClean="0">
                <a:latin typeface="Times New Roman" pitchFamily="18" charset="0"/>
                <a:cs typeface="Times New Roman" pitchFamily="18" charset="0"/>
              </a:rPr>
              <a:t>чувствительны к нарушениям субординации японцы</a:t>
            </a:r>
            <a:r>
              <a:rPr lang="ru-RU" dirty="0" smtClean="0">
                <a:latin typeface="Times New Roman" pitchFamily="18" charset="0"/>
                <a:cs typeface="Times New Roman" pitchFamily="18" charset="0"/>
              </a:rPr>
              <a:t>, корейцы</a:t>
            </a:r>
            <a:r>
              <a:rPr lang="ru-RU" dirty="0" smtClean="0">
                <a:latin typeface="Times New Roman" pitchFamily="18" charset="0"/>
                <a:cs typeface="Times New Roman" pitchFamily="18" charset="0"/>
              </a:rPr>
              <a:t>, китайцы и другие представители азиатских обществ</a:t>
            </a:r>
            <a:r>
              <a:rPr lang="ru-RU" dirty="0" smtClean="0">
                <a:latin typeface="Times New Roman" pitchFamily="18" charset="0"/>
                <a:cs typeface="Times New Roman" pitchFamily="18" charset="0"/>
              </a:rPr>
              <a:t>, построенных </a:t>
            </a:r>
            <a:r>
              <a:rPr lang="ru-RU" dirty="0" smtClean="0">
                <a:latin typeface="Times New Roman" pitchFamily="18" charset="0"/>
                <a:cs typeface="Times New Roman" pitchFamily="18" charset="0"/>
              </a:rPr>
              <a:t>на строгой иерархии.</a:t>
            </a:r>
          </a:p>
          <a:p>
            <a:pPr marL="0" indent="0" algn="just">
              <a:lnSpc>
                <a:spcPct val="120000"/>
              </a:lnSpc>
              <a:spcBef>
                <a:spcPts val="0"/>
              </a:spcBef>
              <a:buNone/>
            </a:pPr>
            <a:r>
              <a:rPr lang="ru-RU" b="1" i="1" dirty="0" smtClean="0">
                <a:latin typeface="Times New Roman" pitchFamily="18" charset="0"/>
                <a:cs typeface="Times New Roman" pitchFamily="18" charset="0"/>
              </a:rPr>
              <a:t>11. Особое </a:t>
            </a:r>
            <a:r>
              <a:rPr lang="ru-RU" b="1" i="1" dirty="0" smtClean="0">
                <a:latin typeface="Times New Roman" pitchFamily="18" charset="0"/>
                <a:cs typeface="Times New Roman" pitchFamily="18" charset="0"/>
              </a:rPr>
              <a:t>внимание следует уделить упаковке. </a:t>
            </a:r>
            <a:r>
              <a:rPr lang="ru-RU" dirty="0" smtClean="0">
                <a:latin typeface="Times New Roman" pitchFamily="18" charset="0"/>
                <a:cs typeface="Times New Roman" pitchFamily="18" charset="0"/>
              </a:rPr>
              <a:t>Известны</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случаи</a:t>
            </a:r>
            <a:r>
              <a:rPr lang="ru-RU" dirty="0" smtClean="0">
                <a:latin typeface="Times New Roman" pitchFamily="18" charset="0"/>
                <a:cs typeface="Times New Roman" pitchFamily="18" charset="0"/>
              </a:rPr>
              <a:t>, когда иностранцы явно не осознавали подлинной </a:t>
            </a:r>
            <a:r>
              <a:rPr lang="ru-RU" dirty="0" smtClean="0">
                <a:latin typeface="Times New Roman" pitchFamily="18" charset="0"/>
                <a:cs typeface="Times New Roman" pitchFamily="18" charset="0"/>
              </a:rPr>
              <a:t>ценности </a:t>
            </a:r>
            <a:r>
              <a:rPr lang="ru-RU" dirty="0" smtClean="0">
                <a:latin typeface="Times New Roman" pitchFamily="18" charset="0"/>
                <a:cs typeface="Times New Roman" pitchFamily="18" charset="0"/>
              </a:rPr>
              <a:t>подарка, поскольку он был замотан в </a:t>
            </a:r>
            <a:r>
              <a:rPr lang="ru-RU" dirty="0" smtClean="0">
                <a:latin typeface="Times New Roman" pitchFamily="18" charset="0"/>
                <a:cs typeface="Times New Roman" pitchFamily="18" charset="0"/>
              </a:rPr>
              <a:t>непрезентабельную </a:t>
            </a:r>
            <a:r>
              <a:rPr lang="ru-RU" dirty="0" smtClean="0">
                <a:latin typeface="Times New Roman" pitchFamily="18" charset="0"/>
                <a:cs typeface="Times New Roman" pitchFamily="18" charset="0"/>
              </a:rPr>
              <a:t>бумажку и напоминал нечто купленное по дешевке. </a:t>
            </a:r>
            <a:r>
              <a:rPr lang="ru-RU" dirty="0" smtClean="0">
                <a:latin typeface="Times New Roman" pitchFamily="18" charset="0"/>
                <a:cs typeface="Times New Roman" pitchFamily="18" charset="0"/>
              </a:rPr>
              <a:t>Очень весомый </a:t>
            </a:r>
            <a:r>
              <a:rPr lang="ru-RU" dirty="0" smtClean="0">
                <a:latin typeface="Times New Roman" pitchFamily="18" charset="0"/>
                <a:cs typeface="Times New Roman" pitchFamily="18" charset="0"/>
              </a:rPr>
              <a:t>подарок (для высшего лица в компании) – </a:t>
            </a:r>
            <a:r>
              <a:rPr lang="ru-RU" dirty="0" smtClean="0">
                <a:latin typeface="Times New Roman" pitchFamily="18" charset="0"/>
                <a:cs typeface="Times New Roman" pitchFamily="18" charset="0"/>
              </a:rPr>
              <a:t>авторская картина</a:t>
            </a:r>
            <a:r>
              <a:rPr lang="ru-RU" dirty="0" smtClean="0">
                <a:latin typeface="Times New Roman" pitchFamily="18" charset="0"/>
                <a:cs typeface="Times New Roman" pitchFamily="18" charset="0"/>
              </a:rPr>
              <a:t>, художественные изделия ручной работы и т. п. </a:t>
            </a:r>
            <a:r>
              <a:rPr lang="ru-RU" dirty="0" smtClean="0">
                <a:latin typeface="Times New Roman" pitchFamily="18" charset="0"/>
                <a:cs typeface="Times New Roman" pitchFamily="18" charset="0"/>
              </a:rPr>
              <a:t>Уместно </a:t>
            </a:r>
            <a:r>
              <a:rPr lang="ru-RU" dirty="0" smtClean="0">
                <a:latin typeface="Times New Roman" pitchFamily="18" charset="0"/>
                <a:cs typeface="Times New Roman" pitchFamily="18" charset="0"/>
              </a:rPr>
              <a:t>дарить художественные альбомы и книги.</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457200" y="785794"/>
            <a:ext cx="7972452" cy="5688158"/>
          </a:xfrm>
        </p:spPr>
        <p:txBody>
          <a:bodyPr>
            <a:normAutofit lnSpcReduction="10000"/>
          </a:bodyPr>
          <a:lstStyle/>
          <a:p>
            <a:pPr marL="0" indent="0" algn="just">
              <a:lnSpc>
                <a:spcPct val="110000"/>
              </a:lnSpc>
              <a:spcBef>
                <a:spcPts val="0"/>
              </a:spcBef>
              <a:buNone/>
            </a:pPr>
            <a:r>
              <a:rPr lang="ru-RU" b="1" i="1" dirty="0" smtClean="0">
                <a:latin typeface="Times New Roman" pitchFamily="18" charset="0"/>
                <a:cs typeface="Times New Roman" pitchFamily="18" charset="0"/>
              </a:rPr>
              <a:t>12. Не </a:t>
            </a:r>
            <a:r>
              <a:rPr lang="ru-RU" b="1" i="1" dirty="0" smtClean="0">
                <a:latin typeface="Times New Roman" pitchFamily="18" charset="0"/>
                <a:cs typeface="Times New Roman" pitchFamily="18" charset="0"/>
              </a:rPr>
              <a:t>рекомендуется дарить</a:t>
            </a:r>
            <a:r>
              <a:rPr lang="ru-RU" i="1" dirty="0" smtClean="0">
                <a:latin typeface="Times New Roman" pitchFamily="18" charset="0"/>
                <a:cs typeface="Times New Roman" pitchFamily="18" charset="0"/>
              </a:rPr>
              <a:t>:</a:t>
            </a:r>
          </a:p>
          <a:p>
            <a:pPr marL="0" indent="0" algn="just">
              <a:lnSpc>
                <a:spcPct val="110000"/>
              </a:lnSpc>
              <a:spcBef>
                <a:spcPts val="0"/>
              </a:spcBef>
              <a:buNone/>
            </a:pPr>
            <a:r>
              <a:rPr lang="ru-RU" dirty="0" smtClean="0">
                <a:latin typeface="Times New Roman" pitchFamily="18" charset="0"/>
                <a:cs typeface="Times New Roman" pitchFamily="18" charset="0"/>
              </a:rPr>
              <a:t>– матрешки и самовары – они есть почти у всех </a:t>
            </a:r>
            <a:r>
              <a:rPr lang="ru-RU" dirty="0" smtClean="0">
                <a:latin typeface="Times New Roman" pitchFamily="18" charset="0"/>
                <a:cs typeface="Times New Roman" pitchFamily="18" charset="0"/>
              </a:rPr>
              <a:t> иностранцев</a:t>
            </a:r>
            <a:r>
              <a:rPr lang="ru-RU" dirty="0" smtClean="0">
                <a:latin typeface="Times New Roman" pitchFamily="18" charset="0"/>
                <a:cs typeface="Times New Roman" pitchFamily="18" charset="0"/>
              </a:rPr>
              <a:t>;</a:t>
            </a:r>
          </a:p>
          <a:p>
            <a:pPr marL="0" indent="0" algn="just">
              <a:lnSpc>
                <a:spcPct val="110000"/>
              </a:lnSpc>
              <a:spcBef>
                <a:spcPts val="0"/>
              </a:spcBef>
              <a:buNone/>
            </a:pPr>
            <a:r>
              <a:rPr lang="ru-RU" dirty="0" smtClean="0">
                <a:latin typeface="Times New Roman" pitchFamily="18" charset="0"/>
                <a:cs typeface="Times New Roman" pitchFamily="18" charset="0"/>
              </a:rPr>
              <a:t>– предметы гардероба, кроме галстуков и женских </a:t>
            </a:r>
            <a:r>
              <a:rPr lang="ru-RU" dirty="0" smtClean="0">
                <a:latin typeface="Times New Roman" pitchFamily="18" charset="0"/>
                <a:cs typeface="Times New Roman" pitchFamily="18" charset="0"/>
              </a:rPr>
              <a:t>шелковых </a:t>
            </a:r>
            <a:r>
              <a:rPr lang="ru-RU" dirty="0" smtClean="0">
                <a:latin typeface="Times New Roman" pitchFamily="18" charset="0"/>
                <a:cs typeface="Times New Roman" pitchFamily="18" charset="0"/>
              </a:rPr>
              <a:t>шарфов или платков с логотипом фирмы;</a:t>
            </a:r>
          </a:p>
          <a:p>
            <a:pPr marL="0" indent="0" algn="just">
              <a:lnSpc>
                <a:spcPct val="110000"/>
              </a:lnSpc>
              <a:spcBef>
                <a:spcPts val="0"/>
              </a:spcBef>
              <a:buNone/>
            </a:pPr>
            <a:r>
              <a:rPr lang="ru-RU" dirty="0" smtClean="0">
                <a:latin typeface="Times New Roman" pitchFamily="18" charset="0"/>
                <a:cs typeface="Times New Roman" pitchFamily="18" charset="0"/>
              </a:rPr>
              <a:t>– колющие и режущие предметы (ножи, значки на </a:t>
            </a:r>
            <a:r>
              <a:rPr lang="ru-RU" dirty="0" smtClean="0">
                <a:latin typeface="Times New Roman" pitchFamily="18" charset="0"/>
                <a:cs typeface="Times New Roman" pitchFamily="18" charset="0"/>
              </a:rPr>
              <a:t>длинных </a:t>
            </a:r>
            <a:r>
              <a:rPr lang="ru-RU" dirty="0" smtClean="0">
                <a:latin typeface="Times New Roman" pitchFamily="18" charset="0"/>
                <a:cs typeface="Times New Roman" pitchFamily="18" charset="0"/>
              </a:rPr>
              <a:t>булавках и т. п.). Во многих странах колющие предметы –</a:t>
            </a:r>
          </a:p>
          <a:p>
            <a:pPr marL="0" indent="0" algn="just">
              <a:lnSpc>
                <a:spcPct val="110000"/>
              </a:lnSpc>
              <a:spcBef>
                <a:spcPts val="0"/>
              </a:spcBef>
              <a:buNone/>
            </a:pPr>
            <a:r>
              <a:rPr lang="ru-RU" dirty="0" smtClean="0">
                <a:latin typeface="Times New Roman" pitchFamily="18" charset="0"/>
                <a:cs typeface="Times New Roman" pitchFamily="18" charset="0"/>
              </a:rPr>
              <a:t>дурная примета. Так, к примеру, подарок в виде ножа </a:t>
            </a:r>
            <a:r>
              <a:rPr lang="ru-RU" dirty="0" smtClean="0">
                <a:latin typeface="Times New Roman" pitchFamily="18" charset="0"/>
                <a:cs typeface="Times New Roman" pitchFamily="18" charset="0"/>
              </a:rPr>
              <a:t>деловому </a:t>
            </a:r>
            <a:r>
              <a:rPr lang="ru-RU" dirty="0" smtClean="0">
                <a:latin typeface="Times New Roman" pitchFamily="18" charset="0"/>
                <a:cs typeface="Times New Roman" pitchFamily="18" charset="0"/>
              </a:rPr>
              <a:t>партнеру из стран Латинской Америки может быть </a:t>
            </a:r>
            <a:r>
              <a:rPr lang="ru-RU" dirty="0" smtClean="0">
                <a:latin typeface="Times New Roman" pitchFamily="18" charset="0"/>
                <a:cs typeface="Times New Roman" pitchFamily="18" charset="0"/>
              </a:rPr>
              <a:t>воспринят </a:t>
            </a:r>
            <a:r>
              <a:rPr lang="ru-RU" dirty="0" smtClean="0">
                <a:latin typeface="Times New Roman" pitchFamily="18" charset="0"/>
                <a:cs typeface="Times New Roman" pitchFamily="18" charset="0"/>
              </a:rPr>
              <a:t>им как разрыв отношений;</a:t>
            </a:r>
          </a:p>
          <a:p>
            <a:pPr marL="0" indent="0" algn="just">
              <a:lnSpc>
                <a:spcPct val="110000"/>
              </a:lnSpc>
              <a:spcBef>
                <a:spcPts val="0"/>
              </a:spcBef>
              <a:buNone/>
            </a:pPr>
            <a:r>
              <a:rPr lang="ru-RU" dirty="0" smtClean="0">
                <a:latin typeface="Times New Roman" pitchFamily="18" charset="0"/>
                <a:cs typeface="Times New Roman" pitchFamily="18" charset="0"/>
              </a:rPr>
              <a:t>– зеркала и носовые платки – во многих странах они </a:t>
            </a:r>
            <a:r>
              <a:rPr lang="ru-RU" dirty="0" smtClean="0">
                <a:latin typeface="Times New Roman" pitchFamily="18" charset="0"/>
                <a:cs typeface="Times New Roman" pitchFamily="18" charset="0"/>
              </a:rPr>
              <a:t>являются </a:t>
            </a:r>
            <a:r>
              <a:rPr lang="ru-RU" dirty="0" smtClean="0">
                <a:latin typeface="Times New Roman" pitchFamily="18" charset="0"/>
                <a:cs typeface="Times New Roman" pitchFamily="18" charset="0"/>
              </a:rPr>
              <a:t>предметами, связанными с суевериями;</a:t>
            </a:r>
          </a:p>
          <a:p>
            <a:pPr marL="0" indent="0" algn="just">
              <a:lnSpc>
                <a:spcPct val="110000"/>
              </a:lnSpc>
              <a:spcBef>
                <a:spcPts val="0"/>
              </a:spcBef>
              <a:buNone/>
            </a:pPr>
            <a:r>
              <a:rPr lang="ru-RU" dirty="0" smtClean="0">
                <a:latin typeface="Times New Roman" pitchFamily="18" charset="0"/>
                <a:cs typeface="Times New Roman" pitchFamily="18" charset="0"/>
              </a:rPr>
              <a:t>– иконы, предметы религиозного культа.</a:t>
            </a:r>
          </a:p>
          <a:p>
            <a:pPr marL="0" indent="0" algn="just">
              <a:lnSpc>
                <a:spcPct val="110000"/>
              </a:lnSpc>
              <a:spcBef>
                <a:spcPts val="0"/>
              </a:spcBef>
              <a:buNone/>
            </a:pPr>
            <a:r>
              <a:rPr lang="ru-RU" b="1" i="1" dirty="0" smtClean="0">
                <a:latin typeface="Times New Roman" pitchFamily="18" charset="0"/>
                <a:cs typeface="Times New Roman" pitchFamily="18" charset="0"/>
              </a:rPr>
              <a:t>13. Следует </a:t>
            </a:r>
            <a:r>
              <a:rPr lang="ru-RU" b="1" i="1" dirty="0" smtClean="0">
                <a:latin typeface="Times New Roman" pitchFamily="18" charset="0"/>
                <a:cs typeface="Times New Roman" pitchFamily="18" charset="0"/>
              </a:rPr>
              <a:t>избегать повторения подарков. </a:t>
            </a:r>
            <a:r>
              <a:rPr lang="ru-RU" dirty="0" smtClean="0">
                <a:latin typeface="Times New Roman" pitchFamily="18" charset="0"/>
                <a:cs typeface="Times New Roman" pitchFamily="18" charset="0"/>
              </a:rPr>
              <a:t>Это </a:t>
            </a:r>
            <a:r>
              <a:rPr lang="ru-RU" dirty="0" smtClean="0">
                <a:latin typeface="Times New Roman" pitchFamily="18" charset="0"/>
                <a:cs typeface="Times New Roman" pitchFamily="18" charset="0"/>
              </a:rPr>
              <a:t>считается серьезным </a:t>
            </a:r>
            <a:r>
              <a:rPr lang="ru-RU" dirty="0" smtClean="0">
                <a:latin typeface="Times New Roman" pitchFamily="18" charset="0"/>
                <a:cs typeface="Times New Roman" pitchFamily="18" charset="0"/>
              </a:rPr>
              <a:t>нарушением этикета.</a:t>
            </a: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457200" y="785794"/>
            <a:ext cx="7972452" cy="5688158"/>
          </a:xfrm>
        </p:spPr>
        <p:txBody>
          <a:bodyPr>
            <a:normAutofit fontScale="92500" lnSpcReduction="10000"/>
          </a:bodyPr>
          <a:lstStyle/>
          <a:p>
            <a:pPr marL="0" indent="0" algn="just">
              <a:lnSpc>
                <a:spcPct val="110000"/>
              </a:lnSpc>
              <a:spcBef>
                <a:spcPts val="0"/>
              </a:spcBef>
              <a:buNone/>
            </a:pPr>
            <a:r>
              <a:rPr lang="ru-RU" b="1" i="1" dirty="0" smtClean="0">
                <a:latin typeface="Times New Roman" pitchFamily="18" charset="0"/>
                <a:cs typeface="Times New Roman" pitchFamily="18" charset="0"/>
              </a:rPr>
              <a:t>14. Не </a:t>
            </a:r>
            <a:r>
              <a:rPr lang="ru-RU" b="1" i="1" dirty="0" smtClean="0">
                <a:latin typeface="Times New Roman" pitchFamily="18" charset="0"/>
                <a:cs typeface="Times New Roman" pitchFamily="18" charset="0"/>
              </a:rPr>
              <a:t>рекомендуется делать подарки тем людям, с </a:t>
            </a:r>
            <a:r>
              <a:rPr lang="ru-RU" b="1" i="1" dirty="0" smtClean="0">
                <a:latin typeface="Times New Roman" pitchFamily="18" charset="0"/>
                <a:cs typeface="Times New Roman" pitchFamily="18" charset="0"/>
              </a:rPr>
              <a:t>которыми </a:t>
            </a:r>
            <a:r>
              <a:rPr lang="ru-RU" b="1" i="1" dirty="0" smtClean="0">
                <a:latin typeface="Times New Roman" pitchFamily="18" charset="0"/>
                <a:cs typeface="Times New Roman" pitchFamily="18" charset="0"/>
              </a:rPr>
              <a:t>переговоры о возможных совместных проектах </a:t>
            </a:r>
            <a:r>
              <a:rPr lang="ru-RU" b="1" i="1" dirty="0" smtClean="0">
                <a:latin typeface="Times New Roman" pitchFamily="18" charset="0"/>
                <a:cs typeface="Times New Roman" pitchFamily="18" charset="0"/>
              </a:rPr>
              <a:t>только начаты</a:t>
            </a:r>
            <a:r>
              <a:rPr lang="ru-RU" b="1" i="1" dirty="0" smtClean="0">
                <a:latin typeface="Times New Roman" pitchFamily="18" charset="0"/>
                <a:cs typeface="Times New Roman" pitchFamily="18" charset="0"/>
              </a:rPr>
              <a:t>, поскольку это может быть воспринято как </a:t>
            </a:r>
            <a:r>
              <a:rPr lang="ru-RU" b="1" i="1" dirty="0" smtClean="0">
                <a:latin typeface="Times New Roman" pitchFamily="18" charset="0"/>
                <a:cs typeface="Times New Roman" pitchFamily="18" charset="0"/>
              </a:rPr>
              <a:t>попытка </a:t>
            </a:r>
            <a:r>
              <a:rPr lang="ru-RU" b="1" i="1" dirty="0" smtClean="0">
                <a:latin typeface="Times New Roman" pitchFamily="18" charset="0"/>
                <a:cs typeface="Times New Roman" pitchFamily="18" charset="0"/>
              </a:rPr>
              <a:t>оказать влияние на исход переговоров</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Наиболее </a:t>
            </a:r>
            <a:r>
              <a:rPr lang="ru-RU" dirty="0" smtClean="0">
                <a:latin typeface="Times New Roman" pitchFamily="18" charset="0"/>
                <a:cs typeface="Times New Roman" pitchFamily="18" charset="0"/>
              </a:rPr>
              <a:t>приемлемы </a:t>
            </a:r>
            <a:r>
              <a:rPr lang="ru-RU" dirty="0" smtClean="0">
                <a:latin typeface="Times New Roman" pitchFamily="18" charset="0"/>
                <a:cs typeface="Times New Roman" pitchFamily="18" charset="0"/>
              </a:rPr>
              <a:t>небольшие сувениры с фирменными логотипами по </a:t>
            </a:r>
            <a:r>
              <a:rPr lang="ru-RU" dirty="0" smtClean="0">
                <a:latin typeface="Times New Roman" pitchFamily="18" charset="0"/>
                <a:cs typeface="Times New Roman" pitchFamily="18" charset="0"/>
              </a:rPr>
              <a:t>окончании </a:t>
            </a:r>
            <a:r>
              <a:rPr lang="ru-RU" dirty="0" smtClean="0">
                <a:latin typeface="Times New Roman" pitchFamily="18" charset="0"/>
                <a:cs typeface="Times New Roman" pitchFamily="18" charset="0"/>
              </a:rPr>
              <a:t>переговоров.</a:t>
            </a:r>
          </a:p>
          <a:p>
            <a:pPr marL="0" indent="0" algn="just">
              <a:lnSpc>
                <a:spcPct val="110000"/>
              </a:lnSpc>
              <a:spcBef>
                <a:spcPts val="0"/>
              </a:spcBef>
              <a:buNone/>
            </a:pPr>
            <a:r>
              <a:rPr lang="ru-RU" b="1" i="1" dirty="0" smtClean="0">
                <a:latin typeface="Times New Roman" pitchFamily="18" charset="0"/>
                <a:cs typeface="Times New Roman" pitchFamily="18" charset="0"/>
              </a:rPr>
              <a:t>15. </a:t>
            </a:r>
            <a:r>
              <a:rPr lang="ru-RU" b="1" i="1" dirty="0" smtClean="0">
                <a:latin typeface="Times New Roman" pitchFamily="18" charset="0"/>
                <a:cs typeface="Times New Roman" pitchFamily="18" charset="0"/>
              </a:rPr>
              <a:t>Важным моментом считается стоимость подарка. </a:t>
            </a:r>
            <a:r>
              <a:rPr lang="ru-RU" b="1" i="1" dirty="0" smtClean="0">
                <a:latin typeface="Times New Roman" pitchFamily="18" charset="0"/>
                <a:cs typeface="Times New Roman" pitchFamily="18" charset="0"/>
              </a:rPr>
              <a:t>Законодательство </a:t>
            </a:r>
            <a:r>
              <a:rPr lang="ru-RU" b="1" i="1" dirty="0" smtClean="0">
                <a:latin typeface="Times New Roman" pitchFamily="18" charset="0"/>
                <a:cs typeface="Times New Roman" pitchFamily="18" charset="0"/>
              </a:rPr>
              <a:t>многих стран запрещает лицам, </a:t>
            </a:r>
            <a:r>
              <a:rPr lang="ru-RU" b="1" i="1" dirty="0" smtClean="0">
                <a:latin typeface="Times New Roman" pitchFamily="18" charset="0"/>
                <a:cs typeface="Times New Roman" pitchFamily="18" charset="0"/>
              </a:rPr>
              <a:t>занимающим </a:t>
            </a:r>
            <a:r>
              <a:rPr lang="ru-RU" b="1" i="1" dirty="0" smtClean="0">
                <a:latin typeface="Times New Roman" pitchFamily="18" charset="0"/>
                <a:cs typeface="Times New Roman" pitchFamily="18" charset="0"/>
              </a:rPr>
              <a:t>официальные должности, принимать </a:t>
            </a:r>
            <a:r>
              <a:rPr lang="ru-RU" b="1" i="1" dirty="0" smtClean="0">
                <a:latin typeface="Times New Roman" pitchFamily="18" charset="0"/>
                <a:cs typeface="Times New Roman" pitchFamily="18" charset="0"/>
              </a:rPr>
              <a:t>дорогостоящие подарки</a:t>
            </a: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Это может быть расценено как взятка. </a:t>
            </a:r>
            <a:r>
              <a:rPr lang="ru-RU" dirty="0" smtClean="0">
                <a:latin typeface="Times New Roman" pitchFamily="18" charset="0"/>
                <a:cs typeface="Times New Roman" pitchFamily="18" charset="0"/>
              </a:rPr>
              <a:t>Поэтому в </a:t>
            </a:r>
            <a:r>
              <a:rPr lang="ru-RU" dirty="0" smtClean="0">
                <a:latin typeface="Times New Roman" pitchFamily="18" charset="0"/>
                <a:cs typeface="Times New Roman" pitchFamily="18" charset="0"/>
              </a:rPr>
              <a:t>российской официальной и деловой среде стоимость </a:t>
            </a:r>
            <a:r>
              <a:rPr lang="ru-RU" dirty="0" smtClean="0">
                <a:latin typeface="Times New Roman" pitchFamily="18" charset="0"/>
                <a:cs typeface="Times New Roman" pitchFamily="18" charset="0"/>
              </a:rPr>
              <a:t>подарка не </a:t>
            </a:r>
            <a:r>
              <a:rPr lang="ru-RU" dirty="0" smtClean="0">
                <a:latin typeface="Times New Roman" pitchFamily="18" charset="0"/>
                <a:cs typeface="Times New Roman" pitchFamily="18" charset="0"/>
              </a:rPr>
              <a:t>должна превышать 3 тыс. рублей, в других странах – не </a:t>
            </a:r>
            <a:r>
              <a:rPr lang="ru-RU" dirty="0" smtClean="0">
                <a:latin typeface="Times New Roman" pitchFamily="18" charset="0"/>
                <a:cs typeface="Times New Roman" pitchFamily="18" charset="0"/>
              </a:rPr>
              <a:t>дороже </a:t>
            </a:r>
            <a:r>
              <a:rPr lang="ru-RU" dirty="0" smtClean="0">
                <a:latin typeface="Times New Roman" pitchFamily="18" charset="0"/>
                <a:cs typeface="Times New Roman" pitchFamily="18" charset="0"/>
              </a:rPr>
              <a:t>100 долларов, а в США – не дороже 20 долларов. Не </a:t>
            </a:r>
            <a:r>
              <a:rPr lang="ru-RU" dirty="0" smtClean="0">
                <a:latin typeface="Times New Roman" pitchFamily="18" charset="0"/>
                <a:cs typeface="Times New Roman" pitchFamily="18" charset="0"/>
              </a:rPr>
              <a:t>приняты </a:t>
            </a:r>
            <a:r>
              <a:rPr lang="ru-RU" dirty="0" smtClean="0">
                <a:latin typeface="Times New Roman" pitchFamily="18" charset="0"/>
                <a:cs typeface="Times New Roman" pitchFamily="18" charset="0"/>
              </a:rPr>
              <a:t>дорогие подарки и в Австралии. Поэтому там лучше </a:t>
            </a:r>
            <a:r>
              <a:rPr lang="ru-RU" dirty="0" smtClean="0">
                <a:latin typeface="Times New Roman" pitchFamily="18" charset="0"/>
                <a:cs typeface="Times New Roman" pitchFamily="18" charset="0"/>
              </a:rPr>
              <a:t>ограничиться </a:t>
            </a:r>
            <a:r>
              <a:rPr lang="ru-RU" dirty="0" smtClean="0">
                <a:latin typeface="Times New Roman" pitchFamily="18" charset="0"/>
                <a:cs typeface="Times New Roman" pitchFamily="18" charset="0"/>
              </a:rPr>
              <a:t>ручкой, блокнотом, портмоне, брелком или кружкой.</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3" name="Содержимое 2"/>
          <p:cNvSpPr>
            <a:spLocks noGrp="1"/>
          </p:cNvSpPr>
          <p:nvPr>
            <p:ph sz="quarter" idx="1"/>
          </p:nvPr>
        </p:nvSpPr>
        <p:spPr>
          <a:xfrm>
            <a:off x="457200" y="785794"/>
            <a:ext cx="7972452" cy="5688158"/>
          </a:xfrm>
        </p:spPr>
        <p:txBody>
          <a:bodyPr>
            <a:normAutofit/>
          </a:bodyPr>
          <a:lstStyle/>
          <a:p>
            <a:pPr marL="0" indent="0" algn="just">
              <a:spcBef>
                <a:spcPts val="0"/>
              </a:spcBef>
              <a:buNone/>
            </a:pPr>
            <a:r>
              <a:rPr lang="ru-RU" sz="2800" b="1" i="1" dirty="0" smtClean="0">
                <a:latin typeface="Times New Roman" pitchFamily="18" charset="0"/>
                <a:cs typeface="Times New Roman" pitchFamily="18" charset="0"/>
              </a:rPr>
              <a:t>16. Деловым партнерам можно подарить и цветы (в знак приветствия, благодарности, по поводу какого-либо значительного события и т. п.). </a:t>
            </a:r>
            <a:r>
              <a:rPr lang="ru-RU" sz="2800" dirty="0" smtClean="0">
                <a:latin typeface="Times New Roman" pitchFamily="18" charset="0"/>
                <a:cs typeface="Times New Roman" pitchFamily="18" charset="0"/>
              </a:rPr>
              <a:t>Если </a:t>
            </a:r>
            <a:r>
              <a:rPr lang="ru-RU" sz="2800" dirty="0" smtClean="0">
                <a:latin typeface="Times New Roman" pitchFamily="18" charset="0"/>
                <a:cs typeface="Times New Roman" pitchFamily="18" charset="0"/>
              </a:rPr>
              <a:t>цветы дарят лично, то их </a:t>
            </a:r>
            <a:r>
              <a:rPr lang="ru-RU" sz="2800" dirty="0" smtClean="0">
                <a:latin typeface="Times New Roman" pitchFamily="18" charset="0"/>
                <a:cs typeface="Times New Roman" pitchFamily="18" charset="0"/>
              </a:rPr>
              <a:t>преподносят </a:t>
            </a:r>
            <a:r>
              <a:rPr lang="ru-RU" sz="2800" dirty="0" smtClean="0">
                <a:latin typeface="Times New Roman" pitchFamily="18" charset="0"/>
                <a:cs typeface="Times New Roman" pitchFamily="18" charset="0"/>
              </a:rPr>
              <a:t>в </a:t>
            </a:r>
            <a:r>
              <a:rPr lang="ru-RU" sz="2800" dirty="0" smtClean="0">
                <a:latin typeface="Times New Roman" pitchFamily="18" charset="0"/>
                <a:cs typeface="Times New Roman" pitchFamily="18" charset="0"/>
              </a:rPr>
              <a:t>развернутом </a:t>
            </a:r>
            <a:r>
              <a:rPr lang="ru-RU" sz="2800" dirty="0" smtClean="0">
                <a:latin typeface="Times New Roman" pitchFamily="18" charset="0"/>
                <a:cs typeface="Times New Roman" pitchFamily="18" charset="0"/>
              </a:rPr>
              <a:t>виде. При этом букет протягивают </a:t>
            </a:r>
            <a:r>
              <a:rPr lang="ru-RU" sz="2800" dirty="0" smtClean="0">
                <a:latin typeface="Times New Roman" pitchFamily="18" charset="0"/>
                <a:cs typeface="Times New Roman" pitchFamily="18" charset="0"/>
              </a:rPr>
              <a:t>левой </a:t>
            </a:r>
            <a:r>
              <a:rPr lang="ru-RU" sz="2800" dirty="0" smtClean="0">
                <a:latin typeface="Times New Roman" pitchFamily="18" charset="0"/>
                <a:cs typeface="Times New Roman" pitchFamily="18" charset="0"/>
              </a:rPr>
              <a:t>рукой, правую держа наготове для рукопожатия.</a:t>
            </a:r>
          </a:p>
          <a:p>
            <a:pPr marL="0" indent="0" algn="just">
              <a:spcBef>
                <a:spcPts val="0"/>
              </a:spcBef>
              <a:buNone/>
            </a:pPr>
            <a:r>
              <a:rPr lang="ru-RU" sz="2800" b="1" i="1" dirty="0" smtClean="0">
                <a:latin typeface="Times New Roman" pitchFamily="18" charset="0"/>
                <a:cs typeface="Times New Roman" pitchFamily="18" charset="0"/>
              </a:rPr>
              <a:t>17. Мужчинам</a:t>
            </a:r>
            <a:r>
              <a:rPr lang="ru-RU" sz="2800" b="1" i="1" dirty="0" smtClean="0">
                <a:latin typeface="Times New Roman" pitchFamily="18" charset="0"/>
                <a:cs typeface="Times New Roman" pitchFamily="18" charset="0"/>
              </a:rPr>
              <a:t>, как правило, цветы не дарят. </a:t>
            </a:r>
            <a:r>
              <a:rPr lang="ru-RU" sz="2800" dirty="0" smtClean="0">
                <a:latin typeface="Times New Roman" pitchFamily="18" charset="0"/>
                <a:cs typeface="Times New Roman" pitchFamily="18" charset="0"/>
              </a:rPr>
              <a:t>Исключение составляют </a:t>
            </a:r>
            <a:r>
              <a:rPr lang="ru-RU" sz="2800" dirty="0" smtClean="0">
                <a:latin typeface="Times New Roman" pitchFamily="18" charset="0"/>
                <a:cs typeface="Times New Roman" pitchFamily="18" charset="0"/>
              </a:rPr>
              <a:t>юбилеи и весьма значительные события в </a:t>
            </a:r>
            <a:r>
              <a:rPr lang="ru-RU" sz="2800" dirty="0" smtClean="0">
                <a:latin typeface="Times New Roman" pitchFamily="18" charset="0"/>
                <a:cs typeface="Times New Roman" pitchFamily="18" charset="0"/>
              </a:rPr>
              <a:t>жизни данного </a:t>
            </a:r>
            <a:r>
              <a:rPr lang="ru-RU" sz="2800" dirty="0" smtClean="0">
                <a:latin typeface="Times New Roman" pitchFamily="18" charset="0"/>
                <a:cs typeface="Times New Roman" pitchFamily="18" charset="0"/>
              </a:rPr>
              <a:t>человека, да и в этих случаях цветы в качестве </a:t>
            </a:r>
            <a:r>
              <a:rPr lang="ru-RU" sz="2800" dirty="0" smtClean="0">
                <a:latin typeface="Times New Roman" pitchFamily="18" charset="0"/>
                <a:cs typeface="Times New Roman" pitchFamily="18" charset="0"/>
              </a:rPr>
              <a:t>единственного </a:t>
            </a:r>
            <a:r>
              <a:rPr lang="ru-RU" sz="2800" dirty="0" smtClean="0">
                <a:latin typeface="Times New Roman" pitchFamily="18" charset="0"/>
                <a:cs typeface="Times New Roman" pitchFamily="18" charset="0"/>
              </a:rPr>
              <a:t>подарка не дарят.</a:t>
            </a:r>
            <a:endParaRPr lang="ru-RU"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286808" cy="58259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4" name="Содержимое 3"/>
          <p:cNvSpPr>
            <a:spLocks noGrp="1"/>
          </p:cNvSpPr>
          <p:nvPr>
            <p:ph sz="quarter" idx="2"/>
          </p:nvPr>
        </p:nvSpPr>
        <p:spPr>
          <a:xfrm>
            <a:off x="4270248" y="857232"/>
            <a:ext cx="4230842" cy="5314968"/>
          </a:xfrm>
        </p:spPr>
        <p:txBody>
          <a:bodyPr>
            <a:normAutofit lnSpcReduction="10000"/>
          </a:bodyPr>
          <a:lstStyle/>
          <a:p>
            <a:pPr algn="ctr">
              <a:lnSpc>
                <a:spcPct val="110000"/>
              </a:lnSpc>
              <a:spcBef>
                <a:spcPts val="0"/>
              </a:spcBef>
              <a:buNone/>
            </a:pPr>
            <a:r>
              <a:rPr lang="ru-RU" b="1" i="1" dirty="0" smtClean="0">
                <a:latin typeface="Times New Roman" pitchFamily="18" charset="0"/>
                <a:cs typeface="Times New Roman" pitchFamily="18" charset="0"/>
              </a:rPr>
              <a:t>Особенности </a:t>
            </a:r>
            <a:r>
              <a:rPr lang="ru-RU" b="1" i="1" dirty="0" smtClean="0">
                <a:latin typeface="Times New Roman" pitchFamily="18" charset="0"/>
                <a:cs typeface="Times New Roman" pitchFamily="18" charset="0"/>
              </a:rPr>
              <a:t>в дарении </a:t>
            </a:r>
            <a:r>
              <a:rPr lang="ru-RU" b="1" i="1" dirty="0" smtClean="0">
                <a:latin typeface="Times New Roman" pitchFamily="18" charset="0"/>
                <a:cs typeface="Times New Roman" pitchFamily="18" charset="0"/>
              </a:rPr>
              <a:t>цветов и </a:t>
            </a:r>
            <a:r>
              <a:rPr lang="ru-RU" b="1" i="1" dirty="0" smtClean="0">
                <a:latin typeface="Times New Roman" pitchFamily="18" charset="0"/>
                <a:cs typeface="Times New Roman" pitchFamily="18" charset="0"/>
              </a:rPr>
              <a:t>подарков в разных странах. </a:t>
            </a:r>
            <a:endParaRPr lang="ru-RU" b="1" i="1" dirty="0" smtClean="0">
              <a:latin typeface="Times New Roman" pitchFamily="18" charset="0"/>
              <a:cs typeface="Times New Roman" pitchFamily="18" charset="0"/>
            </a:endParaRPr>
          </a:p>
          <a:p>
            <a:pPr marL="0" indent="0" algn="just">
              <a:lnSpc>
                <a:spcPct val="110000"/>
              </a:lnSpc>
              <a:spcBef>
                <a:spcPts val="0"/>
              </a:spcBef>
              <a:buNone/>
            </a:pPr>
            <a:r>
              <a:rPr lang="ru-RU" b="1" i="1" dirty="0" smtClean="0">
                <a:latin typeface="Times New Roman" pitchFamily="18" charset="0"/>
                <a:cs typeface="Times New Roman" pitchFamily="18" charset="0"/>
              </a:rPr>
              <a:t>В </a:t>
            </a:r>
            <a:r>
              <a:rPr lang="ru-RU" b="1" i="1" dirty="0" smtClean="0">
                <a:latin typeface="Times New Roman" pitchFamily="18" charset="0"/>
                <a:cs typeface="Times New Roman" pitchFamily="18" charset="0"/>
              </a:rPr>
              <a:t>Венгрии </a:t>
            </a:r>
            <a:r>
              <a:rPr lang="ru-RU" dirty="0" smtClean="0">
                <a:latin typeface="Times New Roman" pitchFamily="18" charset="0"/>
                <a:cs typeface="Times New Roman" pitchFamily="18" charset="0"/>
              </a:rPr>
              <a:t>хризантемы </a:t>
            </a:r>
            <a:r>
              <a:rPr lang="ru-RU" dirty="0" smtClean="0">
                <a:latin typeface="Times New Roman" pitchFamily="18" charset="0"/>
                <a:cs typeface="Times New Roman" pitchFamily="18" charset="0"/>
              </a:rPr>
              <a:t>и гортензии символизируют скорбь. </a:t>
            </a:r>
            <a:endParaRPr lang="ru-RU" dirty="0" smtClean="0">
              <a:latin typeface="Times New Roman" pitchFamily="18" charset="0"/>
              <a:cs typeface="Times New Roman" pitchFamily="18" charset="0"/>
            </a:endParaRPr>
          </a:p>
          <a:p>
            <a:pPr marL="0" indent="0" algn="just">
              <a:lnSpc>
                <a:spcPct val="110000"/>
              </a:lnSpc>
              <a:spcBef>
                <a:spcPts val="0"/>
              </a:spcBef>
              <a:buNone/>
            </a:pPr>
            <a:r>
              <a:rPr lang="ru-RU" b="1" i="1" dirty="0" smtClean="0">
                <a:latin typeface="Times New Roman" pitchFamily="18" charset="0"/>
                <a:cs typeface="Times New Roman" pitchFamily="18" charset="0"/>
              </a:rPr>
              <a:t>В </a:t>
            </a:r>
            <a:r>
              <a:rPr lang="ru-RU" b="1" i="1" dirty="0" smtClean="0">
                <a:latin typeface="Times New Roman" pitchFamily="18" charset="0"/>
                <a:cs typeface="Times New Roman" pitchFamily="18" charset="0"/>
              </a:rPr>
              <a:t>Германии </a:t>
            </a:r>
            <a:r>
              <a:rPr lang="ru-RU" dirty="0" smtClean="0">
                <a:latin typeface="Times New Roman" pitchFamily="18" charset="0"/>
                <a:cs typeface="Times New Roman" pitchFamily="18" charset="0"/>
              </a:rPr>
              <a:t>цветы </a:t>
            </a:r>
            <a:r>
              <a:rPr lang="ru-RU" dirty="0" smtClean="0">
                <a:latin typeface="Times New Roman" pitchFamily="18" charset="0"/>
                <a:cs typeface="Times New Roman" pitchFamily="18" charset="0"/>
              </a:rPr>
              <a:t>ярко красного </a:t>
            </a:r>
            <a:r>
              <a:rPr lang="ru-RU" dirty="0" smtClean="0">
                <a:latin typeface="Times New Roman" pitchFamily="18" charset="0"/>
                <a:cs typeface="Times New Roman" pitchFamily="18" charset="0"/>
              </a:rPr>
              <a:t>цвета считаются символом страстной любви, а </a:t>
            </a:r>
            <a:r>
              <a:rPr lang="ru-RU" dirty="0" smtClean="0">
                <a:latin typeface="Times New Roman" pitchFamily="18" charset="0"/>
                <a:cs typeface="Times New Roman" pitchFamily="18" charset="0"/>
              </a:rPr>
              <a:t>букет из </a:t>
            </a:r>
            <a:r>
              <a:rPr lang="ru-RU" dirty="0" smtClean="0">
                <a:latin typeface="Times New Roman" pitchFamily="18" charset="0"/>
                <a:cs typeface="Times New Roman" pitchFamily="18" charset="0"/>
              </a:rPr>
              <a:t>желтых и белых цветов – знак траура. При этом число </a:t>
            </a:r>
            <a:r>
              <a:rPr lang="ru-RU" dirty="0" smtClean="0">
                <a:latin typeface="Times New Roman" pitchFamily="18" charset="0"/>
                <a:cs typeface="Times New Roman" pitchFamily="18" charset="0"/>
              </a:rPr>
              <a:t>цветков в </a:t>
            </a:r>
            <a:r>
              <a:rPr lang="ru-RU" dirty="0" smtClean="0">
                <a:latin typeface="Times New Roman" pitchFamily="18" charset="0"/>
                <a:cs typeface="Times New Roman" pitchFamily="18" charset="0"/>
              </a:rPr>
              <a:t>букете, в отличие от нашей традиции, должно быть четным</a:t>
            </a:r>
            <a:r>
              <a:rPr lang="ru-RU" dirty="0" smtClean="0"/>
              <a:t>.</a:t>
            </a:r>
            <a:endParaRPr lang="ru-RU" dirty="0">
              <a:latin typeface="Times New Roman" pitchFamily="18" charset="0"/>
              <a:cs typeface="Times New Roman" pitchFamily="18" charset="0"/>
            </a:endParaRPr>
          </a:p>
        </p:txBody>
      </p:sp>
      <p:pic>
        <p:nvPicPr>
          <p:cNvPr id="2050" name="Picture 2" descr="D:\Alexey\Desktop\Документы ЖАННА\НГУЭУ 2019\ЭТИКЕТ\СЛАЙДЫ_ЭТИКЕТ\o.jpg"/>
          <p:cNvPicPr>
            <a:picLocks noGrp="1" noChangeAspect="1" noChangeArrowheads="1"/>
          </p:cNvPicPr>
          <p:nvPr>
            <p:ph sz="quarter" idx="1"/>
          </p:nvPr>
        </p:nvPicPr>
        <p:blipFill>
          <a:blip r:embed="rId2"/>
          <a:srcRect/>
          <a:stretch>
            <a:fillRect/>
          </a:stretch>
        </p:blipFill>
        <p:spPr bwMode="auto">
          <a:xfrm>
            <a:off x="457200" y="857232"/>
            <a:ext cx="3657600" cy="52674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286808" cy="58259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5" name="Содержимое 4"/>
          <p:cNvSpPr>
            <a:spLocks noGrp="1"/>
          </p:cNvSpPr>
          <p:nvPr>
            <p:ph sz="quarter" idx="1"/>
          </p:nvPr>
        </p:nvSpPr>
        <p:spPr>
          <a:xfrm>
            <a:off x="142844" y="785794"/>
            <a:ext cx="5000660" cy="5715040"/>
          </a:xfrm>
        </p:spPr>
        <p:txBody>
          <a:bodyPr>
            <a:normAutofit fontScale="92500"/>
          </a:bodyPr>
          <a:lstStyle/>
          <a:p>
            <a:pPr marL="0" indent="0" algn="just">
              <a:buNone/>
            </a:pPr>
            <a:r>
              <a:rPr lang="ru-RU" b="1" i="1" dirty="0" smtClean="0">
                <a:latin typeface="Times New Roman" pitchFamily="18" charset="0"/>
                <a:cs typeface="Times New Roman" pitchFamily="18" charset="0"/>
              </a:rPr>
              <a:t>В </a:t>
            </a:r>
            <a:r>
              <a:rPr lang="ru-RU" b="1" i="1" dirty="0" smtClean="0">
                <a:latin typeface="Times New Roman" pitchFamily="18" charset="0"/>
                <a:cs typeface="Times New Roman" pitchFamily="18" charset="0"/>
              </a:rPr>
              <a:t>странах </a:t>
            </a:r>
            <a:r>
              <a:rPr lang="ru-RU" b="1" i="1" dirty="0" smtClean="0">
                <a:latin typeface="Times New Roman" pitchFamily="18" charset="0"/>
                <a:cs typeface="Times New Roman" pitchFamily="18" charset="0"/>
              </a:rPr>
              <a:t>же Латинской Америки</a:t>
            </a:r>
            <a:r>
              <a:rPr lang="ru-RU" dirty="0" smtClean="0">
                <a:latin typeface="Times New Roman" pitchFamily="18" charset="0"/>
                <a:cs typeface="Times New Roman" pitchFamily="18" charset="0"/>
              </a:rPr>
              <a:t>, наоборот, красные цветы </a:t>
            </a:r>
            <a:r>
              <a:rPr lang="ru-RU" dirty="0" smtClean="0">
                <a:latin typeface="Times New Roman" pitchFamily="18" charset="0"/>
                <a:cs typeface="Times New Roman" pitchFamily="18" charset="0"/>
              </a:rPr>
              <a:t>символизируют </a:t>
            </a:r>
            <a:r>
              <a:rPr lang="ru-RU" dirty="0" smtClean="0">
                <a:latin typeface="Times New Roman" pitchFamily="18" charset="0"/>
                <a:cs typeface="Times New Roman" pitchFamily="18" charset="0"/>
              </a:rPr>
              <a:t>кровь и смерть. </a:t>
            </a:r>
            <a:endParaRPr lang="ru-RU" dirty="0" smtClean="0">
              <a:latin typeface="Times New Roman" pitchFamily="18" charset="0"/>
              <a:cs typeface="Times New Roman" pitchFamily="18" charset="0"/>
            </a:endParaRPr>
          </a:p>
          <a:p>
            <a:pPr marL="0" indent="0" algn="just">
              <a:buNone/>
            </a:pPr>
            <a:r>
              <a:rPr lang="ru-RU" b="1" i="1" dirty="0" smtClean="0">
                <a:latin typeface="Times New Roman" pitchFamily="18" charset="0"/>
                <a:cs typeface="Times New Roman" pitchFamily="18" charset="0"/>
              </a:rPr>
              <a:t>В </a:t>
            </a:r>
            <a:r>
              <a:rPr lang="ru-RU" b="1" i="1" dirty="0" smtClean="0">
                <a:latin typeface="Times New Roman" pitchFamily="18" charset="0"/>
                <a:cs typeface="Times New Roman" pitchFamily="18" charset="0"/>
              </a:rPr>
              <a:t>Китае и Турции </a:t>
            </a:r>
            <a:r>
              <a:rPr lang="ru-RU" dirty="0" smtClean="0">
                <a:latin typeface="Times New Roman" pitchFamily="18" charset="0"/>
                <a:cs typeface="Times New Roman" pitchFamily="18" charset="0"/>
              </a:rPr>
              <a:t>не любят </a:t>
            </a:r>
            <a:r>
              <a:rPr lang="ru-RU" dirty="0" smtClean="0">
                <a:latin typeface="Times New Roman" pitchFamily="18" charset="0"/>
                <a:cs typeface="Times New Roman" pitchFamily="18" charset="0"/>
              </a:rPr>
              <a:t>сочетания </a:t>
            </a:r>
            <a:r>
              <a:rPr lang="ru-RU" dirty="0" smtClean="0">
                <a:latin typeface="Times New Roman" pitchFamily="18" charset="0"/>
                <a:cs typeface="Times New Roman" pitchFamily="18" charset="0"/>
              </a:rPr>
              <a:t>белого и синего, но хорошо относятся к сочетанию </a:t>
            </a:r>
            <a:r>
              <a:rPr lang="ru-RU" dirty="0" smtClean="0">
                <a:latin typeface="Times New Roman" pitchFamily="18" charset="0"/>
                <a:cs typeface="Times New Roman" pitchFamily="18" charset="0"/>
              </a:rPr>
              <a:t>красного и </a:t>
            </a:r>
            <a:r>
              <a:rPr lang="ru-RU" dirty="0" smtClean="0">
                <a:latin typeface="Times New Roman" pitchFamily="18" charset="0"/>
                <a:cs typeface="Times New Roman" pitchFamily="18" charset="0"/>
              </a:rPr>
              <a:t>зеленого.</a:t>
            </a:r>
          </a:p>
          <a:p>
            <a:pPr marL="0" indent="0" algn="just">
              <a:buNone/>
            </a:pPr>
            <a:r>
              <a:rPr lang="ru-RU" b="1" i="1" dirty="0" smtClean="0">
                <a:latin typeface="Times New Roman" pitchFamily="18" charset="0"/>
                <a:cs typeface="Times New Roman" pitchFamily="18" charset="0"/>
              </a:rPr>
              <a:t>В Японии и Китае </a:t>
            </a:r>
            <a:r>
              <a:rPr lang="ru-RU" dirty="0" smtClean="0">
                <a:latin typeface="Times New Roman" pitchFamily="18" charset="0"/>
                <a:cs typeface="Times New Roman" pitchFamily="18" charset="0"/>
              </a:rPr>
              <a:t>негативно относятся к числу «4», </a:t>
            </a:r>
            <a:r>
              <a:rPr lang="ru-RU" dirty="0" smtClean="0">
                <a:latin typeface="Times New Roman" pitchFamily="18" charset="0"/>
                <a:cs typeface="Times New Roman" pitchFamily="18" charset="0"/>
              </a:rPr>
              <a:t>которое ассоциируется </a:t>
            </a:r>
            <a:r>
              <a:rPr lang="ru-RU" dirty="0" smtClean="0">
                <a:latin typeface="Times New Roman" pitchFamily="18" charset="0"/>
                <a:cs typeface="Times New Roman" pitchFamily="18" charset="0"/>
              </a:rPr>
              <a:t>у них с </a:t>
            </a:r>
            <a:r>
              <a:rPr lang="ru-RU" dirty="0" smtClean="0">
                <a:latin typeface="Times New Roman" pitchFamily="18" charset="0"/>
                <a:cs typeface="Times New Roman" pitchFamily="18" charset="0"/>
              </a:rPr>
              <a:t> символикой </a:t>
            </a:r>
            <a:r>
              <a:rPr lang="ru-RU" dirty="0" smtClean="0">
                <a:latin typeface="Times New Roman" pitchFamily="18" charset="0"/>
                <a:cs typeface="Times New Roman" pitchFamily="18" charset="0"/>
              </a:rPr>
              <a:t>смерти. Китайцам не </a:t>
            </a:r>
            <a:r>
              <a:rPr lang="ru-RU" dirty="0" smtClean="0">
                <a:latin typeface="Times New Roman" pitchFamily="18" charset="0"/>
                <a:cs typeface="Times New Roman" pitchFamily="18" charset="0"/>
              </a:rPr>
              <a:t>следует дарить </a:t>
            </a:r>
            <a:r>
              <a:rPr lang="ru-RU" dirty="0" smtClean="0">
                <a:latin typeface="Times New Roman" pitchFamily="18" charset="0"/>
                <a:cs typeface="Times New Roman" pitchFamily="18" charset="0"/>
              </a:rPr>
              <a:t>часы, так как в китайской культуре они </a:t>
            </a:r>
            <a:r>
              <a:rPr lang="ru-RU" dirty="0" smtClean="0">
                <a:latin typeface="Times New Roman" pitchFamily="18" charset="0"/>
                <a:cs typeface="Times New Roman" pitchFamily="18" charset="0"/>
              </a:rPr>
              <a:t> являются напоминанием </a:t>
            </a:r>
            <a:r>
              <a:rPr lang="ru-RU" dirty="0" smtClean="0">
                <a:latin typeface="Times New Roman" pitchFamily="18" charset="0"/>
                <a:cs typeface="Times New Roman" pitchFamily="18" charset="0"/>
              </a:rPr>
              <a:t>о краткости человеческой жизни. В китайском языке </a:t>
            </a:r>
            <a:r>
              <a:rPr lang="ru-RU" dirty="0" smtClean="0">
                <a:latin typeface="Times New Roman" pitchFamily="18" charset="0"/>
                <a:cs typeface="Times New Roman" pitchFamily="18" charset="0"/>
              </a:rPr>
              <a:t>иероглиф </a:t>
            </a:r>
            <a:r>
              <a:rPr lang="ru-RU" dirty="0" smtClean="0">
                <a:latin typeface="Times New Roman" pitchFamily="18" charset="0"/>
                <a:cs typeface="Times New Roman" pitchFamily="18" charset="0"/>
              </a:rPr>
              <a:t>«часы» напоминает иероглиф «смерть», поэтому часы в </a:t>
            </a:r>
            <a:r>
              <a:rPr lang="ru-RU" dirty="0" smtClean="0">
                <a:latin typeface="Times New Roman" pitchFamily="18" charset="0"/>
                <a:cs typeface="Times New Roman" pitchFamily="18" charset="0"/>
              </a:rPr>
              <a:t>виде подарка </a:t>
            </a:r>
            <a:r>
              <a:rPr lang="ru-RU" dirty="0" smtClean="0">
                <a:latin typeface="Times New Roman" pitchFamily="18" charset="0"/>
                <a:cs typeface="Times New Roman" pitchFamily="18" charset="0"/>
              </a:rPr>
              <a:t>часто считаются знаком несчастья.</a:t>
            </a:r>
            <a:endParaRPr lang="ru-RU" dirty="0">
              <a:latin typeface="Times New Roman" pitchFamily="18" charset="0"/>
              <a:cs typeface="Times New Roman" pitchFamily="18" charset="0"/>
            </a:endParaRPr>
          </a:p>
        </p:txBody>
      </p:sp>
      <p:pic>
        <p:nvPicPr>
          <p:cNvPr id="3074" name="Picture 2" descr="D:\Alexey\Desktop\Документы ЖАННА\НГУЭУ 2019\ЭТИКЕТ\СЛАЙДЫ_ЭТИКЕТ\334934-svetik.jpg"/>
          <p:cNvPicPr>
            <a:picLocks noGrp="1" noChangeAspect="1" noChangeArrowheads="1"/>
          </p:cNvPicPr>
          <p:nvPr>
            <p:ph sz="quarter" idx="2"/>
          </p:nvPr>
        </p:nvPicPr>
        <p:blipFill>
          <a:blip r:embed="rId2" cstate="print"/>
          <a:srcRect/>
          <a:stretch>
            <a:fillRect/>
          </a:stretch>
        </p:blipFill>
        <p:spPr bwMode="auto">
          <a:xfrm>
            <a:off x="5143504" y="1142984"/>
            <a:ext cx="3643338" cy="393556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286808" cy="582594"/>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Подарки и сувениры как символ уважения</a:t>
            </a:r>
            <a:endParaRPr lang="ru-RU" dirty="0"/>
          </a:p>
        </p:txBody>
      </p:sp>
      <p:sp>
        <p:nvSpPr>
          <p:cNvPr id="5" name="Содержимое 4"/>
          <p:cNvSpPr>
            <a:spLocks noGrp="1"/>
          </p:cNvSpPr>
          <p:nvPr>
            <p:ph sz="quarter" idx="1"/>
          </p:nvPr>
        </p:nvSpPr>
        <p:spPr>
          <a:xfrm>
            <a:off x="142844" y="785794"/>
            <a:ext cx="5000660" cy="5715040"/>
          </a:xfrm>
        </p:spPr>
        <p:txBody>
          <a:bodyPr>
            <a:normAutofit lnSpcReduction="10000"/>
          </a:bodyPr>
          <a:lstStyle/>
          <a:p>
            <a:pPr marL="0" indent="0" algn="just">
              <a:lnSpc>
                <a:spcPct val="110000"/>
              </a:lnSpc>
              <a:spcBef>
                <a:spcPts val="0"/>
              </a:spcBef>
              <a:buNone/>
            </a:pPr>
            <a:r>
              <a:rPr lang="ru-RU" dirty="0" smtClean="0">
                <a:latin typeface="Times New Roman" pitchFamily="18" charset="0"/>
                <a:cs typeface="Times New Roman" pitchFamily="18" charset="0"/>
              </a:rPr>
              <a:t>– новогодние, рождественские и другие отмечаемые </a:t>
            </a:r>
            <a:r>
              <a:rPr lang="ru-RU" dirty="0" smtClean="0">
                <a:latin typeface="Times New Roman" pitchFamily="18" charset="0"/>
                <a:cs typeface="Times New Roman" pitchFamily="18" charset="0"/>
              </a:rPr>
              <a:t>партнерами </a:t>
            </a:r>
            <a:r>
              <a:rPr lang="ru-RU" dirty="0" smtClean="0">
                <a:latin typeface="Times New Roman" pitchFamily="18" charset="0"/>
                <a:cs typeface="Times New Roman" pitchFamily="18" charset="0"/>
              </a:rPr>
              <a:t>праздники;</a:t>
            </a:r>
          </a:p>
          <a:p>
            <a:pPr marL="0" indent="0" algn="just">
              <a:lnSpc>
                <a:spcPct val="110000"/>
              </a:lnSpc>
              <a:spcBef>
                <a:spcPts val="0"/>
              </a:spcBef>
              <a:buNone/>
            </a:pPr>
            <a:r>
              <a:rPr lang="ru-RU" dirty="0" smtClean="0">
                <a:latin typeface="Times New Roman" pitchFamily="18" charset="0"/>
                <a:cs typeface="Times New Roman" pitchFamily="18" charset="0"/>
              </a:rPr>
              <a:t>– день рождения, юбилей, годовщина какого-либо события</a:t>
            </a:r>
            <a:r>
              <a:rPr lang="ru-RU" dirty="0" smtClean="0">
                <a:latin typeface="Times New Roman" pitchFamily="18" charset="0"/>
                <a:cs typeface="Times New Roman" pitchFamily="18" charset="0"/>
              </a:rPr>
              <a:t>, важного </a:t>
            </a:r>
            <a:r>
              <a:rPr lang="ru-RU" dirty="0" smtClean="0">
                <a:latin typeface="Times New Roman" pitchFamily="18" charset="0"/>
                <a:cs typeface="Times New Roman" pitchFamily="18" charset="0"/>
              </a:rPr>
              <a:t>для делового партнера;</a:t>
            </a:r>
          </a:p>
          <a:p>
            <a:pPr marL="0" indent="0" algn="just">
              <a:lnSpc>
                <a:spcPct val="110000"/>
              </a:lnSpc>
              <a:spcBef>
                <a:spcPts val="0"/>
              </a:spcBef>
              <a:buNone/>
            </a:pPr>
            <a:r>
              <a:rPr lang="ru-RU" dirty="0" smtClean="0">
                <a:latin typeface="Times New Roman" pitchFamily="18" charset="0"/>
                <a:cs typeface="Times New Roman" pitchFamily="18" charset="0"/>
              </a:rPr>
              <a:t>– повышение по службе;</a:t>
            </a:r>
          </a:p>
          <a:p>
            <a:pPr marL="0" indent="0" algn="just">
              <a:lnSpc>
                <a:spcPct val="110000"/>
              </a:lnSpc>
              <a:spcBef>
                <a:spcPts val="0"/>
              </a:spcBef>
              <a:buNone/>
            </a:pPr>
            <a:r>
              <a:rPr lang="ru-RU" dirty="0" smtClean="0">
                <a:latin typeface="Times New Roman" pitchFamily="18" charset="0"/>
                <a:cs typeface="Times New Roman" pitchFamily="18" charset="0"/>
              </a:rPr>
              <a:t>– получение ученой степени, какого-либо звания и т. п.;</a:t>
            </a:r>
          </a:p>
          <a:p>
            <a:pPr marL="0" indent="0" algn="just">
              <a:lnSpc>
                <a:spcPct val="110000"/>
              </a:lnSpc>
              <a:spcBef>
                <a:spcPts val="0"/>
              </a:spcBef>
              <a:buNone/>
            </a:pPr>
            <a:r>
              <a:rPr lang="ru-RU" dirty="0" smtClean="0">
                <a:latin typeface="Times New Roman" pitchFamily="18" charset="0"/>
                <a:cs typeface="Times New Roman" pitchFamily="18" charset="0"/>
              </a:rPr>
              <a:t>– благодарность за особую оказанную помощь, </a:t>
            </a:r>
            <a:r>
              <a:rPr lang="ru-RU" dirty="0" smtClean="0">
                <a:latin typeface="Times New Roman" pitchFamily="18" charset="0"/>
                <a:cs typeface="Times New Roman" pitchFamily="18" charset="0"/>
              </a:rPr>
              <a:t>положительные </a:t>
            </a:r>
            <a:r>
              <a:rPr lang="ru-RU" dirty="0" smtClean="0">
                <a:latin typeface="Times New Roman" pitchFamily="18" charset="0"/>
                <a:cs typeface="Times New Roman" pitchFamily="18" charset="0"/>
              </a:rPr>
              <a:t>рекомендации;</a:t>
            </a:r>
          </a:p>
          <a:p>
            <a:pPr marL="0" indent="0" algn="just">
              <a:lnSpc>
                <a:spcPct val="110000"/>
              </a:lnSpc>
              <a:spcBef>
                <a:spcPts val="0"/>
              </a:spcBef>
              <a:buNone/>
            </a:pPr>
            <a:r>
              <a:rPr lang="ru-RU" dirty="0" smtClean="0">
                <a:latin typeface="Times New Roman" pitchFamily="18" charset="0"/>
                <a:cs typeface="Times New Roman" pitchFamily="18" charset="0"/>
              </a:rPr>
              <a:t>– пожелания скорейшего выздоровления и др</a:t>
            </a:r>
            <a:r>
              <a:rPr lang="ru-RU" dirty="0" smtClean="0"/>
              <a:t>.</a:t>
            </a:r>
            <a:endParaRPr lang="ru-RU" dirty="0">
              <a:latin typeface="Times New Roman" pitchFamily="18" charset="0"/>
              <a:cs typeface="Times New Roman" pitchFamily="18" charset="0"/>
            </a:endParaRPr>
          </a:p>
        </p:txBody>
      </p:sp>
      <p:pic>
        <p:nvPicPr>
          <p:cNvPr id="4098" name="Picture 2" descr="D:\Alexey\Desktop\Документы ЖАННА\НГУЭУ 2019\ЭТИКЕТ\СЛАЙДЫ_ЭТИКЕТ\s1200.jpg"/>
          <p:cNvPicPr>
            <a:picLocks noGrp="1" noChangeAspect="1" noChangeArrowheads="1"/>
          </p:cNvPicPr>
          <p:nvPr>
            <p:ph sz="quarter" idx="2"/>
          </p:nvPr>
        </p:nvPicPr>
        <p:blipFill>
          <a:blip r:embed="rId2"/>
          <a:srcRect/>
          <a:stretch>
            <a:fillRect/>
          </a:stretch>
        </p:blipFill>
        <p:spPr bwMode="auto">
          <a:xfrm>
            <a:off x="5214942" y="1142984"/>
            <a:ext cx="3786214" cy="37862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286808" cy="582594"/>
          </a:xfrm>
        </p:spPr>
        <p:txBody>
          <a:bodyPr>
            <a:normAutofit/>
          </a:bodyPr>
          <a:lstStyle/>
          <a:p>
            <a:pPr algn="ctr"/>
            <a:r>
              <a:rPr lang="ru-RU" sz="3200" b="1" dirty="0" smtClean="0">
                <a:solidFill>
                  <a:schemeClr val="tx1"/>
                </a:solidFill>
                <a:latin typeface="Times New Roman" pitchFamily="18" charset="0"/>
                <a:cs typeface="Times New Roman" pitchFamily="18" charset="0"/>
              </a:rPr>
              <a:t>Визитные карточки</a:t>
            </a:r>
            <a:endParaRPr lang="ru-RU" b="1" dirty="0"/>
          </a:p>
        </p:txBody>
      </p:sp>
      <p:sp>
        <p:nvSpPr>
          <p:cNvPr id="6" name="Содержимое 5"/>
          <p:cNvSpPr>
            <a:spLocks noGrp="1"/>
          </p:cNvSpPr>
          <p:nvPr>
            <p:ph sz="quarter" idx="2"/>
          </p:nvPr>
        </p:nvSpPr>
        <p:spPr>
          <a:xfrm>
            <a:off x="3428992" y="785794"/>
            <a:ext cx="5143536" cy="5643602"/>
          </a:xfrm>
        </p:spPr>
        <p:txBody>
          <a:bodyPr>
            <a:normAutofit fontScale="92500" lnSpcReduction="20000"/>
          </a:bodyPr>
          <a:lstStyle/>
          <a:p>
            <a:pPr marL="0" indent="0" algn="just">
              <a:lnSpc>
                <a:spcPct val="110000"/>
              </a:lnSpc>
              <a:spcBef>
                <a:spcPts val="0"/>
              </a:spcBef>
              <a:buNone/>
            </a:pPr>
            <a:r>
              <a:rPr lang="ru-RU" b="1" i="1" dirty="0" smtClean="0">
                <a:latin typeface="Times New Roman" pitchFamily="18" charset="0"/>
                <a:cs typeface="Times New Roman" pitchFamily="18" charset="0"/>
              </a:rPr>
              <a:t>Визитная </a:t>
            </a:r>
            <a:r>
              <a:rPr lang="ru-RU" b="1" i="1" dirty="0" smtClean="0">
                <a:latin typeface="Times New Roman" pitchFamily="18" charset="0"/>
                <a:cs typeface="Times New Roman" pitchFamily="18" charset="0"/>
              </a:rPr>
              <a:t>карточка </a:t>
            </a:r>
            <a:r>
              <a:rPr lang="ru-RU" dirty="0" smtClean="0">
                <a:latin typeface="Times New Roman" pitchFamily="18" charset="0"/>
                <a:cs typeface="Times New Roman" pitchFamily="18" charset="0"/>
              </a:rPr>
              <a:t>– это прямоугольник из </a:t>
            </a:r>
            <a:r>
              <a:rPr lang="ru-RU" dirty="0" smtClean="0">
                <a:latin typeface="Times New Roman" pitchFamily="18" charset="0"/>
                <a:cs typeface="Times New Roman" pitchFamily="18" charset="0"/>
              </a:rPr>
              <a:t>белого </a:t>
            </a:r>
            <a:r>
              <a:rPr lang="ru-RU" dirty="0" smtClean="0">
                <a:latin typeface="Times New Roman" pitchFamily="18" charset="0"/>
                <a:cs typeface="Times New Roman" pitchFamily="18" charset="0"/>
              </a:rPr>
              <a:t>полуплотного картона хорошего качества, на котором </a:t>
            </a:r>
            <a:r>
              <a:rPr lang="ru-RU" dirty="0" smtClean="0">
                <a:latin typeface="Times New Roman" pitchFamily="18" charset="0"/>
                <a:cs typeface="Times New Roman" pitchFamily="18" charset="0"/>
              </a:rPr>
              <a:t>типографским </a:t>
            </a:r>
            <a:r>
              <a:rPr lang="ru-RU" dirty="0" smtClean="0">
                <a:latin typeface="Times New Roman" pitchFamily="18" charset="0"/>
                <a:cs typeface="Times New Roman" pitchFamily="18" charset="0"/>
              </a:rPr>
              <a:t>способом четко и красиво отпечатаны ваши фамилия</a:t>
            </a:r>
            <a:r>
              <a:rPr lang="ru-RU" dirty="0" smtClean="0">
                <a:latin typeface="Times New Roman" pitchFamily="18" charset="0"/>
                <a:cs typeface="Times New Roman" pitchFamily="18" charset="0"/>
              </a:rPr>
              <a:t>, имя </a:t>
            </a:r>
            <a:r>
              <a:rPr lang="ru-RU" dirty="0" smtClean="0">
                <a:latin typeface="Times New Roman" pitchFamily="18" charset="0"/>
                <a:cs typeface="Times New Roman" pitchFamily="18" charset="0"/>
              </a:rPr>
              <a:t>и (как правило) отчество наряду с другими сведениями, </a:t>
            </a:r>
            <a:r>
              <a:rPr lang="ru-RU" dirty="0" smtClean="0">
                <a:latin typeface="Times New Roman" pitchFamily="18" charset="0"/>
                <a:cs typeface="Times New Roman" pitchFamily="18" charset="0"/>
              </a:rPr>
              <a:t>которые </a:t>
            </a:r>
            <a:r>
              <a:rPr lang="ru-RU" dirty="0" smtClean="0">
                <a:latin typeface="Times New Roman" pitchFamily="18" charset="0"/>
                <a:cs typeface="Times New Roman" pitchFamily="18" charset="0"/>
              </a:rPr>
              <a:t>вы хотите о себе сообщить. </a:t>
            </a:r>
            <a:endParaRPr lang="ru-RU" dirty="0" smtClean="0">
              <a:latin typeface="Times New Roman" pitchFamily="18" charset="0"/>
              <a:cs typeface="Times New Roman" pitchFamily="18" charset="0"/>
            </a:endParaRPr>
          </a:p>
          <a:p>
            <a:pPr marL="0" indent="0" algn="just">
              <a:lnSpc>
                <a:spcPct val="110000"/>
              </a:lnSpc>
              <a:spcBef>
                <a:spcPts val="0"/>
              </a:spcBef>
              <a:buNone/>
            </a:pPr>
            <a:r>
              <a:rPr lang="ru-RU" dirty="0" smtClean="0">
                <a:latin typeface="Times New Roman" pitchFamily="18" charset="0"/>
                <a:cs typeface="Times New Roman" pitchFamily="18" charset="0"/>
              </a:rPr>
              <a:t>Четких </a:t>
            </a:r>
            <a:r>
              <a:rPr lang="ru-RU" dirty="0" smtClean="0">
                <a:latin typeface="Times New Roman" pitchFamily="18" charset="0"/>
                <a:cs typeface="Times New Roman" pitchFamily="18" charset="0"/>
              </a:rPr>
              <a:t>правил в отношении </a:t>
            </a:r>
            <a:r>
              <a:rPr lang="ru-RU" dirty="0" smtClean="0">
                <a:latin typeface="Times New Roman" pitchFamily="18" charset="0"/>
                <a:cs typeface="Times New Roman" pitchFamily="18" charset="0"/>
              </a:rPr>
              <a:t>размеров </a:t>
            </a:r>
            <a:r>
              <a:rPr lang="ru-RU" dirty="0" smtClean="0">
                <a:latin typeface="Times New Roman" pitchFamily="18" charset="0"/>
                <a:cs typeface="Times New Roman" pitchFamily="18" charset="0"/>
              </a:rPr>
              <a:t>визитных карточек нет, но обычно у мужчин они </a:t>
            </a:r>
            <a:r>
              <a:rPr lang="ru-RU" dirty="0" smtClean="0">
                <a:latin typeface="Times New Roman" pitchFamily="18" charset="0"/>
                <a:cs typeface="Times New Roman" pitchFamily="18" charset="0"/>
              </a:rPr>
              <a:t>могут быть </a:t>
            </a:r>
            <a:r>
              <a:rPr lang="ru-RU" dirty="0" smtClean="0">
                <a:latin typeface="Times New Roman" pitchFamily="18" charset="0"/>
                <a:cs typeface="Times New Roman" pitchFamily="18" charset="0"/>
              </a:rPr>
              <a:t>несколько больше, чем у женщин, скажем, </a:t>
            </a:r>
            <a:r>
              <a:rPr lang="ru-RU" dirty="0" smtClean="0">
                <a:latin typeface="Times New Roman" pitchFamily="18" charset="0"/>
                <a:cs typeface="Times New Roman" pitchFamily="18" charset="0"/>
              </a:rPr>
              <a:t>соответственно 90×50 </a:t>
            </a:r>
            <a:r>
              <a:rPr lang="ru-RU" dirty="0" smtClean="0">
                <a:latin typeface="Times New Roman" pitchFamily="18" charset="0"/>
                <a:cs typeface="Times New Roman" pitchFamily="18" charset="0"/>
              </a:rPr>
              <a:t>мм и 80×40 мм (в Великобритании визитные карточки </a:t>
            </a:r>
            <a:r>
              <a:rPr lang="ru-RU" dirty="0" smtClean="0">
                <a:latin typeface="Times New Roman" pitchFamily="18" charset="0"/>
                <a:cs typeface="Times New Roman" pitchFamily="18" charset="0"/>
              </a:rPr>
              <a:t>женщин </a:t>
            </a:r>
            <a:r>
              <a:rPr lang="ru-RU" dirty="0" smtClean="0">
                <a:latin typeface="Times New Roman" pitchFamily="18" charset="0"/>
                <a:cs typeface="Times New Roman" pitchFamily="18" charset="0"/>
              </a:rPr>
              <a:t>больше, чем мужчин). Визитная карточка молодой </a:t>
            </a:r>
            <a:r>
              <a:rPr lang="ru-RU" dirty="0" smtClean="0">
                <a:latin typeface="Times New Roman" pitchFamily="18" charset="0"/>
                <a:cs typeface="Times New Roman" pitchFamily="18" charset="0"/>
              </a:rPr>
              <a:t>девушки может </a:t>
            </a:r>
            <a:r>
              <a:rPr lang="ru-RU" dirty="0" smtClean="0">
                <a:latin typeface="Times New Roman" pitchFamily="18" charset="0"/>
                <a:cs typeface="Times New Roman" pitchFamily="18" charset="0"/>
              </a:rPr>
              <a:t>быть еще меньше – 70×35 мм.</a:t>
            </a:r>
            <a:endParaRPr lang="ru-RU" dirty="0">
              <a:latin typeface="Times New Roman" pitchFamily="18" charset="0"/>
              <a:cs typeface="Times New Roman" pitchFamily="18" charset="0"/>
            </a:endParaRPr>
          </a:p>
        </p:txBody>
      </p:sp>
      <p:pic>
        <p:nvPicPr>
          <p:cNvPr id="5122" name="Picture 2" descr="D:\Alexey\Desktop\Документы ЖАННА\НГУЭУ 2019\ЭТИКЕТ\СЛАЙДЫ_ЭТИКЕТ\vizitka-14.jpg"/>
          <p:cNvPicPr>
            <a:picLocks noGrp="1" noChangeAspect="1" noChangeArrowheads="1"/>
          </p:cNvPicPr>
          <p:nvPr>
            <p:ph sz="quarter" idx="1"/>
          </p:nvPr>
        </p:nvPicPr>
        <p:blipFill>
          <a:blip r:embed="rId2"/>
          <a:srcRect/>
          <a:stretch>
            <a:fillRect/>
          </a:stretch>
        </p:blipFill>
        <p:spPr bwMode="auto">
          <a:xfrm>
            <a:off x="571472" y="857232"/>
            <a:ext cx="2667000" cy="24498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Основы деловой риторики</a:t>
            </a:r>
            <a:endParaRPr lang="ru-RU" dirty="0"/>
          </a:p>
        </p:txBody>
      </p:sp>
      <p:sp>
        <p:nvSpPr>
          <p:cNvPr id="3" name="Содержимое 2"/>
          <p:cNvSpPr>
            <a:spLocks noGrp="1"/>
          </p:cNvSpPr>
          <p:nvPr>
            <p:ph sz="quarter" idx="1"/>
          </p:nvPr>
        </p:nvSpPr>
        <p:spPr>
          <a:xfrm>
            <a:off x="457200" y="785794"/>
            <a:ext cx="7686700" cy="5688158"/>
          </a:xfrm>
        </p:spPr>
        <p:txBody>
          <a:bodyPr>
            <a:noAutofit/>
          </a:bodyPr>
          <a:lstStyle/>
          <a:p>
            <a:pPr marL="0" indent="432000" algn="just">
              <a:spcBef>
                <a:spcPts val="0"/>
              </a:spcBef>
              <a:buNone/>
            </a:pPr>
            <a:r>
              <a:rPr lang="ru-RU" sz="2800" b="1" i="1" dirty="0" smtClean="0">
                <a:latin typeface="Times New Roman" pitchFamily="18" charset="0"/>
                <a:cs typeface="Times New Roman" pitchFamily="18" charset="0"/>
              </a:rPr>
              <a:t>Риторика</a:t>
            </a:r>
            <a:r>
              <a:rPr lang="ru-RU" sz="2800" dirty="0" smtClean="0">
                <a:latin typeface="Times New Roman" pitchFamily="18" charset="0"/>
                <a:cs typeface="Times New Roman" pitchFamily="18" charset="0"/>
              </a:rPr>
              <a:t> учила и учит, как осуществлять общение, логично и выразительно излагать и развивать мысли, употреблять слова, как пользоваться речевой активностью в личной жизни и общественной деятельности, как выступать перед аудиторией. Первостепенное внимание теория красноречия всегда уделяла устному, «живому» контакту.</a:t>
            </a:r>
          </a:p>
          <a:p>
            <a:pPr marL="0" indent="432000" algn="just">
              <a:spcBef>
                <a:spcPts val="0"/>
              </a:spcBef>
              <a:buNone/>
            </a:pPr>
            <a:r>
              <a:rPr lang="ru-RU" sz="2800" dirty="0" smtClean="0">
                <a:latin typeface="Times New Roman" pitchFamily="18" charset="0"/>
                <a:cs typeface="Times New Roman" pitchFamily="18" charset="0"/>
              </a:rPr>
              <a:t>Традиционно риторику считали также искусством, сравнивали с поэзией, актерской игрой на основе важности творчества, импровизации в речи, эстетического наслаждения, которое доставляет публичное «размышление вслух». </a:t>
            </a:r>
            <a:endParaRPr lang="ru-RU"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286808" cy="582594"/>
          </a:xfrm>
        </p:spPr>
        <p:txBody>
          <a:bodyPr>
            <a:normAutofit/>
          </a:bodyPr>
          <a:lstStyle/>
          <a:p>
            <a:pPr algn="ctr"/>
            <a:r>
              <a:rPr lang="ru-RU" sz="3200" b="1" dirty="0" smtClean="0">
                <a:solidFill>
                  <a:schemeClr val="tx1"/>
                </a:solidFill>
                <a:latin typeface="Times New Roman" pitchFamily="18" charset="0"/>
                <a:cs typeface="Times New Roman" pitchFamily="18" charset="0"/>
              </a:rPr>
              <a:t>Визитные карточки</a:t>
            </a:r>
            <a:endParaRPr lang="ru-RU" b="1" dirty="0"/>
          </a:p>
        </p:txBody>
      </p:sp>
      <p:sp>
        <p:nvSpPr>
          <p:cNvPr id="5" name="Содержимое 4"/>
          <p:cNvSpPr>
            <a:spLocks noGrp="1"/>
          </p:cNvSpPr>
          <p:nvPr>
            <p:ph sz="quarter" idx="1"/>
          </p:nvPr>
        </p:nvSpPr>
        <p:spPr>
          <a:xfrm>
            <a:off x="457200" y="785794"/>
            <a:ext cx="3900486" cy="5643602"/>
          </a:xfrm>
        </p:spPr>
        <p:txBody>
          <a:bodyPr>
            <a:noAutofit/>
          </a:bodyPr>
          <a:lstStyle/>
          <a:p>
            <a:pPr marL="0" indent="0" algn="just">
              <a:buNone/>
            </a:pPr>
            <a:r>
              <a:rPr lang="ru-RU" sz="2800" b="1" i="1" dirty="0" smtClean="0">
                <a:latin typeface="Times New Roman" pitchFamily="18" charset="0"/>
                <a:cs typeface="Times New Roman" pitchFamily="18" charset="0"/>
              </a:rPr>
              <a:t>Общее требование </a:t>
            </a:r>
            <a:r>
              <a:rPr lang="ru-RU" sz="2800" dirty="0" smtClean="0">
                <a:latin typeface="Times New Roman" pitchFamily="18" charset="0"/>
                <a:cs typeface="Times New Roman" pitchFamily="18" charset="0"/>
              </a:rPr>
              <a:t>к шрифту визитных карточек </a:t>
            </a:r>
            <a:r>
              <a:rPr lang="ru-RU" sz="2800" dirty="0" smtClean="0">
                <a:latin typeface="Times New Roman" pitchFamily="18" charset="0"/>
                <a:cs typeface="Times New Roman" pitchFamily="18" charset="0"/>
              </a:rPr>
              <a:t>заключаются </a:t>
            </a:r>
            <a:r>
              <a:rPr lang="ru-RU" sz="2800" dirty="0" smtClean="0">
                <a:latin typeface="Times New Roman" pitchFamily="18" charset="0"/>
                <a:cs typeface="Times New Roman" pitchFamily="18" charset="0"/>
              </a:rPr>
              <a:t>в том, что он должен быть легко читаемым. Имя, отчество, </a:t>
            </a:r>
            <a:r>
              <a:rPr lang="ru-RU" sz="2800" dirty="0" smtClean="0">
                <a:latin typeface="Times New Roman" pitchFamily="18" charset="0"/>
                <a:cs typeface="Times New Roman" pitchFamily="18" charset="0"/>
              </a:rPr>
              <a:t>фамилия</a:t>
            </a:r>
            <a:r>
              <a:rPr lang="ru-RU" sz="2800" dirty="0" smtClean="0">
                <a:latin typeface="Times New Roman" pitchFamily="18" charset="0"/>
                <a:cs typeface="Times New Roman" pitchFamily="18" charset="0"/>
              </a:rPr>
              <a:t>, как правило, выделяются полужирным шрифтом </a:t>
            </a:r>
            <a:r>
              <a:rPr lang="ru-RU" sz="2800" dirty="0" smtClean="0">
                <a:latin typeface="Times New Roman" pitchFamily="18" charset="0"/>
                <a:cs typeface="Times New Roman" pitchFamily="18" charset="0"/>
              </a:rPr>
              <a:t>чуть большего </a:t>
            </a:r>
            <a:r>
              <a:rPr lang="ru-RU" sz="2800" dirty="0" smtClean="0">
                <a:latin typeface="Times New Roman" pitchFamily="18" charset="0"/>
                <a:cs typeface="Times New Roman" pitchFamily="18" charset="0"/>
              </a:rPr>
              <a:t>размера. Не рекомендуется использовать сложные </a:t>
            </a:r>
            <a:r>
              <a:rPr lang="ru-RU" sz="2800" dirty="0" smtClean="0">
                <a:latin typeface="Times New Roman" pitchFamily="18" charset="0"/>
                <a:cs typeface="Times New Roman" pitchFamily="18" charset="0"/>
              </a:rPr>
              <a:t>готические </a:t>
            </a:r>
            <a:r>
              <a:rPr lang="ru-RU" sz="2800" dirty="0" smtClean="0">
                <a:latin typeface="Times New Roman" pitchFamily="18" charset="0"/>
                <a:cs typeface="Times New Roman" pitchFamily="18" charset="0"/>
              </a:rPr>
              <a:t>или декоративные </a:t>
            </a:r>
            <a:r>
              <a:rPr lang="ru-RU" sz="2800" dirty="0" smtClean="0">
                <a:latin typeface="Times New Roman" pitchFamily="18" charset="0"/>
                <a:cs typeface="Times New Roman" pitchFamily="18" charset="0"/>
              </a:rPr>
              <a:t>шрифты.</a:t>
            </a:r>
            <a:endParaRPr lang="ru-RU" sz="2800" dirty="0">
              <a:latin typeface="Times New Roman" pitchFamily="18" charset="0"/>
              <a:cs typeface="Times New Roman" pitchFamily="18" charset="0"/>
            </a:endParaRPr>
          </a:p>
        </p:txBody>
      </p:sp>
      <p:pic>
        <p:nvPicPr>
          <p:cNvPr id="6146" name="Picture 2" descr="D:\Alexey\Desktop\Документы ЖАННА\НГУЭУ 2019\ЭТИКЕТ\СЛАЙДЫ_ЭТИКЕТ\2-Elegant-Business-Card-mockup.jpg"/>
          <p:cNvPicPr>
            <a:picLocks noGrp="1" noChangeAspect="1" noChangeArrowheads="1"/>
          </p:cNvPicPr>
          <p:nvPr>
            <p:ph sz="quarter" idx="2"/>
          </p:nvPr>
        </p:nvPicPr>
        <p:blipFill>
          <a:blip r:embed="rId2"/>
          <a:srcRect/>
          <a:stretch>
            <a:fillRect/>
          </a:stretch>
        </p:blipFill>
        <p:spPr bwMode="auto">
          <a:xfrm>
            <a:off x="4357686" y="928670"/>
            <a:ext cx="4214814" cy="433799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Визитные карточки</a:t>
            </a:r>
            <a:endParaRPr lang="ru-RU" dirty="0"/>
          </a:p>
        </p:txBody>
      </p:sp>
      <p:sp>
        <p:nvSpPr>
          <p:cNvPr id="3" name="Содержимое 2"/>
          <p:cNvSpPr>
            <a:spLocks noGrp="1"/>
          </p:cNvSpPr>
          <p:nvPr>
            <p:ph sz="quarter" idx="1"/>
          </p:nvPr>
        </p:nvSpPr>
        <p:spPr>
          <a:xfrm>
            <a:off x="457200" y="857232"/>
            <a:ext cx="8043890" cy="5616720"/>
          </a:xfrm>
        </p:spPr>
        <p:txBody>
          <a:bodyPr>
            <a:normAutofit fontScale="92500"/>
          </a:bodyPr>
          <a:lstStyle/>
          <a:p>
            <a:pPr marL="0" indent="0" algn="just">
              <a:spcBef>
                <a:spcPts val="0"/>
              </a:spcBef>
              <a:buNone/>
            </a:pPr>
            <a:r>
              <a:rPr lang="ru-RU" b="1" i="1" dirty="0" smtClean="0">
                <a:latin typeface="Times New Roman" pitchFamily="18" charset="0"/>
                <a:cs typeface="Times New Roman" pitchFamily="18" charset="0"/>
              </a:rPr>
              <a:t>Деловые визитные карточки </a:t>
            </a:r>
            <a:r>
              <a:rPr lang="ru-RU" dirty="0" smtClean="0">
                <a:latin typeface="Times New Roman" pitchFamily="18" charset="0"/>
                <a:cs typeface="Times New Roman" pitchFamily="18" charset="0"/>
              </a:rPr>
              <a:t>– неотъемлемый атрибут </a:t>
            </a:r>
            <a:r>
              <a:rPr lang="ru-RU" dirty="0" smtClean="0">
                <a:latin typeface="Times New Roman" pitchFamily="18" charset="0"/>
                <a:cs typeface="Times New Roman" pitchFamily="18" charset="0"/>
              </a:rPr>
              <a:t>современного </a:t>
            </a:r>
            <a:r>
              <a:rPr lang="ru-RU" dirty="0" smtClean="0">
                <a:latin typeface="Times New Roman" pitchFamily="18" charset="0"/>
                <a:cs typeface="Times New Roman" pitchFamily="18" charset="0"/>
              </a:rPr>
              <a:t>делового общения. Первое представление, как правило</a:t>
            </a:r>
            <a:r>
              <a:rPr lang="ru-RU" dirty="0" smtClean="0">
                <a:latin typeface="Times New Roman" pitchFamily="18" charset="0"/>
                <a:cs typeface="Times New Roman" pitchFamily="18" charset="0"/>
              </a:rPr>
              <a:t>, начинается </a:t>
            </a:r>
            <a:r>
              <a:rPr lang="ru-RU" dirty="0" smtClean="0">
                <a:latin typeface="Times New Roman" pitchFamily="18" charset="0"/>
                <a:cs typeface="Times New Roman" pitchFamily="18" charset="0"/>
              </a:rPr>
              <a:t>с обмена визитными карточками. Особое значение </a:t>
            </a:r>
            <a:r>
              <a:rPr lang="ru-RU" dirty="0" smtClean="0">
                <a:latin typeface="Times New Roman" pitchFamily="18" charset="0"/>
                <a:cs typeface="Times New Roman" pitchFamily="18" charset="0"/>
              </a:rPr>
              <a:t>они имеют </a:t>
            </a:r>
            <a:r>
              <a:rPr lang="ru-RU" dirty="0" smtClean="0">
                <a:latin typeface="Times New Roman" pitchFamily="18" charset="0"/>
                <a:cs typeface="Times New Roman" pitchFamily="18" charset="0"/>
              </a:rPr>
              <a:t>при общении с иностранцами, не говорящими на </a:t>
            </a:r>
            <a:r>
              <a:rPr lang="ru-RU" dirty="0" smtClean="0">
                <a:latin typeface="Times New Roman" pitchFamily="18" charset="0"/>
                <a:cs typeface="Times New Roman" pitchFamily="18" charset="0"/>
              </a:rPr>
              <a:t>вашем родном </a:t>
            </a:r>
            <a:r>
              <a:rPr lang="ru-RU" dirty="0" smtClean="0">
                <a:latin typeface="Times New Roman" pitchFamily="18" charset="0"/>
                <a:cs typeface="Times New Roman" pitchFamily="18" charset="0"/>
              </a:rPr>
              <a:t>языке. </a:t>
            </a: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На </a:t>
            </a:r>
            <a:r>
              <a:rPr lang="ru-RU" dirty="0" smtClean="0">
                <a:latin typeface="Times New Roman" pitchFamily="18" charset="0"/>
                <a:cs typeface="Times New Roman" pitchFamily="18" charset="0"/>
              </a:rPr>
              <a:t>деловой визитной карточке должны быть </a:t>
            </a:r>
            <a:r>
              <a:rPr lang="ru-RU" dirty="0" smtClean="0">
                <a:latin typeface="Times New Roman" pitchFamily="18" charset="0"/>
                <a:cs typeface="Times New Roman" pitchFamily="18" charset="0"/>
              </a:rPr>
              <a:t>четко обозначены </a:t>
            </a:r>
            <a:r>
              <a:rPr lang="ru-RU" dirty="0" smtClean="0">
                <a:latin typeface="Times New Roman" pitchFamily="18" charset="0"/>
                <a:cs typeface="Times New Roman" pitchFamily="18" charset="0"/>
              </a:rPr>
              <a:t>ваши фамилия и имя (отчество), название вашей </a:t>
            </a:r>
            <a:r>
              <a:rPr lang="ru-RU" dirty="0" smtClean="0">
                <a:latin typeface="Times New Roman" pitchFamily="18" charset="0"/>
                <a:cs typeface="Times New Roman" pitchFamily="18" charset="0"/>
              </a:rPr>
              <a:t>фирмы </a:t>
            </a:r>
            <a:r>
              <a:rPr lang="ru-RU" dirty="0" smtClean="0">
                <a:latin typeface="Times New Roman" pitchFamily="18" charset="0"/>
                <a:cs typeface="Times New Roman" pitchFamily="18" charset="0"/>
              </a:rPr>
              <a:t>и ваша должность, полный почтовый адрес и другие сведения</a:t>
            </a:r>
            <a:r>
              <a:rPr lang="ru-RU" dirty="0" smtClean="0">
                <a:latin typeface="Times New Roman" pitchFamily="18" charset="0"/>
                <a:cs typeface="Times New Roman" pitchFamily="18" charset="0"/>
              </a:rPr>
              <a:t>. Также </a:t>
            </a:r>
            <a:r>
              <a:rPr lang="ru-RU" dirty="0" smtClean="0">
                <a:latin typeface="Times New Roman" pitchFamily="18" charset="0"/>
                <a:cs typeface="Times New Roman" pitchFamily="18" charset="0"/>
              </a:rPr>
              <a:t>на ней вполне уместно использование логотипа </a:t>
            </a:r>
            <a:r>
              <a:rPr lang="ru-RU" dirty="0" smtClean="0">
                <a:latin typeface="Times New Roman" pitchFamily="18" charset="0"/>
                <a:cs typeface="Times New Roman" pitchFamily="18" charset="0"/>
              </a:rPr>
              <a:t>организации.</a:t>
            </a:r>
          </a:p>
          <a:p>
            <a:pPr marL="0" indent="0" algn="just">
              <a:spcBef>
                <a:spcPts val="0"/>
              </a:spcBef>
              <a:buNone/>
            </a:pPr>
            <a:r>
              <a:rPr lang="ru-RU" dirty="0" smtClean="0">
                <a:latin typeface="Times New Roman" pitchFamily="18" charset="0"/>
                <a:cs typeface="Times New Roman" pitchFamily="18" charset="0"/>
              </a:rPr>
              <a:t>Деловая «визитка» может содержать указания на ваше </a:t>
            </a:r>
            <a:r>
              <a:rPr lang="ru-RU" dirty="0" smtClean="0">
                <a:latin typeface="Times New Roman" pitchFamily="18" charset="0"/>
                <a:cs typeface="Times New Roman" pitchFamily="18" charset="0"/>
              </a:rPr>
              <a:t>звание </a:t>
            </a:r>
            <a:r>
              <a:rPr lang="ru-RU" dirty="0" smtClean="0">
                <a:latin typeface="Times New Roman" pitchFamily="18" charset="0"/>
                <a:cs typeface="Times New Roman" pitchFamily="18" charset="0"/>
              </a:rPr>
              <a:t>или титул, сферу ответственности в рамках вашей </a:t>
            </a:r>
            <a:r>
              <a:rPr lang="ru-RU" dirty="0" smtClean="0">
                <a:latin typeface="Times New Roman" pitchFamily="18" charset="0"/>
                <a:cs typeface="Times New Roman" pitchFamily="18" charset="0"/>
              </a:rPr>
              <a:t>организации</a:t>
            </a:r>
            <a:r>
              <a:rPr lang="ru-RU" dirty="0" smtClean="0">
                <a:latin typeface="Times New Roman" pitchFamily="18" charset="0"/>
                <a:cs typeface="Times New Roman" pitchFamily="18" charset="0"/>
              </a:rPr>
              <a:t>, номера телефона (телефонов), факса, телекса, </a:t>
            </a:r>
            <a:r>
              <a:rPr lang="ru-RU" dirty="0" smtClean="0">
                <a:latin typeface="Times New Roman" pitchFamily="18" charset="0"/>
                <a:cs typeface="Times New Roman" pitchFamily="18" charset="0"/>
              </a:rPr>
              <a:t>электронной почты</a:t>
            </a:r>
            <a:r>
              <a:rPr lang="ru-RU" dirty="0" smtClean="0">
                <a:latin typeface="Times New Roman" pitchFamily="18" charset="0"/>
                <a:cs typeface="Times New Roman" pitchFamily="18" charset="0"/>
              </a:rPr>
              <a:t>. Если у вас сменился номер телефона, можете аккуратно</a:t>
            </a:r>
          </a:p>
          <a:p>
            <a:pPr marL="0" indent="0" algn="just">
              <a:spcBef>
                <a:spcPts val="0"/>
              </a:spcBef>
              <a:buNone/>
            </a:pPr>
            <a:r>
              <a:rPr lang="ru-RU" dirty="0" smtClean="0">
                <a:latin typeface="Times New Roman" pitchFamily="18" charset="0"/>
                <a:cs typeface="Times New Roman" pitchFamily="18" charset="0"/>
              </a:rPr>
              <a:t>вписать новый номер, зачеркнув старый. Зачеркивать и </a:t>
            </a:r>
            <a:r>
              <a:rPr lang="ru-RU" dirty="0" smtClean="0">
                <a:latin typeface="Times New Roman" pitchFamily="18" charset="0"/>
                <a:cs typeface="Times New Roman" pitchFamily="18" charset="0"/>
              </a:rPr>
              <a:t>вписывать новое </a:t>
            </a:r>
            <a:r>
              <a:rPr lang="ru-RU" dirty="0" smtClean="0">
                <a:latin typeface="Times New Roman" pitchFamily="18" charset="0"/>
                <a:cs typeface="Times New Roman" pitchFamily="18" charset="0"/>
              </a:rPr>
              <a:t>наименование должности считается дурным тоном – </a:t>
            </a:r>
            <a:r>
              <a:rPr lang="ru-RU" dirty="0" smtClean="0">
                <a:latin typeface="Times New Roman" pitchFamily="18" charset="0"/>
                <a:cs typeface="Times New Roman" pitchFamily="18" charset="0"/>
              </a:rPr>
              <a:t>следует заказать </a:t>
            </a:r>
            <a:r>
              <a:rPr lang="ru-RU" dirty="0" smtClean="0">
                <a:latin typeface="Times New Roman" pitchFamily="18" charset="0"/>
                <a:cs typeface="Times New Roman" pitchFamily="18" charset="0"/>
              </a:rPr>
              <a:t>новые визитные карточки.</a:t>
            </a:r>
            <a:endParaRPr lang="ru-RU"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Визитные карточки</a:t>
            </a:r>
            <a:endParaRPr lang="ru-RU" dirty="0"/>
          </a:p>
        </p:txBody>
      </p:sp>
      <p:sp>
        <p:nvSpPr>
          <p:cNvPr id="3" name="Содержимое 2"/>
          <p:cNvSpPr>
            <a:spLocks noGrp="1"/>
          </p:cNvSpPr>
          <p:nvPr>
            <p:ph sz="quarter" idx="1"/>
          </p:nvPr>
        </p:nvSpPr>
        <p:spPr>
          <a:xfrm>
            <a:off x="457200" y="857232"/>
            <a:ext cx="8043890" cy="5616720"/>
          </a:xfrm>
        </p:spPr>
        <p:txBody>
          <a:bodyPr>
            <a:noAutofit/>
          </a:bodyPr>
          <a:lstStyle/>
          <a:p>
            <a:pPr marL="0" indent="0" algn="just">
              <a:spcBef>
                <a:spcPts val="0"/>
              </a:spcBef>
              <a:buNone/>
            </a:pPr>
            <a:r>
              <a:rPr lang="ru-RU" sz="2800" dirty="0" smtClean="0">
                <a:latin typeface="Times New Roman" pitchFamily="18" charset="0"/>
                <a:cs typeface="Times New Roman" pitchFamily="18" charset="0"/>
              </a:rPr>
              <a:t>Визитные карточки используются при установлении и </a:t>
            </a:r>
            <a:r>
              <a:rPr lang="ru-RU" sz="2800" dirty="0" smtClean="0">
                <a:latin typeface="Times New Roman" pitchFamily="18" charset="0"/>
                <a:cs typeface="Times New Roman" pitchFamily="18" charset="0"/>
              </a:rPr>
              <a:t>поддержании </a:t>
            </a:r>
            <a:r>
              <a:rPr lang="ru-RU" sz="2800" dirty="0" smtClean="0">
                <a:latin typeface="Times New Roman" pitchFamily="18" charset="0"/>
                <a:cs typeface="Times New Roman" pitchFamily="18" charset="0"/>
              </a:rPr>
              <a:t>контактов. Они могут быть использованы также для </a:t>
            </a:r>
            <a:r>
              <a:rPr lang="ru-RU" sz="2800" dirty="0" smtClean="0">
                <a:latin typeface="Times New Roman" pitchFamily="18" charset="0"/>
                <a:cs typeface="Times New Roman" pitchFamily="18" charset="0"/>
              </a:rPr>
              <a:t>заочного </a:t>
            </a:r>
            <a:r>
              <a:rPr lang="ru-RU" sz="2800" dirty="0" smtClean="0">
                <a:latin typeface="Times New Roman" pitchFamily="18" charset="0"/>
                <a:cs typeface="Times New Roman" pitchFamily="18" charset="0"/>
              </a:rPr>
              <a:t>представления ее владельца. Визитной карточкой </a:t>
            </a:r>
            <a:r>
              <a:rPr lang="ru-RU" sz="2800" dirty="0" smtClean="0">
                <a:latin typeface="Times New Roman" pitchFamily="18" charset="0"/>
                <a:cs typeface="Times New Roman" pitchFamily="18" charset="0"/>
              </a:rPr>
              <a:t>можно поздравить</a:t>
            </a:r>
            <a:r>
              <a:rPr lang="ru-RU" sz="2800" dirty="0" smtClean="0">
                <a:latin typeface="Times New Roman" pitchFamily="18" charset="0"/>
                <a:cs typeface="Times New Roman" pitchFamily="18" charset="0"/>
              </a:rPr>
              <a:t>, выразить соболезнование, благодарность, с ней </a:t>
            </a:r>
            <a:r>
              <a:rPr lang="ru-RU" sz="2800" dirty="0" smtClean="0">
                <a:latin typeface="Times New Roman" pitchFamily="18" charset="0"/>
                <a:cs typeface="Times New Roman" pitchFamily="18" charset="0"/>
              </a:rPr>
              <a:t>удобно </a:t>
            </a:r>
            <a:r>
              <a:rPr lang="ru-RU" sz="2800" dirty="0" smtClean="0">
                <a:latin typeface="Times New Roman" pitchFamily="18" charset="0"/>
                <a:cs typeface="Times New Roman" pitchFamily="18" charset="0"/>
              </a:rPr>
              <a:t>передать сувенир, цветы, книгу и т.д.</a:t>
            </a:r>
          </a:p>
          <a:p>
            <a:pPr marL="0" indent="0" algn="just">
              <a:spcBef>
                <a:spcPts val="0"/>
              </a:spcBef>
              <a:buNone/>
            </a:pPr>
            <a:r>
              <a:rPr lang="ru-RU" sz="2800" dirty="0" smtClean="0">
                <a:latin typeface="Times New Roman" pitchFamily="18" charset="0"/>
                <a:cs typeface="Times New Roman" pitchFamily="18" charset="0"/>
              </a:rPr>
              <a:t>На карточках принято проставлять в нижней ее части </a:t>
            </a:r>
            <a:r>
              <a:rPr lang="ru-RU" sz="2800" dirty="0" smtClean="0">
                <a:latin typeface="Times New Roman" pitchFamily="18" charset="0"/>
                <a:cs typeface="Times New Roman" pitchFamily="18" charset="0"/>
              </a:rPr>
              <a:t>надписи</a:t>
            </a:r>
            <a:r>
              <a:rPr lang="ru-RU" sz="2800" dirty="0" smtClean="0">
                <a:latin typeface="Times New Roman" pitchFamily="18" charset="0"/>
                <a:cs typeface="Times New Roman" pitchFamily="18" charset="0"/>
              </a:rPr>
              <a:t>, выражающие благодарность, поздравление, соболезнование</a:t>
            </a:r>
            <a:r>
              <a:rPr lang="ru-RU" sz="2800" dirty="0" smtClean="0">
                <a:latin typeface="Times New Roman" pitchFamily="18" charset="0"/>
                <a:cs typeface="Times New Roman" pitchFamily="18" charset="0"/>
              </a:rPr>
              <a:t>, прощание </a:t>
            </a:r>
            <a:r>
              <a:rPr lang="ru-RU" sz="2800" dirty="0" smtClean="0">
                <a:latin typeface="Times New Roman" pitchFamily="18" charset="0"/>
                <a:cs typeface="Times New Roman" pitchFamily="18" charset="0"/>
              </a:rPr>
              <a:t>и др. При общении с соотечественниками надписи </a:t>
            </a:r>
            <a:r>
              <a:rPr lang="ru-RU" sz="2800" dirty="0" smtClean="0">
                <a:latin typeface="Times New Roman" pitchFamily="18" charset="0"/>
                <a:cs typeface="Times New Roman" pitchFamily="18" charset="0"/>
              </a:rPr>
              <a:t>делаются </a:t>
            </a:r>
            <a:r>
              <a:rPr lang="ru-RU" sz="2800" dirty="0" smtClean="0">
                <a:latin typeface="Times New Roman" pitchFamily="18" charset="0"/>
                <a:cs typeface="Times New Roman" pitchFamily="18" charset="0"/>
              </a:rPr>
              <a:t>на русском языке в 3-м лице, например: «Благодарит </a:t>
            </a:r>
            <a:r>
              <a:rPr lang="ru-RU" sz="2800" dirty="0" smtClean="0">
                <a:latin typeface="Times New Roman" pitchFamily="18" charset="0"/>
                <a:cs typeface="Times New Roman" pitchFamily="18" charset="0"/>
              </a:rPr>
              <a:t>за внимание</a:t>
            </a:r>
            <a:r>
              <a:rPr lang="ru-RU" sz="2800" dirty="0" smtClean="0">
                <a:latin typeface="Times New Roman" pitchFamily="18" charset="0"/>
                <a:cs typeface="Times New Roman" pitchFamily="18" charset="0"/>
              </a:rPr>
              <a:t>»; «Поздравляет с праздником» и др.</a:t>
            </a:r>
            <a:endParaRPr lang="ru-RU"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Визитные карточки</a:t>
            </a:r>
            <a:endParaRPr lang="ru-RU" dirty="0"/>
          </a:p>
        </p:txBody>
      </p:sp>
      <p:sp>
        <p:nvSpPr>
          <p:cNvPr id="3" name="Содержимое 2"/>
          <p:cNvSpPr>
            <a:spLocks noGrp="1"/>
          </p:cNvSpPr>
          <p:nvPr>
            <p:ph sz="quarter" idx="1"/>
          </p:nvPr>
        </p:nvSpPr>
        <p:spPr>
          <a:xfrm>
            <a:off x="142844" y="857232"/>
            <a:ext cx="8643998" cy="5616720"/>
          </a:xfrm>
        </p:spPr>
        <p:txBody>
          <a:bodyPr>
            <a:noAutofit/>
          </a:bodyPr>
          <a:lstStyle/>
          <a:p>
            <a:pPr marL="0" indent="0" algn="just">
              <a:buNone/>
            </a:pPr>
            <a:r>
              <a:rPr lang="ru-RU" sz="2800" dirty="0" smtClean="0">
                <a:latin typeface="Times New Roman" pitchFamily="18" charset="0"/>
                <a:cs typeface="Times New Roman" pitchFamily="18" charset="0"/>
              </a:rPr>
              <a:t>В</a:t>
            </a:r>
            <a:r>
              <a:rPr lang="ru-RU" dirty="0" smtClean="0">
                <a:latin typeface="Times New Roman" pitchFamily="18" charset="0"/>
                <a:cs typeface="Times New Roman" pitchFamily="18" charset="0"/>
              </a:rPr>
              <a:t> международных контактах в нижней части визитки </a:t>
            </a:r>
            <a:r>
              <a:rPr lang="ru-RU" dirty="0" smtClean="0">
                <a:latin typeface="Times New Roman" pitchFamily="18" charset="0"/>
                <a:cs typeface="Times New Roman" pitchFamily="18" charset="0"/>
              </a:rPr>
              <a:t>проставляются </a:t>
            </a:r>
            <a:r>
              <a:rPr lang="ru-RU" dirty="0" smtClean="0">
                <a:latin typeface="Times New Roman" pitchFamily="18" charset="0"/>
                <a:cs typeface="Times New Roman" pitchFamily="18" charset="0"/>
              </a:rPr>
              <a:t>буквы латинского алфавита, являющиеся </a:t>
            </a:r>
            <a:r>
              <a:rPr lang="ru-RU" dirty="0" smtClean="0">
                <a:latin typeface="Times New Roman" pitchFamily="18" charset="0"/>
                <a:cs typeface="Times New Roman" pitchFamily="18" charset="0"/>
              </a:rPr>
              <a:t>начальными буквами </a:t>
            </a:r>
            <a:r>
              <a:rPr lang="ru-RU" dirty="0" smtClean="0">
                <a:latin typeface="Times New Roman" pitchFamily="18" charset="0"/>
                <a:cs typeface="Times New Roman" pitchFamily="18" charset="0"/>
              </a:rPr>
              <a:t>соответствующих французских фраз, выражающие </a:t>
            </a:r>
            <a:r>
              <a:rPr lang="ru-RU" dirty="0" smtClean="0">
                <a:latin typeface="Times New Roman" pitchFamily="18" charset="0"/>
                <a:cs typeface="Times New Roman" pitchFamily="18" charset="0"/>
              </a:rPr>
              <a:t>отношение </a:t>
            </a:r>
            <a:r>
              <a:rPr lang="ru-RU" dirty="0" smtClean="0">
                <a:latin typeface="Times New Roman" pitchFamily="18" charset="0"/>
                <a:cs typeface="Times New Roman" pitchFamily="18" charset="0"/>
              </a:rPr>
              <a:t>владельца карточки к лицу, которому она передается:</a:t>
            </a:r>
          </a:p>
          <a:p>
            <a:pPr marL="0" indent="0" algn="just">
              <a:buNone/>
            </a:pPr>
            <a:r>
              <a:rPr lang="en-US" b="1" i="1" dirty="0" err="1" smtClean="0">
                <a:latin typeface="Times New Roman" pitchFamily="18" charset="0"/>
                <a:cs typeface="Times New Roman" pitchFamily="18" charset="0"/>
              </a:rPr>
              <a:t>p.f</a:t>
            </a:r>
            <a:r>
              <a:rPr lang="en-US" b="1" i="1" dirty="0" smtClean="0">
                <a:latin typeface="Times New Roman" pitchFamily="18" charset="0"/>
                <a:cs typeface="Times New Roman" pitchFamily="18" charset="0"/>
              </a:rPr>
              <a:t>. – </a:t>
            </a:r>
            <a:r>
              <a:rPr lang="ru-RU" b="1" i="1" dirty="0" smtClean="0">
                <a:latin typeface="Times New Roman" pitchFamily="18" charset="0"/>
                <a:cs typeface="Times New Roman" pitchFamily="18" charset="0"/>
              </a:rPr>
              <a:t>поздравление (</a:t>
            </a:r>
            <a:r>
              <a:rPr lang="en-US" b="1" i="1" dirty="0" smtClean="0">
                <a:latin typeface="Times New Roman" pitchFamily="18" charset="0"/>
                <a:cs typeface="Times New Roman" pitchFamily="18" charset="0"/>
              </a:rPr>
              <a:t>pour </a:t>
            </a:r>
            <a:r>
              <a:rPr lang="en-US" b="1" i="1" dirty="0" err="1" smtClean="0">
                <a:latin typeface="Times New Roman" pitchFamily="18" charset="0"/>
                <a:cs typeface="Times New Roman" pitchFamily="18" charset="0"/>
              </a:rPr>
              <a:t>feliciter</a:t>
            </a:r>
            <a:r>
              <a:rPr lang="en-US" b="1" i="1" dirty="0" smtClean="0">
                <a:latin typeface="Times New Roman" pitchFamily="18" charset="0"/>
                <a:cs typeface="Times New Roman" pitchFamily="18" charset="0"/>
              </a:rPr>
              <a:t>);</a:t>
            </a:r>
          </a:p>
          <a:p>
            <a:pPr marL="0" indent="0" algn="just">
              <a:buNone/>
            </a:pPr>
            <a:r>
              <a:rPr lang="ru-RU" b="1" i="1" dirty="0" err="1" smtClean="0">
                <a:latin typeface="Times New Roman" pitchFamily="18" charset="0"/>
                <a:cs typeface="Times New Roman" pitchFamily="18" charset="0"/>
              </a:rPr>
              <a:t>p.r</a:t>
            </a:r>
            <a:r>
              <a:rPr lang="ru-RU" b="1" i="1" dirty="0" smtClean="0">
                <a:latin typeface="Times New Roman" pitchFamily="18" charset="0"/>
                <a:cs typeface="Times New Roman" pitchFamily="18" charset="0"/>
              </a:rPr>
              <a:t>. – выражение благодарности (</a:t>
            </a:r>
            <a:r>
              <a:rPr lang="ru-RU" b="1" i="1" dirty="0" err="1" smtClean="0">
                <a:latin typeface="Times New Roman" pitchFamily="18" charset="0"/>
                <a:cs typeface="Times New Roman" pitchFamily="18" charset="0"/>
              </a:rPr>
              <a:t>pour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remercier</a:t>
            </a:r>
            <a:r>
              <a:rPr lang="ru-RU" b="1" i="1" dirty="0" smtClean="0">
                <a:latin typeface="Times New Roman" pitchFamily="18" charset="0"/>
                <a:cs typeface="Times New Roman" pitchFamily="18" charset="0"/>
              </a:rPr>
              <a:t>);</a:t>
            </a:r>
          </a:p>
          <a:p>
            <a:pPr marL="0" indent="0" algn="just">
              <a:buNone/>
            </a:pPr>
            <a:r>
              <a:rPr lang="ru-RU" b="1" i="1" dirty="0" err="1" smtClean="0">
                <a:latin typeface="Times New Roman" pitchFamily="18" charset="0"/>
                <a:cs typeface="Times New Roman" pitchFamily="18" charset="0"/>
              </a:rPr>
              <a:t>p.c</a:t>
            </a:r>
            <a:r>
              <a:rPr lang="ru-RU" b="1" i="1" dirty="0" smtClean="0">
                <a:latin typeface="Times New Roman" pitchFamily="18" charset="0"/>
                <a:cs typeface="Times New Roman" pitchFamily="18" charset="0"/>
              </a:rPr>
              <a:t>. – выражение соболезнования (</a:t>
            </a:r>
            <a:r>
              <a:rPr lang="ru-RU" b="1" i="1" dirty="0" err="1" smtClean="0">
                <a:latin typeface="Times New Roman" pitchFamily="18" charset="0"/>
                <a:cs typeface="Times New Roman" pitchFamily="18" charset="0"/>
              </a:rPr>
              <a:t>poir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condoleance</a:t>
            </a:r>
            <a:r>
              <a:rPr lang="ru-RU" b="1" i="1" dirty="0" smtClean="0">
                <a:latin typeface="Times New Roman" pitchFamily="18" charset="0"/>
                <a:cs typeface="Times New Roman" pitchFamily="18" charset="0"/>
              </a:rPr>
              <a:t>);</a:t>
            </a:r>
          </a:p>
          <a:p>
            <a:pPr marL="0" indent="0" algn="just">
              <a:buNone/>
            </a:pPr>
            <a:r>
              <a:rPr lang="ru-RU" b="1" i="1" dirty="0" err="1" smtClean="0">
                <a:latin typeface="Times New Roman" pitchFamily="18" charset="0"/>
                <a:cs typeface="Times New Roman" pitchFamily="18" charset="0"/>
              </a:rPr>
              <a:t>p.f.N.A</a:t>
            </a:r>
            <a:r>
              <a:rPr lang="ru-RU" b="1" i="1" dirty="0" smtClean="0">
                <a:latin typeface="Times New Roman" pitchFamily="18" charset="0"/>
                <a:cs typeface="Times New Roman" pitchFamily="18" charset="0"/>
              </a:rPr>
              <a:t>. – поздравление с Новым годом (</a:t>
            </a:r>
            <a:r>
              <a:rPr lang="ru-RU" b="1" i="1" dirty="0" err="1" smtClean="0">
                <a:latin typeface="Times New Roman" pitchFamily="18" charset="0"/>
                <a:cs typeface="Times New Roman" pitchFamily="18" charset="0"/>
              </a:rPr>
              <a:t>pour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feliciter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Nouvel</a:t>
            </a:r>
            <a:r>
              <a:rPr lang="ru-RU"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An);</a:t>
            </a:r>
            <a:endParaRPr lang="ru-RU" b="1" i="1" dirty="0" smtClean="0">
              <a:latin typeface="Times New Roman" pitchFamily="18" charset="0"/>
              <a:cs typeface="Times New Roman" pitchFamily="18" charset="0"/>
            </a:endParaRPr>
          </a:p>
          <a:p>
            <a:pPr marL="0" indent="0" algn="just">
              <a:spcBef>
                <a:spcPts val="0"/>
              </a:spcBef>
              <a:buNone/>
            </a:pPr>
            <a:r>
              <a:rPr lang="ru-RU" b="1" i="1" dirty="0" err="1" smtClean="0">
                <a:latin typeface="Times New Roman" pitchFamily="18" charset="0"/>
                <a:cs typeface="Times New Roman" pitchFamily="18" charset="0"/>
              </a:rPr>
              <a:t>p.p.c</a:t>
            </a:r>
            <a:r>
              <a:rPr lang="ru-RU" b="1" i="1" dirty="0" smtClean="0">
                <a:latin typeface="Times New Roman" pitchFamily="18" charset="0"/>
                <a:cs typeface="Times New Roman" pitchFamily="18" charset="0"/>
              </a:rPr>
              <a:t>. – прощание в связи с окончательным отъездом </a:t>
            </a:r>
            <a:r>
              <a:rPr lang="ru-RU" b="1" i="1" dirty="0" smtClean="0">
                <a:latin typeface="Times New Roman" pitchFamily="18" charset="0"/>
                <a:cs typeface="Times New Roman" pitchFamily="18" charset="0"/>
              </a:rPr>
              <a:t>из страны</a:t>
            </a:r>
            <a:r>
              <a:rPr lang="ru-RU" b="1" i="1" dirty="0" smtClean="0">
                <a:latin typeface="Times New Roman" pitchFamily="18" charset="0"/>
                <a:cs typeface="Times New Roman" pitchFamily="18" charset="0"/>
              </a:rPr>
              <a:t>, когда не наносится прощальный визит (</a:t>
            </a:r>
            <a:r>
              <a:rPr lang="ru-RU" b="1" i="1" dirty="0" err="1" smtClean="0">
                <a:latin typeface="Times New Roman" pitchFamily="18" charset="0"/>
                <a:cs typeface="Times New Roman" pitchFamily="18" charset="0"/>
              </a:rPr>
              <a:t>pour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prende</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conge</a:t>
            </a:r>
            <a:r>
              <a:rPr lang="ru-RU" b="1" i="1" dirty="0" smtClean="0">
                <a:latin typeface="Times New Roman" pitchFamily="18" charset="0"/>
                <a:cs typeface="Times New Roman" pitchFamily="18" charset="0"/>
              </a:rPr>
              <a:t>);</a:t>
            </a:r>
          </a:p>
          <a:p>
            <a:pPr marL="0" indent="0" algn="just">
              <a:spcBef>
                <a:spcPts val="0"/>
              </a:spcBef>
              <a:buNone/>
            </a:pPr>
            <a:r>
              <a:rPr lang="ru-RU" b="1" i="1" dirty="0" err="1" smtClean="0">
                <a:latin typeface="Times New Roman" pitchFamily="18" charset="0"/>
                <a:cs typeface="Times New Roman" pitchFamily="18" charset="0"/>
              </a:rPr>
              <a:t>p.p</a:t>
            </a:r>
            <a:r>
              <a:rPr lang="ru-RU" b="1" i="1" dirty="0" smtClean="0">
                <a:latin typeface="Times New Roman" pitchFamily="18" charset="0"/>
                <a:cs typeface="Times New Roman" pitchFamily="18" charset="0"/>
              </a:rPr>
              <a:t>. – заочное представление (</a:t>
            </a:r>
            <a:r>
              <a:rPr lang="ru-RU" b="1" i="1" dirty="0" err="1" smtClean="0">
                <a:latin typeface="Times New Roman" pitchFamily="18" charset="0"/>
                <a:cs typeface="Times New Roman" pitchFamily="18" charset="0"/>
              </a:rPr>
              <a:t>pour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presenter</a:t>
            </a:r>
            <a:r>
              <a:rPr lang="ru-RU" b="1" i="1" dirty="0" smtClean="0">
                <a:latin typeface="Times New Roman" pitchFamily="18" charset="0"/>
                <a:cs typeface="Times New Roman" pitchFamily="18" charset="0"/>
              </a:rPr>
              <a:t>). Это </a:t>
            </a:r>
            <a:r>
              <a:rPr lang="ru-RU" b="1" i="1" dirty="0" smtClean="0">
                <a:latin typeface="Times New Roman" pitchFamily="18" charset="0"/>
                <a:cs typeface="Times New Roman" pitchFamily="18" charset="0"/>
              </a:rPr>
              <a:t>современный </a:t>
            </a:r>
            <a:r>
              <a:rPr lang="ru-RU" b="1" i="1" dirty="0" smtClean="0">
                <a:latin typeface="Times New Roman" pitchFamily="18" charset="0"/>
                <a:cs typeface="Times New Roman" pitchFamily="18" charset="0"/>
              </a:rPr>
              <a:t>вариант рекомендательного письма.</a:t>
            </a:r>
            <a:endParaRPr lang="ru-RU" b="1" i="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Визитные карточки</a:t>
            </a:r>
            <a:endParaRPr lang="ru-RU" dirty="0"/>
          </a:p>
        </p:txBody>
      </p:sp>
      <p:sp>
        <p:nvSpPr>
          <p:cNvPr id="3" name="Содержимое 2"/>
          <p:cNvSpPr>
            <a:spLocks noGrp="1"/>
          </p:cNvSpPr>
          <p:nvPr>
            <p:ph sz="quarter" idx="1"/>
          </p:nvPr>
        </p:nvSpPr>
        <p:spPr>
          <a:xfrm>
            <a:off x="142844" y="857232"/>
            <a:ext cx="8643998" cy="5616720"/>
          </a:xfrm>
        </p:spPr>
        <p:txBody>
          <a:bodyPr>
            <a:noAutofit/>
          </a:bodyPr>
          <a:lstStyle/>
          <a:p>
            <a:pPr marL="0" indent="0" algn="just">
              <a:spcBef>
                <a:spcPts val="0"/>
              </a:spcBef>
              <a:buNone/>
            </a:pPr>
            <a:r>
              <a:rPr lang="ru-RU" b="1" dirty="0" smtClean="0"/>
              <a:t>В</a:t>
            </a:r>
            <a:r>
              <a:rPr lang="ru-RU" b="1" dirty="0" smtClean="0">
                <a:latin typeface="Times New Roman" pitchFamily="18" charset="0"/>
                <a:cs typeface="Times New Roman" pitchFamily="18" charset="0"/>
              </a:rPr>
              <a:t> разных странах есть свои особенности при использовании</a:t>
            </a:r>
          </a:p>
          <a:p>
            <a:pPr marL="0" indent="0" algn="just">
              <a:spcBef>
                <a:spcPts val="0"/>
              </a:spcBef>
              <a:buNone/>
            </a:pPr>
            <a:r>
              <a:rPr lang="ru-RU" b="1" dirty="0" smtClean="0">
                <a:latin typeface="Times New Roman" pitchFamily="18" charset="0"/>
                <a:cs typeface="Times New Roman" pitchFamily="18" charset="0"/>
              </a:rPr>
              <a:t>визитных карточек. </a:t>
            </a:r>
            <a:endParaRPr lang="ru-RU" b="1"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Например</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в арабских странах </a:t>
            </a:r>
            <a:r>
              <a:rPr lang="ru-RU" dirty="0" smtClean="0">
                <a:latin typeface="Times New Roman" pitchFamily="18" charset="0"/>
                <a:cs typeface="Times New Roman" pitchFamily="18" charset="0"/>
              </a:rPr>
              <a:t>ни в коем </a:t>
            </a:r>
            <a:r>
              <a:rPr lang="ru-RU" dirty="0" smtClean="0">
                <a:latin typeface="Times New Roman" pitchFamily="18" charset="0"/>
                <a:cs typeface="Times New Roman" pitchFamily="18" charset="0"/>
              </a:rPr>
              <a:t>случае </a:t>
            </a:r>
            <a:r>
              <a:rPr lang="ru-RU" dirty="0" smtClean="0">
                <a:latin typeface="Times New Roman" pitchFamily="18" charset="0"/>
                <a:cs typeface="Times New Roman" pitchFamily="18" charset="0"/>
              </a:rPr>
              <a:t>нельзя давать визитку левой рукой, так как левая рука у </a:t>
            </a:r>
            <a:r>
              <a:rPr lang="ru-RU" dirty="0" smtClean="0">
                <a:latin typeface="Times New Roman" pitchFamily="18" charset="0"/>
                <a:cs typeface="Times New Roman" pitchFamily="18" charset="0"/>
              </a:rPr>
              <a:t>мусульман </a:t>
            </a:r>
            <a:r>
              <a:rPr lang="ru-RU" dirty="0" smtClean="0">
                <a:latin typeface="Times New Roman" pitchFamily="18" charset="0"/>
                <a:cs typeface="Times New Roman" pitchFamily="18" charset="0"/>
              </a:rPr>
              <a:t>считается нечистой.</a:t>
            </a:r>
          </a:p>
          <a:p>
            <a:pPr marL="0" indent="0" algn="just">
              <a:spcBef>
                <a:spcPts val="0"/>
              </a:spcBef>
              <a:buNone/>
            </a:pPr>
            <a:r>
              <a:rPr lang="ru-RU" b="1" dirty="0" smtClean="0">
                <a:latin typeface="Times New Roman" pitchFamily="18" charset="0"/>
                <a:cs typeface="Times New Roman" pitchFamily="18" charset="0"/>
              </a:rPr>
              <a:t>В Китае </a:t>
            </a:r>
            <a:r>
              <a:rPr lang="ru-RU" dirty="0" smtClean="0">
                <a:latin typeface="Times New Roman" pitchFamily="18" charset="0"/>
                <a:cs typeface="Times New Roman" pitchFamily="18" charset="0"/>
              </a:rPr>
              <a:t>необходимо иметь при себе двусторонние визитки,</a:t>
            </a:r>
          </a:p>
          <a:p>
            <a:pPr marL="0" indent="0" algn="just">
              <a:spcBef>
                <a:spcPts val="0"/>
              </a:spcBef>
              <a:buNone/>
            </a:pPr>
            <a:r>
              <a:rPr lang="ru-RU" dirty="0" smtClean="0">
                <a:latin typeface="Times New Roman" pitchFamily="18" charset="0"/>
                <a:cs typeface="Times New Roman" pitchFamily="18" charset="0"/>
              </a:rPr>
              <a:t>на одной из сторон которой текст переведен на китайский с </a:t>
            </a:r>
            <a:r>
              <a:rPr lang="ru-RU" dirty="0" smtClean="0">
                <a:latin typeface="Times New Roman" pitchFamily="18" charset="0"/>
                <a:cs typeface="Times New Roman" pitchFamily="18" charset="0"/>
              </a:rPr>
              <a:t>использованием </a:t>
            </a:r>
            <a:r>
              <a:rPr lang="ru-RU" dirty="0" smtClean="0">
                <a:latin typeface="Times New Roman" pitchFamily="18" charset="0"/>
                <a:cs typeface="Times New Roman" pitchFamily="18" charset="0"/>
              </a:rPr>
              <a:t>упрощенных китайских иероглифов, которые </a:t>
            </a:r>
            <a:r>
              <a:rPr lang="ru-RU" dirty="0" smtClean="0">
                <a:latin typeface="Times New Roman" pitchFamily="18" charset="0"/>
                <a:cs typeface="Times New Roman" pitchFamily="18" charset="0"/>
              </a:rPr>
              <a:t>печатаются в золотых красках и цветами, сочетающимися с золотым. Визитная </a:t>
            </a:r>
            <a:r>
              <a:rPr lang="ru-RU" dirty="0" smtClean="0">
                <a:latin typeface="Times New Roman" pitchFamily="18" charset="0"/>
                <a:cs typeface="Times New Roman" pitchFamily="18" charset="0"/>
              </a:rPr>
              <a:t>карточка должна включать имя вашей компании. </a:t>
            </a:r>
            <a:r>
              <a:rPr lang="ru-RU" dirty="0" smtClean="0">
                <a:latin typeface="Times New Roman" pitchFamily="18" charset="0"/>
                <a:cs typeface="Times New Roman" pitchFamily="18" charset="0"/>
              </a:rPr>
              <a:t>Если фирма </a:t>
            </a:r>
            <a:r>
              <a:rPr lang="ru-RU" dirty="0" smtClean="0">
                <a:latin typeface="Times New Roman" pitchFamily="18" charset="0"/>
                <a:cs typeface="Times New Roman" pitchFamily="18" charset="0"/>
              </a:rPr>
              <a:t>является старейшей или крупнейшей в вашей стране, </a:t>
            </a:r>
            <a:r>
              <a:rPr lang="ru-RU" dirty="0" smtClean="0">
                <a:latin typeface="Times New Roman" pitchFamily="18" charset="0"/>
                <a:cs typeface="Times New Roman" pitchFamily="18" charset="0"/>
              </a:rPr>
              <a:t>то следует </a:t>
            </a:r>
            <a:r>
              <a:rPr lang="ru-RU" dirty="0" smtClean="0">
                <a:latin typeface="Times New Roman" pitchFamily="18" charset="0"/>
                <a:cs typeface="Times New Roman" pitchFamily="18" charset="0"/>
              </a:rPr>
              <a:t>отметить это на визитке. Необходимо держать </a:t>
            </a:r>
            <a:r>
              <a:rPr lang="ru-RU" dirty="0" smtClean="0">
                <a:latin typeface="Times New Roman" pitchFamily="18" charset="0"/>
                <a:cs typeface="Times New Roman" pitchFamily="18" charset="0"/>
              </a:rPr>
              <a:t>карточку обеими </a:t>
            </a:r>
            <a:r>
              <a:rPr lang="ru-RU" dirty="0" smtClean="0">
                <a:latin typeface="Times New Roman" pitchFamily="18" charset="0"/>
                <a:cs typeface="Times New Roman" pitchFamily="18" charset="0"/>
              </a:rPr>
              <a:t>руками, когда предлагаете ее. Не желательно делать </a:t>
            </a:r>
            <a:r>
              <a:rPr lang="ru-RU" dirty="0" smtClean="0">
                <a:latin typeface="Times New Roman" pitchFamily="18" charset="0"/>
                <a:cs typeface="Times New Roman" pitchFamily="18" charset="0"/>
              </a:rPr>
              <a:t>записей </a:t>
            </a:r>
            <a:r>
              <a:rPr lang="ru-RU" dirty="0" smtClean="0">
                <a:latin typeface="Times New Roman" pitchFamily="18" charset="0"/>
                <a:cs typeface="Times New Roman" pitchFamily="18" charset="0"/>
              </a:rPr>
              <a:t>на визитных карточках, если об этом не попросит сам </a:t>
            </a:r>
            <a:r>
              <a:rPr lang="ru-RU" dirty="0" smtClean="0">
                <a:latin typeface="Times New Roman" pitchFamily="18" charset="0"/>
                <a:cs typeface="Times New Roman" pitchFamily="18" charset="0"/>
              </a:rPr>
              <a:t>хозяин визитки</a:t>
            </a:r>
            <a:r>
              <a:rPr lang="ru-RU" dirty="0" smtClean="0">
                <a:latin typeface="Times New Roman" pitchFamily="18" charset="0"/>
                <a:cs typeface="Times New Roman" pitchFamily="18" charset="0"/>
              </a:rPr>
              <a:t>.</a:t>
            </a:r>
            <a:endParaRPr lang="ru-RU" b="1" i="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Визитные карточки</a:t>
            </a:r>
            <a:endParaRPr lang="ru-RU" dirty="0"/>
          </a:p>
        </p:txBody>
      </p:sp>
      <p:sp>
        <p:nvSpPr>
          <p:cNvPr id="3" name="Содержимое 2"/>
          <p:cNvSpPr>
            <a:spLocks noGrp="1"/>
          </p:cNvSpPr>
          <p:nvPr>
            <p:ph sz="quarter" idx="1"/>
          </p:nvPr>
        </p:nvSpPr>
        <p:spPr>
          <a:xfrm>
            <a:off x="142844" y="857232"/>
            <a:ext cx="8643998" cy="5616720"/>
          </a:xfrm>
        </p:spPr>
        <p:txBody>
          <a:bodyPr>
            <a:noAutofit/>
          </a:bodyPr>
          <a:lstStyle/>
          <a:p>
            <a:pPr marL="0" indent="0" algn="just">
              <a:spcBef>
                <a:spcPts val="0"/>
              </a:spcBef>
              <a:buNone/>
            </a:pPr>
            <a:r>
              <a:rPr lang="ru-RU" sz="2600" dirty="0" smtClean="0">
                <a:latin typeface="Times New Roman" pitchFamily="18" charset="0"/>
                <a:cs typeface="Times New Roman" pitchFamily="18" charset="0"/>
              </a:rPr>
              <a:t>Этикет </a:t>
            </a:r>
            <a:r>
              <a:rPr lang="ru-RU" sz="2600" b="1" i="1" dirty="0" smtClean="0">
                <a:latin typeface="Times New Roman" pitchFamily="18" charset="0"/>
                <a:cs typeface="Times New Roman" pitchFamily="18" charset="0"/>
              </a:rPr>
              <a:t>в Индии </a:t>
            </a:r>
            <a:r>
              <a:rPr lang="ru-RU" sz="2600" dirty="0" smtClean="0">
                <a:latin typeface="Times New Roman" pitchFamily="18" charset="0"/>
                <a:cs typeface="Times New Roman" pitchFamily="18" charset="0"/>
              </a:rPr>
              <a:t>предусматривает такую деталь. Если у </a:t>
            </a:r>
            <a:r>
              <a:rPr lang="ru-RU" sz="2600" dirty="0" smtClean="0">
                <a:latin typeface="Times New Roman" pitchFamily="18" charset="0"/>
                <a:cs typeface="Times New Roman" pitchFamily="18" charset="0"/>
              </a:rPr>
              <a:t>вас есть </a:t>
            </a:r>
            <a:r>
              <a:rPr lang="ru-RU" sz="2600" dirty="0" smtClean="0">
                <a:latin typeface="Times New Roman" pitchFamily="18" charset="0"/>
                <a:cs typeface="Times New Roman" pitchFamily="18" charset="0"/>
              </a:rPr>
              <a:t>высшее образование, то желательно указать его на </a:t>
            </a:r>
            <a:r>
              <a:rPr lang="ru-RU" sz="2600" dirty="0" smtClean="0">
                <a:latin typeface="Times New Roman" pitchFamily="18" charset="0"/>
                <a:cs typeface="Times New Roman" pitchFamily="18" charset="0"/>
              </a:rPr>
              <a:t>визитной карточке</a:t>
            </a:r>
            <a:r>
              <a:rPr lang="ru-RU" sz="2600" dirty="0" smtClean="0">
                <a:latin typeface="Times New Roman" pitchFamily="18" charset="0"/>
                <a:cs typeface="Times New Roman" pitchFamily="18" charset="0"/>
              </a:rPr>
              <a:t>. Всегда используйте правую руку, чтобы вручить или </a:t>
            </a:r>
            <a:r>
              <a:rPr lang="ru-RU" sz="2600" dirty="0" smtClean="0">
                <a:latin typeface="Times New Roman" pitchFamily="18" charset="0"/>
                <a:cs typeface="Times New Roman" pitchFamily="18" charset="0"/>
              </a:rPr>
              <a:t>получить </a:t>
            </a:r>
            <a:r>
              <a:rPr lang="ru-RU" sz="2600" dirty="0" smtClean="0">
                <a:latin typeface="Times New Roman" pitchFamily="18" charset="0"/>
                <a:cs typeface="Times New Roman" pitchFamily="18" charset="0"/>
              </a:rPr>
              <a:t>визитку. Визитные карточки можно не переводить на </a:t>
            </a:r>
            <a:r>
              <a:rPr lang="ru-RU" sz="2600" dirty="0" smtClean="0">
                <a:latin typeface="Times New Roman" pitchFamily="18" charset="0"/>
                <a:cs typeface="Times New Roman" pitchFamily="18" charset="0"/>
              </a:rPr>
              <a:t>хинди</a:t>
            </a:r>
            <a:r>
              <a:rPr lang="ru-RU" sz="2600" dirty="0" smtClean="0">
                <a:latin typeface="Times New Roman" pitchFamily="18" charset="0"/>
                <a:cs typeface="Times New Roman" pitchFamily="18" charset="0"/>
              </a:rPr>
              <a:t>, так как английский язык широко используется в деловом </a:t>
            </a:r>
            <a:r>
              <a:rPr lang="ru-RU" sz="2600" dirty="0" smtClean="0">
                <a:latin typeface="Times New Roman" pitchFamily="18" charset="0"/>
                <a:cs typeface="Times New Roman" pitchFamily="18" charset="0"/>
              </a:rPr>
              <a:t>сообществе </a:t>
            </a:r>
            <a:r>
              <a:rPr lang="ru-RU" sz="2600" dirty="0" smtClean="0">
                <a:latin typeface="Times New Roman" pitchFamily="18" charset="0"/>
                <a:cs typeface="Times New Roman" pitchFamily="18" charset="0"/>
              </a:rPr>
              <a:t>Индии</a:t>
            </a:r>
            <a:r>
              <a:rPr lang="ru-RU" sz="2600" dirty="0" smtClean="0">
                <a:latin typeface="Times New Roman" pitchFamily="18" charset="0"/>
                <a:cs typeface="Times New Roman" pitchFamily="18" charset="0"/>
              </a:rPr>
              <a:t>.</a:t>
            </a:r>
          </a:p>
          <a:p>
            <a:pPr marL="0" indent="0" algn="just">
              <a:spcBef>
                <a:spcPts val="0"/>
              </a:spcBef>
              <a:buNone/>
            </a:pPr>
            <a:r>
              <a:rPr lang="ru-RU" sz="2600" dirty="0" smtClean="0">
                <a:latin typeface="Times New Roman" pitchFamily="18" charset="0"/>
                <a:cs typeface="Times New Roman" pitchFamily="18" charset="0"/>
              </a:rPr>
              <a:t>Обмен визитками </a:t>
            </a:r>
            <a:r>
              <a:rPr lang="ru-RU" sz="2600" b="1" i="1" dirty="0" smtClean="0">
                <a:latin typeface="Times New Roman" pitchFamily="18" charset="0"/>
                <a:cs typeface="Times New Roman" pitchFamily="18" charset="0"/>
              </a:rPr>
              <a:t>в Японии </a:t>
            </a:r>
            <a:r>
              <a:rPr lang="ru-RU" sz="2600" dirty="0" smtClean="0">
                <a:latin typeface="Times New Roman" pitchFamily="18" charset="0"/>
                <a:cs typeface="Times New Roman" pitchFamily="18" charset="0"/>
              </a:rPr>
              <a:t>– целая церемония. Не </a:t>
            </a:r>
            <a:r>
              <a:rPr lang="ru-RU" sz="2600" dirty="0" smtClean="0">
                <a:latin typeface="Times New Roman" pitchFamily="18" charset="0"/>
                <a:cs typeface="Times New Roman" pitchFamily="18" charset="0"/>
              </a:rPr>
              <a:t>пожалейте денег </a:t>
            </a:r>
            <a:r>
              <a:rPr lang="ru-RU" sz="2600" dirty="0" smtClean="0">
                <a:latin typeface="Times New Roman" pitchFamily="18" charset="0"/>
                <a:cs typeface="Times New Roman" pitchFamily="18" charset="0"/>
              </a:rPr>
              <a:t>на качественные визитки – это хорошие инвестиции. </a:t>
            </a:r>
            <a:r>
              <a:rPr lang="ru-RU" sz="2600" dirty="0" smtClean="0">
                <a:latin typeface="Times New Roman" pitchFamily="18" charset="0"/>
                <a:cs typeface="Times New Roman" pitchFamily="18" charset="0"/>
              </a:rPr>
              <a:t>Всегда держите </a:t>
            </a:r>
            <a:r>
              <a:rPr lang="ru-RU" sz="2600" dirty="0" smtClean="0">
                <a:latin typeface="Times New Roman" pitchFamily="18" charset="0"/>
                <a:cs typeface="Times New Roman" pitchFamily="18" charset="0"/>
              </a:rPr>
              <a:t>ваши визитные карточки в идеальном состоянии. </a:t>
            </a:r>
            <a:r>
              <a:rPr lang="ru-RU" sz="2600" dirty="0" smtClean="0">
                <a:latin typeface="Times New Roman" pitchFamily="18" charset="0"/>
                <a:cs typeface="Times New Roman" pitchFamily="18" charset="0"/>
              </a:rPr>
              <a:t>Убедитесь</a:t>
            </a:r>
            <a:r>
              <a:rPr lang="ru-RU" sz="2600" dirty="0" smtClean="0">
                <a:latin typeface="Times New Roman" pitchFamily="18" charset="0"/>
                <a:cs typeface="Times New Roman" pitchFamily="18" charset="0"/>
              </a:rPr>
              <a:t>, что на вашей визитной карточке указана </a:t>
            </a:r>
            <a:r>
              <a:rPr lang="ru-RU" sz="2600" dirty="0" smtClean="0">
                <a:latin typeface="Times New Roman" pitchFamily="18" charset="0"/>
                <a:cs typeface="Times New Roman" pitchFamily="18" charset="0"/>
              </a:rPr>
              <a:t>информация о </a:t>
            </a:r>
            <a:r>
              <a:rPr lang="ru-RU" sz="2600" dirty="0" smtClean="0">
                <a:latin typeface="Times New Roman" pitchFamily="18" charset="0"/>
                <a:cs typeface="Times New Roman" pitchFamily="18" charset="0"/>
              </a:rPr>
              <a:t>фирме и вашей должности, в Японии очень важны </a:t>
            </a:r>
            <a:r>
              <a:rPr lang="ru-RU" sz="2600" dirty="0" smtClean="0">
                <a:latin typeface="Times New Roman" pitchFamily="18" charset="0"/>
                <a:cs typeface="Times New Roman" pitchFamily="18" charset="0"/>
              </a:rPr>
              <a:t>статус и </a:t>
            </a:r>
            <a:r>
              <a:rPr lang="ru-RU" sz="2600" dirty="0" smtClean="0">
                <a:latin typeface="Times New Roman" pitchFamily="18" charset="0"/>
                <a:cs typeface="Times New Roman" pitchFamily="18" charset="0"/>
              </a:rPr>
              <a:t>иерархия. Так же как в Китае, необходимо держать карточку</a:t>
            </a:r>
            <a:r>
              <a:rPr lang="ru-RU" sz="2600" dirty="0" smtClean="0">
                <a:latin typeface="Times New Roman" pitchFamily="18" charset="0"/>
                <a:cs typeface="Times New Roman" pitchFamily="18" charset="0"/>
              </a:rPr>
              <a:t>, вручая </a:t>
            </a:r>
            <a:r>
              <a:rPr lang="ru-RU" sz="2600" dirty="0" smtClean="0">
                <a:latin typeface="Times New Roman" pitchFamily="18" charset="0"/>
                <a:cs typeface="Times New Roman" pitchFamily="18" charset="0"/>
              </a:rPr>
              <a:t>ее, обеими руками</a:t>
            </a:r>
            <a:r>
              <a:rPr lang="ru-RU" dirty="0" smtClean="0">
                <a:latin typeface="Times New Roman" pitchFamily="18" charset="0"/>
                <a:cs typeface="Times New Roman" pitchFamily="18" charset="0"/>
              </a:rPr>
              <a:t>.</a:t>
            </a:r>
            <a:endParaRPr lang="ru-RU" b="1" i="1"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358246" cy="928694"/>
          </a:xfrm>
        </p:spPr>
        <p:txBody>
          <a:bodyPr>
            <a:noAutofit/>
          </a:bodyPr>
          <a:lstStyle/>
          <a:p>
            <a:pPr algn="ctr"/>
            <a:r>
              <a:rPr lang="ru-RU" sz="2400" b="1" dirty="0" smtClean="0">
                <a:solidFill>
                  <a:schemeClr val="tx1"/>
                </a:solidFill>
                <a:latin typeface="Times New Roman" pitchFamily="18" charset="0"/>
                <a:cs typeface="Times New Roman" pitchFamily="18" charset="0"/>
              </a:rPr>
              <a:t>Национальные особенности бизнес-коммуникаций. Характерные черты </a:t>
            </a:r>
            <a:r>
              <a:rPr lang="ru-RU" sz="2400" b="1" dirty="0" smtClean="0">
                <a:solidFill>
                  <a:schemeClr val="tx1"/>
                </a:solidFill>
                <a:latin typeface="Times New Roman" pitchFamily="18" charset="0"/>
                <a:cs typeface="Times New Roman" pitchFamily="18" charset="0"/>
              </a:rPr>
              <a:t>бизнесменов </a:t>
            </a:r>
            <a:r>
              <a:rPr lang="ru-RU" sz="2400" b="1" dirty="0" smtClean="0">
                <a:solidFill>
                  <a:schemeClr val="tx1"/>
                </a:solidFill>
                <a:latin typeface="Times New Roman" pitchFamily="18" charset="0"/>
                <a:cs typeface="Times New Roman" pitchFamily="18" charset="0"/>
              </a:rPr>
              <a:t>разных стран</a:t>
            </a:r>
            <a:endParaRPr lang="ru-RU" sz="2400" b="1"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357158" y="1071562"/>
            <a:ext cx="8429684" cy="557214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358246" cy="928694"/>
          </a:xfrm>
        </p:spPr>
        <p:txBody>
          <a:bodyPr>
            <a:noAutofit/>
          </a:bodyPr>
          <a:lstStyle/>
          <a:p>
            <a:pPr algn="ctr"/>
            <a:r>
              <a:rPr lang="ru-RU" sz="2400" b="1" dirty="0" smtClean="0">
                <a:solidFill>
                  <a:schemeClr val="tx1"/>
                </a:solidFill>
                <a:latin typeface="Times New Roman" pitchFamily="18" charset="0"/>
                <a:cs typeface="Times New Roman" pitchFamily="18" charset="0"/>
              </a:rPr>
              <a:t>Национальные особенности бизнес-коммуникаций. Характерные черты </a:t>
            </a:r>
            <a:r>
              <a:rPr lang="ru-RU" sz="2400" b="1" dirty="0" smtClean="0">
                <a:solidFill>
                  <a:schemeClr val="tx1"/>
                </a:solidFill>
                <a:latin typeface="Times New Roman" pitchFamily="18" charset="0"/>
                <a:cs typeface="Times New Roman" pitchFamily="18" charset="0"/>
              </a:rPr>
              <a:t>бизнесменов </a:t>
            </a:r>
            <a:r>
              <a:rPr lang="ru-RU" sz="2400" b="1" dirty="0" smtClean="0">
                <a:solidFill>
                  <a:schemeClr val="tx1"/>
                </a:solidFill>
                <a:latin typeface="Times New Roman" pitchFamily="18" charset="0"/>
                <a:cs typeface="Times New Roman" pitchFamily="18" charset="0"/>
              </a:rPr>
              <a:t>разных стран</a:t>
            </a:r>
            <a:endParaRPr lang="ru-RU" sz="2400" b="1" dirty="0"/>
          </a:p>
        </p:txBody>
      </p:sp>
      <p:pic>
        <p:nvPicPr>
          <p:cNvPr id="8194" name="Picture 2"/>
          <p:cNvPicPr>
            <a:picLocks noGrp="1" noChangeAspect="1" noChangeArrowheads="1"/>
          </p:cNvPicPr>
          <p:nvPr>
            <p:ph sz="quarter" idx="1"/>
          </p:nvPr>
        </p:nvPicPr>
        <p:blipFill>
          <a:blip r:embed="rId2"/>
          <a:srcRect/>
          <a:stretch>
            <a:fillRect/>
          </a:stretch>
        </p:blipFill>
        <p:spPr bwMode="auto">
          <a:xfrm>
            <a:off x="457200" y="1643050"/>
            <a:ext cx="8115328" cy="428628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358246" cy="928694"/>
          </a:xfrm>
        </p:spPr>
        <p:txBody>
          <a:bodyPr>
            <a:noAutofit/>
          </a:bodyPr>
          <a:lstStyle/>
          <a:p>
            <a:pPr algn="ctr"/>
            <a:r>
              <a:rPr lang="ru-RU" sz="2400" b="1" dirty="0" smtClean="0">
                <a:solidFill>
                  <a:schemeClr val="tx1"/>
                </a:solidFill>
                <a:latin typeface="Times New Roman" pitchFamily="18" charset="0"/>
                <a:cs typeface="Times New Roman" pitchFamily="18" charset="0"/>
              </a:rPr>
              <a:t>Национальные особенности бизнес-коммуникаций. Характерные черты </a:t>
            </a:r>
            <a:r>
              <a:rPr lang="ru-RU" sz="2400" b="1" dirty="0" smtClean="0">
                <a:solidFill>
                  <a:schemeClr val="tx1"/>
                </a:solidFill>
                <a:latin typeface="Times New Roman" pitchFamily="18" charset="0"/>
                <a:cs typeface="Times New Roman" pitchFamily="18" charset="0"/>
              </a:rPr>
              <a:t>бизнесменов </a:t>
            </a:r>
            <a:r>
              <a:rPr lang="ru-RU" sz="2400" b="1" dirty="0" smtClean="0">
                <a:solidFill>
                  <a:schemeClr val="tx1"/>
                </a:solidFill>
                <a:latin typeface="Times New Roman" pitchFamily="18" charset="0"/>
                <a:cs typeface="Times New Roman" pitchFamily="18" charset="0"/>
              </a:rPr>
              <a:t>разных стран</a:t>
            </a:r>
            <a:endParaRPr lang="ru-RU" sz="2400" b="1" dirty="0"/>
          </a:p>
        </p:txBody>
      </p:sp>
      <p:pic>
        <p:nvPicPr>
          <p:cNvPr id="9218" name="Picture 2"/>
          <p:cNvPicPr>
            <a:picLocks noGrp="1" noChangeAspect="1" noChangeArrowheads="1"/>
          </p:cNvPicPr>
          <p:nvPr>
            <p:ph sz="quarter" idx="1"/>
          </p:nvPr>
        </p:nvPicPr>
        <p:blipFill>
          <a:blip r:embed="rId2"/>
          <a:srcRect/>
          <a:stretch>
            <a:fillRect/>
          </a:stretch>
        </p:blipFill>
        <p:spPr bwMode="auto">
          <a:xfrm>
            <a:off x="457200" y="1214422"/>
            <a:ext cx="7972425" cy="500066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358246" cy="928694"/>
          </a:xfrm>
        </p:spPr>
        <p:txBody>
          <a:bodyPr>
            <a:noAutofit/>
          </a:bodyPr>
          <a:lstStyle/>
          <a:p>
            <a:pPr algn="ctr"/>
            <a:r>
              <a:rPr lang="ru-RU" sz="2400" b="1" dirty="0" smtClean="0">
                <a:solidFill>
                  <a:schemeClr val="tx1"/>
                </a:solidFill>
                <a:latin typeface="Times New Roman" pitchFamily="18" charset="0"/>
                <a:cs typeface="Times New Roman" pitchFamily="18" charset="0"/>
              </a:rPr>
              <a:t>Национальные особенности бизнес-коммуникаций. Характерные черты </a:t>
            </a:r>
            <a:r>
              <a:rPr lang="ru-RU" sz="2400" b="1" dirty="0" smtClean="0">
                <a:solidFill>
                  <a:schemeClr val="tx1"/>
                </a:solidFill>
                <a:latin typeface="Times New Roman" pitchFamily="18" charset="0"/>
                <a:cs typeface="Times New Roman" pitchFamily="18" charset="0"/>
              </a:rPr>
              <a:t>бизнесменов </a:t>
            </a:r>
            <a:r>
              <a:rPr lang="ru-RU" sz="2400" b="1" dirty="0" smtClean="0">
                <a:solidFill>
                  <a:schemeClr val="tx1"/>
                </a:solidFill>
                <a:latin typeface="Times New Roman" pitchFamily="18" charset="0"/>
                <a:cs typeface="Times New Roman" pitchFamily="18" charset="0"/>
              </a:rPr>
              <a:t>разных стран</a:t>
            </a:r>
            <a:endParaRPr lang="ru-RU" sz="2400" b="1" dirty="0"/>
          </a:p>
        </p:txBody>
      </p:sp>
      <p:pic>
        <p:nvPicPr>
          <p:cNvPr id="10242" name="Picture 2"/>
          <p:cNvPicPr>
            <a:picLocks noGrp="1" noChangeAspect="1" noChangeArrowheads="1"/>
          </p:cNvPicPr>
          <p:nvPr>
            <p:ph sz="quarter" idx="1"/>
          </p:nvPr>
        </p:nvPicPr>
        <p:blipFill>
          <a:blip r:embed="rId2"/>
          <a:srcRect/>
          <a:stretch>
            <a:fillRect/>
          </a:stretch>
        </p:blipFill>
        <p:spPr bwMode="auto">
          <a:xfrm>
            <a:off x="457200" y="1142984"/>
            <a:ext cx="7829576" cy="53578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Основы деловой риторики</a:t>
            </a:r>
            <a:endParaRPr lang="ru-RU" dirty="0"/>
          </a:p>
        </p:txBody>
      </p:sp>
      <p:sp>
        <p:nvSpPr>
          <p:cNvPr id="3" name="Содержимое 2"/>
          <p:cNvSpPr>
            <a:spLocks noGrp="1"/>
          </p:cNvSpPr>
          <p:nvPr>
            <p:ph sz="quarter" idx="1"/>
          </p:nvPr>
        </p:nvSpPr>
        <p:spPr>
          <a:xfrm>
            <a:off x="428596" y="785794"/>
            <a:ext cx="4286280" cy="5314968"/>
          </a:xfrm>
        </p:spPr>
        <p:txBody>
          <a:bodyPr>
            <a:normAutofit/>
          </a:bodyPr>
          <a:lstStyle/>
          <a:p>
            <a:pPr algn="just">
              <a:buNone/>
            </a:pPr>
            <a:endParaRPr lang="ru-RU" b="1" i="1" dirty="0" smtClean="0">
              <a:latin typeface="Times New Roman" pitchFamily="18" charset="0"/>
              <a:cs typeface="Times New Roman" pitchFamily="18" charset="0"/>
            </a:endParaRPr>
          </a:p>
          <a:p>
            <a:pPr algn="just">
              <a:buNone/>
            </a:pPr>
            <a:r>
              <a:rPr lang="ru-RU" b="1" i="1" dirty="0" smtClean="0">
                <a:latin typeface="Times New Roman" pitchFamily="18" charset="0"/>
                <a:cs typeface="Times New Roman" pitchFamily="18" charset="0"/>
              </a:rPr>
              <a:t>Деловая риторика</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это наука и искусство убедительной и эффективной речи в различных видах (или жанрах) делового общения. .</a:t>
            </a:r>
          </a:p>
          <a:p>
            <a:pPr algn="just">
              <a:buNone/>
            </a:pPr>
            <a:endParaRPr lang="ru-RU" i="1" dirty="0" smtClean="0">
              <a:latin typeface="Times New Roman" pitchFamily="18" charset="0"/>
              <a:cs typeface="Times New Roman" pitchFamily="18" charset="0"/>
            </a:endParaRPr>
          </a:p>
          <a:p>
            <a:pPr algn="just">
              <a:buNone/>
            </a:pPr>
            <a:r>
              <a:rPr lang="ru-RU" b="1" i="1" dirty="0" smtClean="0">
                <a:latin typeface="Times New Roman" pitchFamily="18" charset="0"/>
                <a:cs typeface="Times New Roman" pitchFamily="18" charset="0"/>
              </a:rPr>
              <a:t>Объект</a:t>
            </a: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деловой риторики </a:t>
            </a:r>
            <a:r>
              <a:rPr lang="ru-RU" dirty="0" smtClean="0">
                <a:latin typeface="Times New Roman" pitchFamily="18" charset="0"/>
                <a:cs typeface="Times New Roman" pitchFamily="18" charset="0"/>
              </a:rPr>
              <a:t>–   устные и письменные жанры служебного контакта, такие, как доклад на собрании, переговоры, договор, заявление, приказ и т. д</a:t>
            </a:r>
            <a:r>
              <a:rPr lang="ru-RU" dirty="0" smtClean="0"/>
              <a:t>.</a:t>
            </a:r>
            <a:endParaRPr lang="ru-RU" dirty="0">
              <a:latin typeface="Times New Roman" pitchFamily="18" charset="0"/>
              <a:cs typeface="Times New Roman" pitchFamily="18" charset="0"/>
            </a:endParaRPr>
          </a:p>
        </p:txBody>
      </p:sp>
      <p:pic>
        <p:nvPicPr>
          <p:cNvPr id="2051" name="Picture 3" descr="D:\Alexey\Desktop\Документы ЖАННА\НГУЭУ 2019\ЭТИКЕТ\СЛАЙДЫ_ЭТИКЕТ\kisspng-lesson-school-study-skills-education-teacher-speaking-5ac2b2f9c2de48.6584321815227092417982.jpg"/>
          <p:cNvPicPr>
            <a:picLocks noGrp="1" noChangeAspect="1" noChangeArrowheads="1"/>
          </p:cNvPicPr>
          <p:nvPr>
            <p:ph sz="quarter" idx="2"/>
          </p:nvPr>
        </p:nvPicPr>
        <p:blipFill>
          <a:blip r:embed="rId2"/>
          <a:srcRect/>
          <a:stretch>
            <a:fillRect/>
          </a:stretch>
        </p:blipFill>
        <p:spPr bwMode="auto">
          <a:xfrm>
            <a:off x="4857751" y="785794"/>
            <a:ext cx="3832923" cy="442915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358246" cy="928694"/>
          </a:xfrm>
        </p:spPr>
        <p:txBody>
          <a:bodyPr>
            <a:noAutofit/>
          </a:bodyPr>
          <a:lstStyle/>
          <a:p>
            <a:pPr algn="ctr"/>
            <a:r>
              <a:rPr lang="ru-RU" sz="2400" b="1" dirty="0" smtClean="0">
                <a:solidFill>
                  <a:schemeClr val="tx1"/>
                </a:solidFill>
                <a:latin typeface="Times New Roman" pitchFamily="18" charset="0"/>
                <a:cs typeface="Times New Roman" pitchFamily="18" charset="0"/>
              </a:rPr>
              <a:t>Национальные особенности бизнес-коммуникаций. Характерные черты </a:t>
            </a:r>
            <a:r>
              <a:rPr lang="ru-RU" sz="2400" b="1" dirty="0" smtClean="0">
                <a:solidFill>
                  <a:schemeClr val="tx1"/>
                </a:solidFill>
                <a:latin typeface="Times New Roman" pitchFamily="18" charset="0"/>
                <a:cs typeface="Times New Roman" pitchFamily="18" charset="0"/>
              </a:rPr>
              <a:t>бизнесменов </a:t>
            </a:r>
            <a:r>
              <a:rPr lang="ru-RU" sz="2400" b="1" dirty="0" smtClean="0">
                <a:solidFill>
                  <a:schemeClr val="tx1"/>
                </a:solidFill>
                <a:latin typeface="Times New Roman" pitchFamily="18" charset="0"/>
                <a:cs typeface="Times New Roman" pitchFamily="18" charset="0"/>
              </a:rPr>
              <a:t>разных стран</a:t>
            </a:r>
            <a:endParaRPr lang="ru-RU" sz="2400" b="1" dirty="0"/>
          </a:p>
        </p:txBody>
      </p:sp>
      <p:pic>
        <p:nvPicPr>
          <p:cNvPr id="11266" name="Picture 2"/>
          <p:cNvPicPr>
            <a:picLocks noGrp="1" noChangeAspect="1" noChangeArrowheads="1"/>
          </p:cNvPicPr>
          <p:nvPr>
            <p:ph sz="quarter" idx="1"/>
          </p:nvPr>
        </p:nvPicPr>
        <p:blipFill>
          <a:blip r:embed="rId2"/>
          <a:srcRect/>
          <a:stretch>
            <a:fillRect/>
          </a:stretch>
        </p:blipFill>
        <p:spPr bwMode="auto">
          <a:xfrm>
            <a:off x="457200" y="1285860"/>
            <a:ext cx="7901014" cy="492922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Основы деловой риторики</a:t>
            </a:r>
            <a:endParaRPr lang="ru-RU" dirty="0"/>
          </a:p>
        </p:txBody>
      </p:sp>
      <p:sp>
        <p:nvSpPr>
          <p:cNvPr id="5" name="Содержимое 4"/>
          <p:cNvSpPr>
            <a:spLocks noGrp="1"/>
          </p:cNvSpPr>
          <p:nvPr>
            <p:ph sz="quarter" idx="2"/>
          </p:nvPr>
        </p:nvSpPr>
        <p:spPr>
          <a:xfrm>
            <a:off x="4786314" y="928670"/>
            <a:ext cx="3786214" cy="5243530"/>
          </a:xfrm>
        </p:spPr>
        <p:txBody>
          <a:bodyPr>
            <a:normAutofit/>
          </a:bodyPr>
          <a:lstStyle/>
          <a:p>
            <a:pPr marL="0" indent="0" algn="just">
              <a:buNone/>
            </a:pPr>
            <a:r>
              <a:rPr lang="ru-RU" b="1" i="1" dirty="0" smtClean="0">
                <a:latin typeface="Times New Roman" pitchFamily="18" charset="0"/>
                <a:cs typeface="Times New Roman" pitchFamily="18" charset="0"/>
              </a:rPr>
              <a:t>Ли Якокка, </a:t>
            </a:r>
            <a:r>
              <a:rPr lang="ru-RU" dirty="0" smtClean="0">
                <a:latin typeface="Times New Roman" pitchFamily="18" charset="0"/>
                <a:cs typeface="Times New Roman" pitchFamily="18" charset="0"/>
              </a:rPr>
              <a:t>выдающийся американский бизнесмен, замечал: «Это же стыдно, когда человек больших способностей </a:t>
            </a:r>
            <a:r>
              <a:rPr lang="ru-RU" i="1" dirty="0" smtClean="0">
                <a:latin typeface="Times New Roman" pitchFamily="18" charset="0"/>
                <a:cs typeface="Times New Roman" pitchFamily="18" charset="0"/>
              </a:rPr>
              <a:t>не в состоянии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понятно рассказать</a:t>
            </a:r>
            <a:r>
              <a:rPr lang="ru-RU" dirty="0" smtClean="0">
                <a:latin typeface="Times New Roman" pitchFamily="18" charset="0"/>
                <a:cs typeface="Times New Roman" pitchFamily="18" charset="0"/>
              </a:rPr>
              <a:t> о своих замыслах, выступая перед советом директоров или соответствующим комитетом. ... </a:t>
            </a:r>
            <a:r>
              <a:rPr lang="ru-RU" b="1" i="1" dirty="0" smtClean="0">
                <a:latin typeface="Times New Roman" pitchFamily="18" charset="0"/>
                <a:cs typeface="Times New Roman" pitchFamily="18" charset="0"/>
              </a:rPr>
              <a:t>хорошему менеджеру нужно уметь слушать так же, как уметь говорить</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074" name="Picture 2" descr="D:\Alexey\Desktop\Документы ЖАННА\НГУЭУ 2019\ЭТИКЕТ\СЛАЙДЫ_ЭТИКЕТ\jE5ixZMOGc5Aw.jpeg"/>
          <p:cNvPicPr>
            <a:picLocks noGrp="1" noChangeAspect="1" noChangeArrowheads="1"/>
          </p:cNvPicPr>
          <p:nvPr>
            <p:ph sz="quarter" idx="1"/>
          </p:nvPr>
        </p:nvPicPr>
        <p:blipFill>
          <a:blip r:embed="rId2"/>
          <a:srcRect/>
          <a:stretch>
            <a:fillRect/>
          </a:stretch>
        </p:blipFill>
        <p:spPr bwMode="auto">
          <a:xfrm>
            <a:off x="500034" y="1785926"/>
            <a:ext cx="4286250" cy="30003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796908"/>
          </a:xfrm>
        </p:spPr>
        <p:txBody>
          <a:bodyPr>
            <a:normAutofit fontScale="90000"/>
          </a:bodyPr>
          <a:lstStyle/>
          <a:p>
            <a:pPr algn="ctr"/>
            <a:r>
              <a:rPr lang="ru-RU" sz="3200" b="1" dirty="0" smtClean="0">
                <a:solidFill>
                  <a:schemeClr val="tx1"/>
                </a:solidFill>
                <a:latin typeface="Georgia" pitchFamily="18" charset="0"/>
                <a:cs typeface="Times New Roman" pitchFamily="18" charset="0"/>
              </a:rPr>
              <a:t>Публичное выступление в бизнес-коммуникациях</a:t>
            </a:r>
            <a:endParaRPr lang="ru-RU" b="1" dirty="0">
              <a:latin typeface="Georgia" pitchFamily="18" charset="0"/>
            </a:endParaRPr>
          </a:p>
        </p:txBody>
      </p:sp>
      <p:sp>
        <p:nvSpPr>
          <p:cNvPr id="3" name="Содержимое 2"/>
          <p:cNvSpPr>
            <a:spLocks noGrp="1"/>
          </p:cNvSpPr>
          <p:nvPr>
            <p:ph sz="quarter" idx="1"/>
          </p:nvPr>
        </p:nvSpPr>
        <p:spPr>
          <a:xfrm>
            <a:off x="457200" y="1071546"/>
            <a:ext cx="8115328" cy="5402406"/>
          </a:xfrm>
        </p:spPr>
        <p:txBody>
          <a:bodyPr/>
          <a:lstStyle/>
          <a:p>
            <a:pPr marL="0" indent="0" algn="just">
              <a:buNone/>
            </a:pPr>
            <a:r>
              <a:rPr lang="ru-RU" sz="2800" b="1" dirty="0" smtClean="0">
                <a:latin typeface="Times New Roman" pitchFamily="18" charset="0"/>
                <a:cs typeface="Times New Roman" pitchFamily="18" charset="0"/>
              </a:rPr>
              <a:t>Публичное выступление </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это устное монологическое высказывание с целью оказания воздействия на аудиторию. В сфере делового общения наиболее часто используются такие жанры, </a:t>
            </a:r>
            <a:r>
              <a:rPr lang="ru-RU" b="1" i="1" dirty="0" smtClean="0">
                <a:latin typeface="Times New Roman" pitchFamily="18" charset="0"/>
                <a:cs typeface="Times New Roman" pitchFamily="18" charset="0"/>
              </a:rPr>
              <a:t>как доклад, информационная, приветственная и торговая речь</a:t>
            </a:r>
            <a:r>
              <a:rPr lang="ru-RU" dirty="0" smtClean="0">
                <a:latin typeface="Times New Roman" pitchFamily="18" charset="0"/>
                <a:cs typeface="Times New Roman" pitchFamily="18" charset="0"/>
              </a:rPr>
              <a:t>.</a:t>
            </a:r>
          </a:p>
          <a:p>
            <a:pPr marL="0" indent="0" algn="ctr">
              <a:buNone/>
            </a:pPr>
            <a:r>
              <a:rPr lang="ru-RU" sz="2800" b="1" i="1" dirty="0" smtClean="0">
                <a:latin typeface="Times New Roman" pitchFamily="18" charset="0"/>
                <a:cs typeface="Times New Roman" pitchFamily="18" charset="0"/>
              </a:rPr>
              <a:t>Основные этапы публичного вступления: </a:t>
            </a:r>
          </a:p>
          <a:p>
            <a:pPr marL="0" indent="0" algn="just">
              <a:buNone/>
            </a:pPr>
            <a:r>
              <a:rPr lang="ru-RU" sz="2800" dirty="0" smtClean="0">
                <a:latin typeface="Times New Roman" pitchFamily="18" charset="0"/>
                <a:cs typeface="Times New Roman" pitchFamily="18" charset="0"/>
              </a:rPr>
              <a:t>1. </a:t>
            </a:r>
            <a:r>
              <a:rPr lang="ru-RU" sz="2800" dirty="0" err="1" smtClean="0">
                <a:latin typeface="Times New Roman" pitchFamily="18" charset="0"/>
                <a:cs typeface="Times New Roman" pitchFamily="18" charset="0"/>
              </a:rPr>
              <a:t>Докоммуникативный</a:t>
            </a:r>
            <a:r>
              <a:rPr lang="ru-RU" sz="2800" dirty="0" smtClean="0">
                <a:latin typeface="Times New Roman" pitchFamily="18" charset="0"/>
                <a:cs typeface="Times New Roman" pitchFamily="18" charset="0"/>
              </a:rPr>
              <a:t>.</a:t>
            </a:r>
          </a:p>
          <a:p>
            <a:pPr marL="0" indent="0" algn="just">
              <a:buNone/>
            </a:pPr>
            <a:r>
              <a:rPr lang="ru-RU" sz="2800" dirty="0" smtClean="0">
                <a:latin typeface="Times New Roman" pitchFamily="18" charset="0"/>
                <a:cs typeface="Times New Roman" pitchFamily="18" charset="0"/>
              </a:rPr>
              <a:t>2.  Коммуникативный.</a:t>
            </a:r>
          </a:p>
          <a:p>
            <a:pPr marL="0" indent="0" algn="just">
              <a:buNone/>
            </a:pPr>
            <a:r>
              <a:rPr lang="ru-RU" sz="2800" dirty="0" smtClean="0">
                <a:latin typeface="Times New Roman" pitchFamily="18" charset="0"/>
                <a:cs typeface="Times New Roman" pitchFamily="18" charset="0"/>
              </a:rPr>
              <a:t>3. Посткоммуникативный</a:t>
            </a:r>
            <a:endParaRPr lang="ru-RU"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Деловой разговор и его виды</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1071546"/>
            <a:ext cx="8115328" cy="5402406"/>
          </a:xfrm>
        </p:spPr>
        <p:txBody>
          <a:bodyPr/>
          <a:lstStyle/>
          <a:p>
            <a:pPr marL="0" indent="0" algn="just">
              <a:buNone/>
            </a:pPr>
            <a:r>
              <a:rPr lang="ru-RU" sz="4400" b="1" dirty="0" smtClean="0">
                <a:latin typeface="Times New Roman" pitchFamily="18" charset="0"/>
                <a:cs typeface="Times New Roman" pitchFamily="18" charset="0"/>
              </a:rPr>
              <a:t>Деловой разговор</a:t>
            </a:r>
            <a:r>
              <a:rPr lang="ru-RU" sz="4400" dirty="0" smtClean="0">
                <a:latin typeface="Times New Roman" pitchFamily="18" charset="0"/>
                <a:cs typeface="Times New Roman" pitchFamily="18" charset="0"/>
              </a:rPr>
              <a:t> - вид межличностного служебного общения, предполагающий обмен информацией, взглядами, мнениями, направленный на конструктивное решение той или иной проблемы.</a:t>
            </a:r>
          </a:p>
          <a:p>
            <a:pPr marL="0" indent="0" algn="just">
              <a:buNone/>
            </a:pP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Деловой разговор и его виды</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1071546"/>
            <a:ext cx="8115328" cy="5402406"/>
          </a:xfrm>
        </p:spPr>
        <p:txBody>
          <a:bodyPr>
            <a:normAutofit lnSpcReduction="10000"/>
          </a:bodyPr>
          <a:lstStyle/>
          <a:p>
            <a:pPr marL="0" indent="0" algn="just">
              <a:buNone/>
            </a:pPr>
            <a:r>
              <a:rPr lang="ru-RU" sz="2800" dirty="0" smtClean="0">
                <a:latin typeface="Times New Roman" pitchFamily="18" charset="0"/>
                <a:cs typeface="Times New Roman" pitchFamily="18" charset="0"/>
              </a:rPr>
              <a:t>1. По структуре, продолжительности, функциям различаем:</a:t>
            </a:r>
          </a:p>
          <a:p>
            <a:pPr marL="0" indent="0" algn="just">
              <a:buNone/>
            </a:pPr>
            <a:r>
              <a:rPr lang="ru-RU" sz="2800" b="1" i="1" dirty="0" smtClean="0">
                <a:latin typeface="Times New Roman" pitchFamily="18" charset="0"/>
                <a:cs typeface="Times New Roman" pitchFamily="18" charset="0"/>
              </a:rPr>
              <a:t>1.1</a:t>
            </a:r>
            <a:r>
              <a:rPr lang="ru-RU" sz="2800"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Собственно деловой разговор </a:t>
            </a:r>
            <a:r>
              <a:rPr lang="ru-RU" sz="2800" dirty="0" smtClean="0">
                <a:latin typeface="Times New Roman" pitchFamily="18" charset="0"/>
                <a:cs typeface="Times New Roman" pitchFamily="18" charset="0"/>
              </a:rPr>
              <a:t>- кратковременный контакт, преимущественно на одну тему.</a:t>
            </a:r>
          </a:p>
          <a:p>
            <a:pPr marL="0" indent="0" algn="just">
              <a:buNone/>
            </a:pPr>
            <a:r>
              <a:rPr lang="ru-RU" sz="2800" b="1" i="1" dirty="0" smtClean="0">
                <a:latin typeface="Times New Roman" pitchFamily="18" charset="0"/>
                <a:cs typeface="Times New Roman" pitchFamily="18" charset="0"/>
              </a:rPr>
              <a:t>1.2. Деловая беседа </a:t>
            </a:r>
            <a:r>
              <a:rPr lang="ru-RU" sz="2800" dirty="0" smtClean="0">
                <a:latin typeface="Times New Roman" pitchFamily="18" charset="0"/>
                <a:cs typeface="Times New Roman" pitchFamily="18" charset="0"/>
              </a:rPr>
              <a:t>- продолжительный обмен сведениями, точками зрения, часто сопровождающийся принятием решений.</a:t>
            </a:r>
          </a:p>
          <a:p>
            <a:pPr marL="0" indent="0" algn="just">
              <a:buNone/>
            </a:pPr>
            <a:r>
              <a:rPr lang="ru-RU" sz="2800" b="1" i="1" dirty="0" smtClean="0">
                <a:latin typeface="Times New Roman" pitchFamily="18" charset="0"/>
                <a:cs typeface="Times New Roman" pitchFamily="18" charset="0"/>
              </a:rPr>
              <a:t>1.3.  Переговоры </a:t>
            </a:r>
            <a:r>
              <a:rPr lang="ru-RU" sz="2800" dirty="0" smtClean="0">
                <a:latin typeface="Times New Roman" pitchFamily="18" charset="0"/>
                <a:cs typeface="Times New Roman" pitchFamily="18" charset="0"/>
              </a:rPr>
              <a:t>- обсуждение с целью заключения соглашения по какому - либо вопросу.</a:t>
            </a:r>
          </a:p>
          <a:p>
            <a:pPr marL="0" indent="0" algn="just">
              <a:buNone/>
            </a:pPr>
            <a:r>
              <a:rPr lang="ru-RU" sz="2800" b="1" i="1" dirty="0" smtClean="0">
                <a:latin typeface="Times New Roman" pitchFamily="18" charset="0"/>
                <a:cs typeface="Times New Roman" pitchFamily="18" charset="0"/>
              </a:rPr>
              <a:t>1.4. Интервью - </a:t>
            </a:r>
            <a:r>
              <a:rPr lang="ru-RU" sz="2800" dirty="0" smtClean="0">
                <a:latin typeface="Times New Roman" pitchFamily="18" charset="0"/>
                <a:cs typeface="Times New Roman" pitchFamily="18" charset="0"/>
              </a:rPr>
              <a:t>разговор с журналистом, предназначенный для печати, радио, телевидения.</a:t>
            </a:r>
          </a:p>
          <a:p>
            <a:pPr marL="0" indent="0" algn="just">
              <a:buNone/>
            </a:pPr>
            <a:endParaRPr lang="ru-RU"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51115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Деловой разговор и его виды</a:t>
            </a:r>
            <a:endParaRPr lang="ru-RU" b="1" dirty="0">
              <a:solidFill>
                <a:schemeClr val="tx1"/>
              </a:solidFill>
              <a:latin typeface="Georgia" pitchFamily="18" charset="0"/>
            </a:endParaRPr>
          </a:p>
        </p:txBody>
      </p:sp>
      <p:sp>
        <p:nvSpPr>
          <p:cNvPr id="3" name="Содержимое 2"/>
          <p:cNvSpPr>
            <a:spLocks noGrp="1"/>
          </p:cNvSpPr>
          <p:nvPr>
            <p:ph sz="quarter" idx="1"/>
          </p:nvPr>
        </p:nvSpPr>
        <p:spPr>
          <a:xfrm>
            <a:off x="457200" y="1071546"/>
            <a:ext cx="8115328" cy="5402406"/>
          </a:xfrm>
        </p:spPr>
        <p:txBody>
          <a:bodyPr>
            <a:normAutofit lnSpcReduction="10000"/>
          </a:bodyPr>
          <a:lstStyle/>
          <a:p>
            <a:pPr algn="just">
              <a:buNone/>
            </a:pPr>
            <a:r>
              <a:rPr lang="ru-RU" sz="4000" dirty="0" smtClean="0">
                <a:latin typeface="Times New Roman" pitchFamily="18" charset="0"/>
                <a:cs typeface="Times New Roman" pitchFamily="18" charset="0"/>
              </a:rPr>
              <a:t>2. В зависимости от наличия средств, опосредующих общение, можно выделить:</a:t>
            </a:r>
          </a:p>
          <a:p>
            <a:pPr algn="just">
              <a:buNone/>
            </a:pPr>
            <a:r>
              <a:rPr lang="ru-RU" sz="4000" b="1" i="1" dirty="0" smtClean="0">
                <a:latin typeface="Times New Roman" pitchFamily="18" charset="0"/>
                <a:cs typeface="Times New Roman" pitchFamily="18" charset="0"/>
              </a:rPr>
              <a:t>2.1.  Контактный деловой разговор </a:t>
            </a:r>
            <a:r>
              <a:rPr lang="ru-RU" sz="4000" dirty="0" smtClean="0">
                <a:latin typeface="Times New Roman" pitchFamily="18" charset="0"/>
                <a:cs typeface="Times New Roman" pitchFamily="18" charset="0"/>
              </a:rPr>
              <a:t>- непосредственный, «живой» диалог.</a:t>
            </a:r>
          </a:p>
          <a:p>
            <a:pPr algn="just">
              <a:buNone/>
            </a:pPr>
            <a:r>
              <a:rPr lang="ru-RU" sz="4000" b="1" i="1" dirty="0" smtClean="0">
                <a:latin typeface="Times New Roman" pitchFamily="18" charset="0"/>
                <a:cs typeface="Times New Roman" pitchFamily="18" charset="0"/>
              </a:rPr>
              <a:t>2.2. Телефонный разговор </a:t>
            </a:r>
            <a:r>
              <a:rPr lang="ru-RU" sz="4000" dirty="0" smtClean="0">
                <a:latin typeface="Times New Roman" pitchFamily="18" charset="0"/>
                <a:cs typeface="Times New Roman" pitchFamily="18" charset="0"/>
              </a:rPr>
              <a:t>(дистанционный), исключающий невербальную коммуникацию.</a:t>
            </a:r>
          </a:p>
          <a:p>
            <a:pPr marL="0" indent="0" algn="just">
              <a:buNone/>
            </a:pPr>
            <a:endParaRPr lang="ru-RU" sz="28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TotalTime>
  <Words>3034</Words>
  <PresentationFormat>Экран (4:3)</PresentationFormat>
  <Paragraphs>203</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Эркер</vt:lpstr>
      <vt:lpstr>Этикет и технологии бизнес-коммуникаций</vt:lpstr>
      <vt:lpstr>Основы деловой риторики</vt:lpstr>
      <vt:lpstr>Основы деловой риторики</vt:lpstr>
      <vt:lpstr>Основы деловой риторики</vt:lpstr>
      <vt:lpstr>Основы деловой риторики</vt:lpstr>
      <vt:lpstr>Публичное выступление в бизнес-коммуникациях</vt:lpstr>
      <vt:lpstr>Деловой разговор и его виды</vt:lpstr>
      <vt:lpstr>Деловой разговор и его виды</vt:lpstr>
      <vt:lpstr>Деловой разговор и его виды</vt:lpstr>
      <vt:lpstr>Деловая беседа</vt:lpstr>
      <vt:lpstr>Деловая беседа</vt:lpstr>
      <vt:lpstr>Деловая беседа</vt:lpstr>
      <vt:lpstr>Интервью</vt:lpstr>
      <vt:lpstr>Интервью</vt:lpstr>
      <vt:lpstr>Интервью</vt:lpstr>
      <vt:lpstr>Пресс-конференция</vt:lpstr>
      <vt:lpstr>Пресс-конференция</vt:lpstr>
      <vt:lpstr>Этикет деловой беседы</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Подарки и сувениры как символ уважения</vt:lpstr>
      <vt:lpstr>Визитные карточки</vt:lpstr>
      <vt:lpstr>Визитные карточки</vt:lpstr>
      <vt:lpstr>Визитные карточки</vt:lpstr>
      <vt:lpstr>Визитные карточки</vt:lpstr>
      <vt:lpstr>Визитные карточки</vt:lpstr>
      <vt:lpstr>Визитные карточки</vt:lpstr>
      <vt:lpstr>Визитные карточки</vt:lpstr>
      <vt:lpstr>Национальные особенности бизнес-коммуникаций. Характерные черты бизнесменов разных стран</vt:lpstr>
      <vt:lpstr>Национальные особенности бизнес-коммуникаций. Характерные черты бизнесменов разных стран</vt:lpstr>
      <vt:lpstr>Национальные особенности бизнес-коммуникаций. Характерные черты бизнесменов разных стран</vt:lpstr>
      <vt:lpstr>Национальные особенности бизнес-коммуникаций. Характерные черты бизнесменов разных стран</vt:lpstr>
      <vt:lpstr>Национальные особенности бизнес-коммуникаций. Характерные черты бизнесменов разных стран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Этикет и технологии бизнес-коммуникаций</dc:title>
  <dc:creator>Alexey</dc:creator>
  <cp:lastModifiedBy>Alexey</cp:lastModifiedBy>
  <cp:revision>12</cp:revision>
  <dcterms:created xsi:type="dcterms:W3CDTF">2019-10-29T04:21:57Z</dcterms:created>
  <dcterms:modified xsi:type="dcterms:W3CDTF">2019-12-03T04:17:53Z</dcterms:modified>
</cp:coreProperties>
</file>