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309" r:id="rId2"/>
    <p:sldId id="269" r:id="rId3"/>
    <p:sldId id="273" r:id="rId4"/>
    <p:sldId id="271" r:id="rId5"/>
    <p:sldId id="274" r:id="rId6"/>
    <p:sldId id="524" r:id="rId7"/>
    <p:sldId id="525" r:id="rId8"/>
    <p:sldId id="526" r:id="rId9"/>
    <p:sldId id="527" r:id="rId10"/>
    <p:sldId id="528" r:id="rId11"/>
    <p:sldId id="393" r:id="rId12"/>
    <p:sldId id="467" r:id="rId13"/>
    <p:sldId id="529" r:id="rId14"/>
    <p:sldId id="530" r:id="rId15"/>
    <p:sldId id="531" r:id="rId16"/>
    <p:sldId id="532" r:id="rId17"/>
    <p:sldId id="533" r:id="rId18"/>
    <p:sldId id="534" r:id="rId19"/>
    <p:sldId id="535" r:id="rId20"/>
    <p:sldId id="536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138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5425B8-7805-4A3E-9BE0-051A7D8D6F6B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CC8C88-3266-4AD4-97C8-9E282166F3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2496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BE8CD-7448-4E16-B5BE-AA9E11647C00}" type="datetimeFigureOut">
              <a:rPr lang="ru-RU"/>
              <a:pPr>
                <a:defRPr/>
              </a:pPr>
              <a:t>13.04.2022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CE61C-4158-46BF-9707-9B612156AD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EAE3F4-2638-46E7-821A-7BC897156FC2}" type="datetimeFigureOut">
              <a:rPr lang="ru-RU"/>
              <a:pPr>
                <a:defRPr/>
              </a:pPr>
              <a:t>13.04.2022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6CF4B-0888-4C94-857D-27724A3878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9FC38-209C-4F2E-9B49-8839353CC4AA}" type="datetimeFigureOut">
              <a:rPr lang="ru-RU"/>
              <a:pPr>
                <a:defRPr/>
              </a:pPr>
              <a:t>13.04.2022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C8D70-392C-43DC-8D7A-042901FCBE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FE452F-549A-47A2-93BE-FECCB1F4F391}" type="datetimeFigureOut">
              <a:rPr lang="ru-RU"/>
              <a:pPr>
                <a:defRPr/>
              </a:pPr>
              <a:t>13.04.2022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E735F-6F8B-4A97-9DDC-F2203903B2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DBBF6-1843-4BAD-A888-D4F1D03AF401}" type="datetimeFigureOut">
              <a:rPr lang="ru-RU"/>
              <a:pPr>
                <a:defRPr/>
              </a:pPr>
              <a:t>13.04.2022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40F268-0D8E-48DF-AB41-57C3684A3B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32F58-F944-43CB-A399-EC4C085EC56D}" type="datetimeFigureOut">
              <a:rPr lang="ru-RU"/>
              <a:pPr>
                <a:defRPr/>
              </a:pPr>
              <a:t>13.04.2022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7D678-ED51-4B29-9E9A-A398AAED9E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D04B3-B034-4411-B766-FED5B39CD7BE}" type="datetimeFigureOut">
              <a:rPr lang="ru-RU"/>
              <a:pPr>
                <a:defRPr/>
              </a:pPr>
              <a:t>13.04.2022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663D3-95B4-4670-8E90-895A3F05B1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FA016-FEAD-43C6-A6F5-9E52476CEB28}" type="datetimeFigureOut">
              <a:rPr lang="ru-RU"/>
              <a:pPr>
                <a:defRPr/>
              </a:pPr>
              <a:t>13.04.2022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65D03-BFCD-4AA9-9913-B8FF73C0D2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331CB-6168-42E1-A1CF-93443487B31A}" type="datetimeFigureOut">
              <a:rPr lang="ru-RU"/>
              <a:pPr>
                <a:defRPr/>
              </a:pPr>
              <a:t>13.04.2022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172BA3-71C5-46B0-8EA8-593CFC27FA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19C3BE-3F70-4D8B-99DF-0EE79185B18D}" type="datetimeFigureOut">
              <a:rPr lang="ru-RU"/>
              <a:pPr>
                <a:defRPr/>
              </a:pPr>
              <a:t>13.04.2022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FBA2A-8104-4871-A501-FA17D4AC93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2D733-EECE-4851-829F-91DC870B5410}" type="datetimeFigureOut">
              <a:rPr lang="ru-RU"/>
              <a:pPr>
                <a:defRPr/>
              </a:pPr>
              <a:t>13.04.2022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F2A4A-D313-400F-91CF-D981B2F0E8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D86810-C405-44E7-921E-A4B40A600BD7}" type="datetimeFigureOut">
              <a:rPr lang="ru-RU"/>
              <a:pPr>
                <a:defRPr/>
              </a:pPr>
              <a:t>13.04.2022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FEC7FA6-C857-4101-8591-9EABD6A6FE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2" descr="D:\ВОЕННЫЙ СОВЕТ\16-9 (для войск).jpg"/>
          <p:cNvPicPr>
            <a:picLocks noChangeAspect="1" noChangeArrowheads="1"/>
          </p:cNvPicPr>
          <p:nvPr/>
        </p:nvPicPr>
        <p:blipFill>
          <a:blip r:embed="rId2" cstate="print"/>
          <a:srcRect t="5621"/>
          <a:stretch>
            <a:fillRect/>
          </a:stretch>
        </p:blipFill>
        <p:spPr bwMode="auto">
          <a:xfrm>
            <a:off x="-26640" y="21095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TextBox 1"/>
          <p:cNvSpPr txBox="1">
            <a:spLocks noChangeArrowheads="1"/>
          </p:cNvSpPr>
          <p:nvPr/>
        </p:nvSpPr>
        <p:spPr bwMode="auto">
          <a:xfrm>
            <a:off x="395536" y="275889"/>
            <a:ext cx="74168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Новосибирский государственный университет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экономики и управления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Юридический факультет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 административного, финансового и корпоративного права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Дисциплина: Земельное право</a:t>
            </a:r>
            <a:endParaRPr lang="ru-RU" sz="32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26640" y="2955235"/>
            <a:ext cx="7920286" cy="2031325"/>
          </a:xfrm>
          <a:prstGeom prst="rect">
            <a:avLst/>
          </a:prstGeom>
          <a:noFill/>
          <a:effectLst>
            <a:outerShdw blurRad="12700" dist="25400" dir="2700000" algn="ctr" rotWithShape="0">
              <a:schemeClr val="tx1"/>
            </a:outerShdw>
          </a:effectLst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 smtClean="0">
                <a:solidFill>
                  <a:srgbClr val="FF0000"/>
                </a:solidFill>
                <a:latin typeface="Impact" pitchFamily="34" charset="0"/>
              </a:rPr>
              <a:t>ТЕМА </a:t>
            </a:r>
            <a:r>
              <a:rPr lang="ru-RU" sz="4400" dirty="0">
                <a:solidFill>
                  <a:srgbClr val="FF0000"/>
                </a:solidFill>
                <a:latin typeface="Impact" pitchFamily="34" charset="0"/>
              </a:rPr>
              <a:t>№ </a:t>
            </a:r>
            <a:r>
              <a:rPr lang="ru-RU" sz="4400" dirty="0" smtClean="0">
                <a:solidFill>
                  <a:srgbClr val="FF0000"/>
                </a:solidFill>
                <a:latin typeface="Impact" pitchFamily="34" charset="0"/>
              </a:rPr>
              <a:t>14: </a:t>
            </a:r>
            <a:r>
              <a:rPr lang="ru-RU" sz="4400" dirty="0" smtClean="0">
                <a:solidFill>
                  <a:srgbClr val="FF0000"/>
                </a:solidFill>
                <a:latin typeface="Impact" pitchFamily="34" charset="0"/>
              </a:rPr>
              <a:t>«Правовой режим земель </a:t>
            </a:r>
            <a:r>
              <a:rPr lang="ru-RU" sz="4400" dirty="0" smtClean="0">
                <a:solidFill>
                  <a:srgbClr val="FF0000"/>
                </a:solidFill>
                <a:latin typeface="Impact" pitchFamily="34" charset="0"/>
              </a:rPr>
              <a:t>лесного фонда</a:t>
            </a:r>
            <a:r>
              <a:rPr lang="ru-RU" sz="4400" dirty="0" smtClean="0">
                <a:solidFill>
                  <a:srgbClr val="FF0000"/>
                </a:solidFill>
                <a:latin typeface="Impact" pitchFamily="34" charset="0"/>
              </a:rPr>
              <a:t>»</a:t>
            </a:r>
            <a:endParaRPr lang="ru-RU" sz="4400" dirty="0">
              <a:solidFill>
                <a:srgbClr val="FF0000"/>
              </a:solidFill>
              <a:latin typeface="Impact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itchFamily="34" charset="0"/>
            </a:endParaRPr>
          </a:p>
        </p:txBody>
      </p:sp>
      <p:sp>
        <p:nvSpPr>
          <p:cNvPr id="13317" name="TextBox 9"/>
          <p:cNvSpPr txBox="1">
            <a:spLocks noChangeArrowheads="1"/>
          </p:cNvSpPr>
          <p:nvPr/>
        </p:nvSpPr>
        <p:spPr bwMode="auto">
          <a:xfrm>
            <a:off x="179388" y="5516563"/>
            <a:ext cx="88582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2000">
              <a:solidFill>
                <a:srgbClr val="2A373D"/>
              </a:solidFill>
              <a:latin typeface="Impact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16" y="-44908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10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и общая характеристика земель </a:t>
            </a:r>
            <a:r>
              <a:rPr lang="ru-RU" sz="3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лесного фонда </a:t>
            </a:r>
            <a:endParaRPr lang="ru-RU" sz="3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/>
            <a:r>
              <a:rPr lang="ru-RU" sz="2400" b="1" dirty="0"/>
              <a:t>Резервные леса -</a:t>
            </a:r>
            <a:r>
              <a:rPr lang="ru-RU" sz="2400" dirty="0"/>
              <a:t> это леса, в которых в течение 20 лет не планируется осуществлять заготовку древесины (ст. 109 Лесного кодекса). В резервных лесах осуществляются авиационные работы по охране и защите лесов</a:t>
            </a:r>
            <a:r>
              <a:rPr lang="ru-RU" sz="2400" dirty="0" smtClean="0"/>
              <a:t>.</a:t>
            </a:r>
          </a:p>
          <a:p>
            <a:pPr indent="446088" algn="just"/>
            <a:r>
              <a:rPr lang="ru-RU" sz="2400" dirty="0" smtClean="0"/>
              <a:t> </a:t>
            </a:r>
            <a:r>
              <a:rPr lang="ru-RU" sz="2400" dirty="0"/>
              <a:t>Использование резервных лесов допускается только после их отнесения к эксплуатационным лесам или защитным лесам. </a:t>
            </a:r>
            <a:endParaRPr lang="ru-RU" sz="2400" dirty="0" smtClean="0"/>
          </a:p>
          <a:p>
            <a:pPr indent="446088" algn="just"/>
            <a:r>
              <a:rPr lang="ru-RU" sz="2400" dirty="0" smtClean="0"/>
              <a:t>Отнесение </a:t>
            </a:r>
            <a:r>
              <a:rPr lang="ru-RU" sz="2400" dirty="0"/>
              <a:t>лесов к резервным лесам и установление их границ осуществляются органами государственной власти, органами местного самоуправления в пределах их полномочий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006495517"/>
      </p:ext>
    </p:extLst>
  </p:cSld>
  <p:clrMapOvr>
    <a:masterClrMapping/>
  </p:clrMapOvr>
  <p:transition spd="slow">
    <p:checker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11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учебный </a:t>
            </a:r>
            <a:r>
              <a:rPr lang="ru-RU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вопрос:</a:t>
            </a: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6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ru-RU" sz="5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smtClean="0"/>
              <a:t>Второй </a:t>
            </a:r>
            <a:r>
              <a:rPr lang="ru-RU" sz="5400" b="1" dirty="0"/>
              <a:t>учебный вопрос: </a:t>
            </a:r>
            <a:r>
              <a:rPr lang="ru-RU" sz="5400" dirty="0" smtClean="0"/>
              <a:t>Использование земель лесного фонда  </a:t>
            </a:r>
            <a:endParaRPr lang="ru-RU" sz="5400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5400" dirty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307574"/>
      </p:ext>
    </p:extLst>
  </p:cSld>
  <p:clrMapOvr>
    <a:masterClrMapping/>
  </p:clrMapOvr>
  <p:transition spd="slow">
    <p:checker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12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земель лесного фонда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buNone/>
            </a:pPr>
            <a:r>
              <a:rPr lang="ru-RU" dirty="0"/>
              <a:t> </a:t>
            </a:r>
            <a:r>
              <a:rPr lang="ru-RU" sz="2800" dirty="0"/>
              <a:t>Основы использования и охраны земель лесного фонда связаны с организацией лесного хозяйства - делением лесов по целевому назначению на категории, порядком установления возраста рубок и утверждением расчетной лесосеки, переводом земель лесного фонда в земли других категорий, государственным учетом лесного фонда, мониторингом, лесоустройством лесов, государственным контролем</a:t>
            </a:r>
            <a:r>
              <a:rPr lang="ru-RU" sz="2800" dirty="0" smtClean="0"/>
              <a:t>.</a:t>
            </a:r>
          </a:p>
          <a:p>
            <a:pPr marL="0" indent="446088" algn="just">
              <a:buNone/>
            </a:pPr>
            <a:r>
              <a:rPr lang="ru-RU" sz="2800" dirty="0"/>
              <a:t>Имеются некоторые особенности использования земель лесного фонда по сравнению с использованием земель других категорий. </a:t>
            </a:r>
          </a:p>
        </p:txBody>
      </p:sp>
    </p:spTree>
    <p:extLst>
      <p:ext uri="{BB962C8B-B14F-4D97-AF65-F5344CB8AC3E}">
        <p14:creationId xmlns:p14="http://schemas.microsoft.com/office/powerpoint/2010/main" val="3309816578"/>
      </p:ext>
    </p:extLst>
  </p:cSld>
  <p:clrMapOvr>
    <a:masterClrMapping/>
  </p:clrMapOvr>
  <p:transition spd="slow">
    <p:checker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13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земель лесного фонда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ru-RU" sz="2800" dirty="0"/>
              <a:t> </a:t>
            </a:r>
            <a:r>
              <a:rPr lang="ru-RU" sz="2800" dirty="0" smtClean="0"/>
              <a:t>О</a:t>
            </a:r>
            <a:r>
              <a:rPr lang="ru-RU" sz="2800" b="1" dirty="0" smtClean="0"/>
              <a:t>собенности </a:t>
            </a:r>
            <a:r>
              <a:rPr lang="ru-RU" sz="2800" b="1" dirty="0"/>
              <a:t>использования земель, где расположены </a:t>
            </a:r>
            <a:r>
              <a:rPr lang="ru-RU" sz="2800" b="1" dirty="0" smtClean="0"/>
              <a:t>леса: </a:t>
            </a:r>
            <a:endParaRPr lang="ru-RU" sz="2800" dirty="0"/>
          </a:p>
          <a:p>
            <a:pPr marL="0" indent="446088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ru-RU" sz="2800" dirty="0"/>
              <a:t>1) заготовка древесины; способы рубок в зависимости от целевого назначения лесов и категорий </a:t>
            </a:r>
            <a:r>
              <a:rPr lang="ru-RU" sz="2800" dirty="0" err="1"/>
              <a:t>защитности</a:t>
            </a:r>
            <a:r>
              <a:rPr lang="ru-RU" sz="2800" dirty="0"/>
              <a:t> лесов, правила рубки, организация и порядок заготовки древесины при рубках, объем заготовки древесины при сплошных рубках, определение объема заготовки древесины при промежуточных и прочих рубках;</a:t>
            </a:r>
          </a:p>
          <a:p>
            <a:pPr marL="0" indent="446088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ru-RU" sz="2800" dirty="0"/>
              <a:t>2)  порядок заготовки живицы (сиропообразного смолистого вещества, выделяющегося при ранении хвойных деревьев, - основного сырья для получения канифоли и скипидара), порядок заготовки второстепенных лесных ресурсов и осуществления побочного лесопользования</a:t>
            </a:r>
            <a:r>
              <a:rPr lang="ru-RU" sz="2800" dirty="0" smtClean="0"/>
              <a:t>;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702737224"/>
      </p:ext>
    </p:extLst>
  </p:cSld>
  <p:clrMapOvr>
    <a:masterClrMapping/>
  </p:clrMapOvr>
  <p:transition spd="slow">
    <p:checker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14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земель лесного фонда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buNone/>
            </a:pPr>
            <a:r>
              <a:rPr lang="ru-RU" sz="2400" dirty="0" smtClean="0"/>
              <a:t>3</a:t>
            </a:r>
            <a:r>
              <a:rPr lang="ru-RU" sz="2400" dirty="0"/>
              <a:t>) пользование лесными участками для нужд охотничьего хозяйства, для культурно-оздоровительных, туристических и спортивных целей, в пограничных зонах, на особо охраняемых природных территориях.</a:t>
            </a:r>
          </a:p>
          <a:p>
            <a:pPr marL="0" indent="446088" algn="just">
              <a:buNone/>
            </a:pPr>
            <a:r>
              <a:rPr lang="ru-RU" sz="2400" dirty="0"/>
              <a:t> Из этого вытекают возможности физических и юридических лиц по использованию земель лесного фонда, основания владения землями лесного фонда. </a:t>
            </a:r>
          </a:p>
          <a:p>
            <a:pPr marL="0" indent="446088" algn="just">
              <a:buNone/>
            </a:pPr>
            <a:r>
              <a:rPr lang="ru-RU" sz="2400" dirty="0"/>
              <a:t>Участки земель лесного фонда должны быть обозначены в натуре с помощью лесохозяйственных знаков и (или) указаны в планово-картографических материалах (лесных картах). Включение земель в состав земель лесного фонда и их изъятие из него осуществляются в соответствии с земельным и лесным законодательством России.</a:t>
            </a:r>
          </a:p>
          <a:p>
            <a:pPr marL="0" indent="446088" algn="just">
              <a:buNone/>
            </a:pPr>
            <a:endParaRPr lang="ru-RU" dirty="0" smtClean="0"/>
          </a:p>
          <a:p>
            <a:pPr marL="0" indent="446088" algn="just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259460504"/>
      </p:ext>
    </p:extLst>
  </p:cSld>
  <p:clrMapOvr>
    <a:masterClrMapping/>
  </p:clrMapOvr>
  <p:transition spd="slow">
    <p:checker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15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земель лесного фонда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buNone/>
            </a:pPr>
            <a:r>
              <a:rPr lang="ru-RU" dirty="0"/>
              <a:t> </a:t>
            </a:r>
            <a:r>
              <a:rPr lang="ru-RU" sz="2800" b="1" dirty="0"/>
              <a:t>Лесные участки в составе земель лесного фонда находятся в федеральной собственности. Формы собственности на лесные участки в составе земель иных категорий определяются в соответствии с земельным законодательством (ст. 8 Лесного кодекса).</a:t>
            </a:r>
            <a:endParaRPr lang="ru-RU" sz="2800" dirty="0"/>
          </a:p>
          <a:p>
            <a:pPr marL="0" indent="446088" algn="just">
              <a:buNone/>
            </a:pPr>
            <a:r>
              <a:rPr lang="ru-RU" sz="2800" b="1" dirty="0"/>
              <a:t>Граждане имеют право свободно и бесплатно пребывать в лесах, собирать для собственных нужд плоды, ягоды, орехи грибы, лекарственные растения, охотиться. </a:t>
            </a:r>
            <a:r>
              <a:rPr lang="ru-RU" sz="2800" dirty="0"/>
              <a:t>Однако это право может быть ограничено на основе законодательства в интересах пожарной и санитарной безопасности в лесах, безопасности граждан при выполнении работ </a:t>
            </a: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4064224562"/>
      </p:ext>
    </p:extLst>
  </p:cSld>
  <p:clrMapOvr>
    <a:masterClrMapping/>
  </p:clrMapOvr>
  <p:transition spd="slow">
    <p:checker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16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земель лесного фонда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buNone/>
            </a:pPr>
            <a:r>
              <a:rPr lang="ru-RU" sz="2800" dirty="0"/>
              <a:t>  </a:t>
            </a:r>
            <a:r>
              <a:rPr lang="ru-RU" sz="2800" b="1" dirty="0"/>
              <a:t>Лесные участки предоставляются гражданам и юридическим лицам на правах пользования: аренды, безвозмездного срочного пользования, постоянного (бессрочного) пользования, ограниченного пользования чужими лесными участками (сервитута).</a:t>
            </a:r>
            <a:r>
              <a:rPr lang="ru-RU" sz="2800" dirty="0"/>
              <a:t> </a:t>
            </a:r>
          </a:p>
          <a:p>
            <a:pPr marL="0" indent="446088" algn="just">
              <a:buNone/>
            </a:pPr>
            <a:r>
              <a:rPr lang="ru-RU" sz="2800" b="1" dirty="0" err="1"/>
              <a:t>Лесопользователи</a:t>
            </a:r>
            <a:r>
              <a:rPr lang="ru-RU" sz="2800" b="1" dirty="0"/>
              <a:t> обязаны</a:t>
            </a:r>
            <a:r>
              <a:rPr lang="ru-RU" sz="2800" dirty="0"/>
              <a:t> соблюдать земельное законодательство и условия договоров, не оставлять </a:t>
            </a:r>
            <a:r>
              <a:rPr lang="ru-RU" sz="2800" dirty="0" err="1"/>
              <a:t>недорубов</a:t>
            </a:r>
            <a:r>
              <a:rPr lang="ru-RU" sz="2800" dirty="0"/>
              <a:t> и заготовленной древесины в местах рубок на землях лесного фонда по истечении срока ее вывозки, осуществлять лесовосстановительные мероприятия, соблюдать санитарные правила.</a:t>
            </a:r>
          </a:p>
          <a:p>
            <a:pPr marL="0" indent="446088" algn="just">
              <a:buNone/>
            </a:pP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233527530"/>
      </p:ext>
    </p:extLst>
  </p:cSld>
  <p:clrMapOvr>
    <a:masterClrMapping/>
  </p:clrMapOvr>
  <p:transition spd="slow">
    <p:checker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17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земель лесного фонда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buNone/>
            </a:pPr>
            <a:r>
              <a:rPr lang="ru-RU" sz="2400" dirty="0"/>
              <a:t>  </a:t>
            </a:r>
            <a:r>
              <a:rPr lang="ru-RU" sz="2400" b="1" dirty="0"/>
              <a:t>На землях лесного фонда могут осуществляться различные виды лесопользования - заготовка древесины, коры, бересты, новогодних елок, живицы; сенокошение, пастьба скота, размещение ульев и пасек, сбор камыша, опавших листьев; проведение научно-исследовательских работ, культурно-оздоровительных, туристических и спортивных мероприятий.</a:t>
            </a:r>
            <a:endParaRPr lang="ru-RU" sz="2400" dirty="0"/>
          </a:p>
          <a:p>
            <a:pPr marL="0" indent="446088" algn="just">
              <a:buNone/>
            </a:pPr>
            <a:r>
              <a:rPr lang="ru-RU" sz="2400" dirty="0"/>
              <a:t> </a:t>
            </a:r>
            <a:r>
              <a:rPr lang="ru-RU" sz="2400" b="1" dirty="0" err="1"/>
              <a:t>Лесопользователи</a:t>
            </a:r>
            <a:r>
              <a:rPr lang="ru-RU" sz="2400" b="1" dirty="0"/>
              <a:t> и землепользователи вправе</a:t>
            </a:r>
            <a:r>
              <a:rPr lang="ru-RU" sz="2400" dirty="0"/>
              <a:t>: получать информацию об участках лесного фонда, передаваемых им в пользование; осуществлять пользование лесным фондом в пределах, установленных договором аренды, безвозмездного пользования, а также договором купли-продажи лесных насаждений; возводить на срок лесопользования строения и сооружения, связанные с пользованием лесным фондом и обусловленные в документах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104226686"/>
      </p:ext>
    </p:extLst>
  </p:cSld>
  <p:clrMapOvr>
    <a:masterClrMapping/>
  </p:clrMapOvr>
  <p:transition spd="slow">
    <p:checker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18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земель лесного фонда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buNone/>
            </a:pPr>
            <a:r>
              <a:rPr lang="ru-RU" sz="2800" dirty="0"/>
              <a:t> Особенности и виды использования лесных участков при осуществлении определенных (одного или нескольких) видов лесопользования определяются федеральными законами, иными нормативными правовыми актами РФ, а также законами и иными нормативными правовыми актами субъектов РФ</a:t>
            </a:r>
            <a:r>
              <a:rPr lang="ru-RU" sz="2800" dirty="0" smtClean="0"/>
              <a:t>.</a:t>
            </a:r>
          </a:p>
          <a:p>
            <a:pPr marL="0" indent="446088" algn="just">
              <a:buNone/>
            </a:pPr>
            <a:r>
              <a:rPr lang="ru-RU" sz="2800" dirty="0"/>
              <a:t> </a:t>
            </a:r>
            <a:r>
              <a:rPr lang="ru-RU" sz="2800" b="1" dirty="0"/>
              <a:t>Основные требования к использованию земель лесного фонда содержатся в нормах и статьях Земельного кодекса. Однако в Лесном кодексе также предусматриваются требования к использованию земель лесного фонда, обусловливающие их специфику, которые совпадают с требованиями к </a:t>
            </a:r>
            <a:r>
              <a:rPr lang="ru-RU" sz="2800" b="1" dirty="0" smtClean="0"/>
              <a:t>лесопользованию</a:t>
            </a: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3679920375"/>
      </p:ext>
    </p:extLst>
  </p:cSld>
  <p:clrMapOvr>
    <a:masterClrMapping/>
  </p:clrMapOvr>
  <p:transition spd="slow">
    <p:checker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19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земель лесного фонда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400" b="1" dirty="0" smtClean="0"/>
              <a:t>Требования </a:t>
            </a:r>
            <a:r>
              <a:rPr lang="ru-RU" sz="2400" b="1" dirty="0"/>
              <a:t>к использованию земель </a:t>
            </a:r>
            <a:r>
              <a:rPr lang="ru-RU" sz="2400" b="1" dirty="0" smtClean="0"/>
              <a:t>лесного фонда:</a:t>
            </a:r>
            <a:endParaRPr lang="ru-RU" sz="2400" dirty="0" smtClean="0"/>
          </a:p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400" dirty="0" smtClean="0"/>
              <a:t>1</a:t>
            </a:r>
            <a:r>
              <a:rPr lang="ru-RU" sz="2400" dirty="0"/>
              <a:t>)  обеспечение непрерывного, </a:t>
            </a:r>
            <a:r>
              <a:rPr lang="ru-RU" sz="2400" dirty="0" err="1"/>
              <a:t>неистощительного</a:t>
            </a:r>
            <a:r>
              <a:rPr lang="ru-RU" sz="2400" dirty="0"/>
              <a:t>, многоцелевого и рационального использования леса для удовлетворения потребностей экономики и населения в древесине и других лесных ресурсах;</a:t>
            </a:r>
          </a:p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400" dirty="0"/>
              <a:t>2) сохранение и усиление </a:t>
            </a:r>
            <a:r>
              <a:rPr lang="ru-RU" sz="2400" dirty="0" err="1"/>
              <a:t>средообразующих</a:t>
            </a:r>
            <a:r>
              <a:rPr lang="ru-RU" sz="2400" dirty="0"/>
              <a:t>, </a:t>
            </a:r>
            <a:r>
              <a:rPr lang="ru-RU" sz="2400" dirty="0" err="1"/>
              <a:t>водоохранных</a:t>
            </a:r>
            <a:r>
              <a:rPr lang="ru-RU" sz="2400" dirty="0"/>
              <a:t>, санитарно-гигиенических, оздоровительных, защитных и иных функций лесов в целях охраны здоровья граждан, улучшения окружающей среды и развития экономики;</a:t>
            </a:r>
          </a:p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400" dirty="0"/>
              <a:t>3)   установление порядка </a:t>
            </a:r>
            <a:r>
              <a:rPr lang="ru-RU" sz="2400" dirty="0" err="1"/>
              <a:t>лесо</a:t>
            </a:r>
            <a:r>
              <a:rPr lang="ru-RU" sz="2400" dirty="0"/>
              <a:t>- и землепользования в зависимости от значения лесов, выполняемых ими функций, местоположения, природных и экономических условий;</a:t>
            </a:r>
          </a:p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400" dirty="0"/>
              <a:t> 4) платность и соблюдение научно обоснованных норм лесопользования на основе единой технической политики, использования передового опыта;</a:t>
            </a:r>
          </a:p>
          <a:p>
            <a:pPr marL="0" indent="446088" algn="just">
              <a:buNone/>
            </a:pPr>
            <a:r>
              <a:rPr lang="ru-RU" sz="2800" dirty="0" smtClean="0"/>
              <a:t> </a:t>
            </a:r>
          </a:p>
          <a:p>
            <a:pPr marL="0" indent="446088" algn="just">
              <a:buNone/>
            </a:pPr>
            <a:endParaRPr lang="ru-RU" sz="2800" dirty="0"/>
          </a:p>
          <a:p>
            <a:pPr marL="0" indent="446088" algn="just">
              <a:buNone/>
            </a:pPr>
            <a:r>
              <a:rPr lang="ru-RU" sz="2800" dirty="0" smtClean="0"/>
              <a:t>Особенности </a:t>
            </a:r>
            <a:r>
              <a:rPr lang="ru-RU" sz="2800" dirty="0"/>
              <a:t>и виды использования лесных участков при осуществлении определенных (одного или нескольких) видов лесопользования определяются федеральными законами, иными нормативными правовыми актами РФ, а также законами и иными нормативными правовыми актами субъектов РФ</a:t>
            </a:r>
            <a:r>
              <a:rPr lang="ru-RU" sz="2800" dirty="0" smtClean="0"/>
              <a:t>.</a:t>
            </a:r>
          </a:p>
          <a:p>
            <a:pPr marL="0" indent="446088" algn="just">
              <a:buNone/>
            </a:pPr>
            <a:r>
              <a:rPr lang="ru-RU" sz="2800" dirty="0"/>
              <a:t> </a:t>
            </a:r>
            <a:r>
              <a:rPr lang="ru-RU" sz="2800" b="1" dirty="0"/>
              <a:t>Основные требования к использованию земель лесного фонда содержатся в нормах и статьях Земельного кодекса. Однако в Лесном кодексе также предусматриваются требования к использованию земель лесного фонда, обусловливающие их специфику, которые совпадают с требованиями к </a:t>
            </a:r>
            <a:r>
              <a:rPr lang="ru-RU" sz="2800" b="1" dirty="0" smtClean="0"/>
              <a:t>лесопользованию</a:t>
            </a: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2918856413"/>
      </p:ext>
    </p:extLst>
  </p:cSld>
  <p:clrMapOvr>
    <a:masterClrMapping/>
  </p:clrMapOvr>
  <p:transition spd="slow">
    <p:check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231460E9-95F0-4E1D-8174-D38F83423153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ЛИТЕРАТУРА: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0" y="1196975"/>
            <a:ext cx="9144000" cy="579235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0" hangingPunct="0">
              <a:spcBef>
                <a:spcPct val="20000"/>
              </a:spcBef>
              <a:buClr>
                <a:srgbClr val="D16349"/>
              </a:buClr>
              <a:buSzPct val="85000"/>
              <a:defRPr/>
            </a:pP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1. Конституция Российской Федерации. Принята всенародным голосованием 12 декабря 1993 года. 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//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Собрание законодательства РФ. 2014. № 31.  Ст. 4398  </a:t>
            </a:r>
          </a:p>
          <a:p>
            <a:pPr algn="just" eaLnBrk="0" hangingPunct="0">
              <a:spcBef>
                <a:spcPct val="20000"/>
              </a:spcBef>
              <a:buClr>
                <a:srgbClr val="D16349"/>
              </a:buClr>
              <a:buSzPct val="85000"/>
              <a:defRPr/>
            </a:pP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2.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Земельный кодекс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Российской Федерации 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//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Собрание законодательства РФ. 2002. № 46. Ст. 4532.  </a:t>
            </a:r>
          </a:p>
          <a:p>
            <a:pPr indent="271463" algn="just" eaLnBrk="0" hangingPunct="0">
              <a:spcBef>
                <a:spcPct val="20000"/>
              </a:spcBef>
              <a:buClr>
                <a:srgbClr val="D16349"/>
              </a:buClr>
              <a:buSzPct val="85000"/>
              <a:defRPr/>
            </a:pP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Борисов А.Б. Комментарий к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Земельному кодексу Российской Федерации (постатейный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 . Книжный мир.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2021.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608 с.</a:t>
            </a:r>
          </a:p>
          <a:p>
            <a:pPr algn="just" eaLnBrk="0" hangingPunct="0">
              <a:spcBef>
                <a:spcPct val="20000"/>
              </a:spcBef>
              <a:buClr>
                <a:srgbClr val="D16349"/>
              </a:buClr>
              <a:buSzPct val="85000"/>
              <a:defRPr/>
            </a:pP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4. Земельное право: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Учебник / Под ред. М.К. </a:t>
            </a:r>
            <a:r>
              <a:rPr lang="ru-RU" sz="2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Треушникова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М.: ОАО «Издательский дом «Городец»,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2021.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784 с.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ransition spd="slow">
    <p:checker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20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земель лесного фонда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buNone/>
            </a:pPr>
            <a:r>
              <a:rPr lang="ru-RU" sz="2800" dirty="0"/>
              <a:t> 5)	воспроизводство, улучшение породного состава и качества лесов, повышение их продуктивности, охрана и защита лесов;</a:t>
            </a:r>
          </a:p>
          <a:p>
            <a:pPr marL="0" indent="446088" algn="just">
              <a:buNone/>
            </a:pPr>
            <a:r>
              <a:rPr lang="ru-RU" sz="2800" dirty="0"/>
              <a:t> 6)	сохранение биологического многообразия, объектов историко-культурного и природного наследия.</a:t>
            </a:r>
          </a:p>
          <a:p>
            <a:pPr marL="0" indent="446088" algn="just">
              <a:buNone/>
            </a:pPr>
            <a:r>
              <a:rPr lang="ru-RU" sz="2800" dirty="0"/>
              <a:t> </a:t>
            </a:r>
            <a:r>
              <a:rPr lang="ru-RU" sz="2800" b="1" dirty="0"/>
              <a:t>При использовании, охране и переводе в другие категории земель лесного фонда, особенно занятых защитными лесами, законодательством РФ предусматривается проведение государственной экологической экспертизы, необходимость получения ее положительного заключения.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117747283"/>
      </p:ext>
    </p:extLst>
  </p:cSld>
  <p:clrMapOvr>
    <a:masterClrMapping/>
  </p:clrMapOvr>
  <p:transition spd="slow">
    <p:check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FA18FF9-3F06-46B5-852F-0B973DBD140A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Учебные вопросы: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0" y="1196975"/>
            <a:ext cx="9144000" cy="3739485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358775" algn="just" fontAlgn="auto">
              <a:lnSpc>
                <a:spcPts val="42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ru-RU" sz="4400" b="1" dirty="0">
                <a:latin typeface="+mn-lt"/>
              </a:rPr>
              <a:t>Первый учебный вопрос: </a:t>
            </a:r>
            <a:endParaRPr lang="ru-RU" sz="4400" b="1" dirty="0" smtClean="0">
              <a:latin typeface="+mn-lt"/>
            </a:endParaRPr>
          </a:p>
          <a:p>
            <a:pPr indent="358775" algn="just" fontAlgn="auto">
              <a:lnSpc>
                <a:spcPts val="42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ru-RU" sz="4400" dirty="0" smtClean="0">
                <a:latin typeface="+mn-lt"/>
              </a:rPr>
              <a:t>Понятие и общая характеристика земель </a:t>
            </a:r>
            <a:r>
              <a:rPr lang="ru-RU" sz="4400" dirty="0" smtClean="0">
                <a:latin typeface="+mn-lt"/>
              </a:rPr>
              <a:t>лесного фонда</a:t>
            </a:r>
            <a:endParaRPr lang="ru-RU" sz="4400" dirty="0" smtClean="0">
              <a:latin typeface="+mn-lt"/>
            </a:endParaRPr>
          </a:p>
          <a:p>
            <a:pPr indent="358775" algn="just" fontAlgn="auto">
              <a:lnSpc>
                <a:spcPts val="42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ru-RU" sz="4400" b="1" dirty="0" smtClean="0">
                <a:latin typeface="+mn-lt"/>
              </a:rPr>
              <a:t>Второй </a:t>
            </a:r>
            <a:r>
              <a:rPr lang="ru-RU" sz="4400" b="1" dirty="0">
                <a:latin typeface="+mn-lt"/>
              </a:rPr>
              <a:t>учебный вопрос</a:t>
            </a:r>
            <a:r>
              <a:rPr lang="ru-RU" sz="4400" dirty="0">
                <a:latin typeface="+mn-lt"/>
              </a:rPr>
              <a:t>: </a:t>
            </a:r>
            <a:r>
              <a:rPr lang="ru-RU" sz="4400" dirty="0" smtClean="0">
                <a:latin typeface="+mn-lt"/>
              </a:rPr>
              <a:t>Правовой режим земель водного фонда </a:t>
            </a:r>
            <a:endParaRPr lang="ru-RU" sz="44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 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учебный вопрос:</a:t>
            </a: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/>
              <a:t>Первый учебный вопрос: </a:t>
            </a:r>
            <a:r>
              <a:rPr lang="ru-RU" sz="5400" dirty="0" smtClean="0"/>
              <a:t>Понятие и общая характеристика земель </a:t>
            </a:r>
            <a:r>
              <a:rPr lang="ru-RU" sz="5400" dirty="0" smtClean="0"/>
              <a:t>лесного фонда  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check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16" y="-44908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и общая характеристика земель </a:t>
            </a:r>
            <a:r>
              <a:rPr lang="ru-RU" sz="3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лесного фонда </a:t>
            </a:r>
            <a:endParaRPr lang="ru-RU" sz="3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>
              <a:lnSpc>
                <a:spcPts val="2600"/>
              </a:lnSpc>
            </a:pPr>
            <a:r>
              <a:rPr lang="ru-RU" sz="2400" b="1" dirty="0"/>
              <a:t>Понятие и состав земель </a:t>
            </a:r>
            <a:r>
              <a:rPr lang="ru-RU" sz="2400" b="1" dirty="0" smtClean="0"/>
              <a:t>лесного фонда</a:t>
            </a:r>
            <a:r>
              <a:rPr lang="ru-RU" sz="2400" b="1" dirty="0"/>
              <a:t>.</a:t>
            </a:r>
            <a:endParaRPr lang="ru-RU" sz="2400" dirty="0"/>
          </a:p>
          <a:p>
            <a:pPr indent="446088" algn="just">
              <a:lnSpc>
                <a:spcPts val="2600"/>
              </a:lnSpc>
            </a:pPr>
            <a:r>
              <a:rPr lang="ru-RU" sz="2400" dirty="0"/>
              <a:t>Согласно п. 1 ст. 101 Земельного кодекса РФ, </a:t>
            </a:r>
            <a:r>
              <a:rPr lang="ru-RU" sz="2400" b="1" dirty="0"/>
              <a:t>к землям лесного фонда относятся лесные земли (земли, покрытые лесной растительностью и не покрытые ею, но предназначенные для ее восстановления, - вырубки, гари, редины, прогалины и другие) и предназначенные для ведения лесного хозяйства нелесные земли (просеки, дороги, болота и другие).</a:t>
            </a:r>
            <a:r>
              <a:rPr lang="ru-RU" sz="2400" dirty="0"/>
              <a:t> </a:t>
            </a:r>
            <a:r>
              <a:rPr lang="ru-RU" sz="2400" dirty="0" smtClean="0"/>
              <a:t>Порядок </a:t>
            </a:r>
            <a:r>
              <a:rPr lang="ru-RU" sz="2400" dirty="0"/>
              <a:t>использования и охраны земель лесного фонда регулируется Земельным кодексом и лесным законодательством.</a:t>
            </a:r>
          </a:p>
          <a:p>
            <a:pPr indent="446088" algn="just">
              <a:lnSpc>
                <a:spcPts val="2600"/>
              </a:lnSpc>
            </a:pPr>
            <a:r>
              <a:rPr lang="ru-RU" sz="2400" dirty="0"/>
              <a:t>Одной из основных единиц лесного фонда РФ является лесной участок. </a:t>
            </a:r>
            <a:r>
              <a:rPr lang="ru-RU" sz="2400" dirty="0" smtClean="0"/>
              <a:t> </a:t>
            </a:r>
            <a:r>
              <a:rPr lang="ru-RU" sz="2400" dirty="0"/>
              <a:t>Согласно ст. 7 Лесного кодекса, </a:t>
            </a:r>
            <a:r>
              <a:rPr lang="ru-RU" sz="2400" b="1" dirty="0"/>
              <a:t>лесной участок - это земельный участок, границы которого определяются в соответствии с Федеральным законом от 18 июня 2001 года № 78-ФЗ «О землеустройстве» и Федеральным законом от </a:t>
            </a:r>
            <a:r>
              <a:rPr lang="ru-RU" sz="2400" b="1" dirty="0" smtClean="0"/>
              <a:t> </a:t>
            </a:r>
            <a:r>
              <a:rPr lang="ru-RU" sz="2400" b="1" dirty="0"/>
              <a:t>24 июля 2007 года № 221-ФЗ «О государственном кадастре недвижимости</a:t>
            </a:r>
            <a:r>
              <a:rPr lang="ru-RU" sz="2400" b="1" dirty="0" smtClean="0"/>
              <a:t>»).</a:t>
            </a:r>
            <a:endParaRPr lang="ru-RU" sz="2400" b="1" dirty="0"/>
          </a:p>
        </p:txBody>
      </p:sp>
    </p:spTree>
  </p:cSld>
  <p:clrMapOvr>
    <a:masterClrMapping/>
  </p:clrMapOvr>
  <p:transition spd="slow">
    <p:check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16" y="-44908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6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и общая характеристика земель </a:t>
            </a:r>
            <a:r>
              <a:rPr lang="ru-RU" sz="3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лесного фонда </a:t>
            </a:r>
            <a:endParaRPr lang="ru-RU" sz="3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/>
            <a:r>
              <a:rPr lang="ru-RU" sz="2400" b="1" dirty="0" smtClean="0"/>
              <a:t>Лесной </a:t>
            </a:r>
            <a:r>
              <a:rPr lang="ru-RU" sz="2400" b="1" dirty="0"/>
              <a:t>участок имеет </a:t>
            </a:r>
            <a:r>
              <a:rPr lang="ru-RU" sz="2400" b="1" dirty="0" smtClean="0"/>
              <a:t>необходимые </a:t>
            </a:r>
            <a:r>
              <a:rPr lang="ru-RU" sz="2400" b="1" dirty="0"/>
              <a:t>признаки:</a:t>
            </a:r>
            <a:endParaRPr lang="ru-RU" sz="2400" dirty="0"/>
          </a:p>
          <a:p>
            <a:pPr indent="446088" algn="just"/>
            <a:r>
              <a:rPr lang="ru-RU" sz="2400" dirty="0"/>
              <a:t>Во-первых,  это часть поверхности земли, в том числе почвенный слой, границы которой описаны и удостоверены в установленном порядке.</a:t>
            </a:r>
          </a:p>
          <a:p>
            <a:pPr indent="446088" algn="just"/>
            <a:r>
              <a:rPr lang="ru-RU" sz="2400" dirty="0"/>
              <a:t>Во-вторых, он расположен на землях лесного фонда или на землях: обороны и безопасности, на которых расположены леса; поселений, на которых расположены городские леса; особо охраняемых природных территорий, на которых расположены леса.</a:t>
            </a:r>
          </a:p>
          <a:p>
            <a:pPr indent="446088" algn="just"/>
            <a:r>
              <a:rPr lang="ru-RU" sz="2400" dirty="0"/>
              <a:t>В-третьих, в отношении него проведено лесоустройство </a:t>
            </a:r>
            <a:r>
              <a:rPr lang="ru-RU" sz="2400" dirty="0" smtClean="0"/>
              <a:t>и </a:t>
            </a:r>
            <a:r>
              <a:rPr lang="ru-RU" sz="2400" dirty="0"/>
              <a:t>осуществлено проектирование (подготовка проектной документации о местоположении, границах, площади и об иных количественных и качественных характеристиках лесного участка) по правилам ст. 69 ЛК РФ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990255763"/>
      </p:ext>
    </p:extLst>
  </p:cSld>
  <p:clrMapOvr>
    <a:masterClrMapping/>
  </p:clrMapOvr>
  <p:transition spd="slow">
    <p:check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16" y="-44908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7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и общая характеристика земель </a:t>
            </a:r>
            <a:r>
              <a:rPr lang="ru-RU" sz="3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лесного фонда </a:t>
            </a:r>
            <a:endParaRPr lang="ru-RU" sz="3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/>
            <a:r>
              <a:rPr lang="ru-RU" sz="2400" dirty="0" smtClean="0"/>
              <a:t>В-четвертых</a:t>
            </a:r>
            <a:r>
              <a:rPr lang="ru-RU" sz="2400" dirty="0"/>
              <a:t>, он прошел государственный кадастровый учет лесных участков по правилам ст. 92 Лесного кодекса и в соответствии с Федеральным законом от 24 июля 2007 года № 221-ФЗ «О государственном кадастре недвижимости»</a:t>
            </a:r>
            <a:r>
              <a:rPr lang="ru-RU" sz="2400" b="1" dirty="0"/>
              <a:t>.</a:t>
            </a:r>
            <a:endParaRPr lang="ru-RU" sz="2400" dirty="0"/>
          </a:p>
          <a:p>
            <a:pPr indent="446088" algn="just"/>
            <a:r>
              <a:rPr lang="ru-RU" sz="2400" b="1" dirty="0"/>
              <a:t>Только совокупность всех названных признаков позволяет рассматривать соответствующую часть поверхности земли как юридическую категорию лесного законодательства - лесной участок</a:t>
            </a:r>
            <a:r>
              <a:rPr lang="ru-RU" sz="2400" b="1" dirty="0" smtClean="0"/>
              <a:t>.</a:t>
            </a:r>
          </a:p>
          <a:p>
            <a:pPr indent="446088" algn="just"/>
            <a:r>
              <a:rPr lang="ru-RU" sz="2400" b="1" dirty="0"/>
              <a:t>Земли лесного фонда состоят из лесничеств и лесопарков</a:t>
            </a:r>
            <a:r>
              <a:rPr lang="ru-RU" sz="2400" dirty="0"/>
              <a:t>, которые являются основными территориальными единицами управления в области использования, охраны, защиты, воспроизводства лесов. Количество лесничеств, лесопарков, их границы устанавливаются уполномоченным федеральным органом исполнительной власти.</a:t>
            </a:r>
          </a:p>
          <a:p>
            <a:pPr indent="446088" algn="just"/>
            <a:endParaRPr lang="ru-RU" sz="2400" dirty="0"/>
          </a:p>
          <a:p>
            <a:pPr indent="446088" algn="just">
              <a:lnSpc>
                <a:spcPts val="2600"/>
              </a:lnSpc>
            </a:pP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396615474"/>
      </p:ext>
    </p:extLst>
  </p:cSld>
  <p:clrMapOvr>
    <a:masterClrMapping/>
  </p:clrMapOvr>
  <p:transition spd="slow">
    <p:check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16" y="-44908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8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и общая характеристика земель </a:t>
            </a:r>
            <a:r>
              <a:rPr lang="ru-RU" sz="3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лесного фонда </a:t>
            </a:r>
            <a:endParaRPr lang="ru-RU" sz="3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/>
            <a:r>
              <a:rPr lang="ru-RU" sz="2400" b="1" dirty="0"/>
              <a:t>Согласно ст. 10 Лесного кодекса леса, расположенные на землях лесного фонда, по целевому назначению подразделяются на </a:t>
            </a:r>
            <a:endParaRPr lang="ru-RU" sz="2400" b="1" dirty="0" smtClean="0"/>
          </a:p>
          <a:p>
            <a:pPr indent="446088" algn="just"/>
            <a:r>
              <a:rPr lang="ru-RU" sz="2400" b="1" dirty="0" smtClean="0"/>
              <a:t>а</a:t>
            </a:r>
            <a:r>
              <a:rPr lang="ru-RU" sz="2400" b="1" dirty="0"/>
              <a:t>) защитные леса, </a:t>
            </a:r>
            <a:endParaRPr lang="ru-RU" sz="2400" b="1" dirty="0" smtClean="0"/>
          </a:p>
          <a:p>
            <a:pPr indent="446088" algn="just"/>
            <a:r>
              <a:rPr lang="ru-RU" sz="2400" b="1" dirty="0" smtClean="0"/>
              <a:t>б</a:t>
            </a:r>
            <a:r>
              <a:rPr lang="ru-RU" sz="2400" b="1" dirty="0"/>
              <a:t>) эксплуатационные леса, </a:t>
            </a:r>
            <a:endParaRPr lang="ru-RU" sz="2400" b="1" dirty="0" smtClean="0"/>
          </a:p>
          <a:p>
            <a:pPr indent="446088" algn="just"/>
            <a:r>
              <a:rPr lang="ru-RU" sz="2400" b="1" dirty="0" smtClean="0"/>
              <a:t>в</a:t>
            </a:r>
            <a:r>
              <a:rPr lang="ru-RU" sz="2400" b="1" dirty="0"/>
              <a:t>) резервные леса</a:t>
            </a:r>
            <a:r>
              <a:rPr lang="ru-RU" sz="2400" dirty="0"/>
              <a:t>. </a:t>
            </a:r>
            <a:endParaRPr lang="ru-RU" sz="2400" dirty="0" smtClean="0"/>
          </a:p>
          <a:p>
            <a:pPr indent="446088" algn="just"/>
            <a:r>
              <a:rPr lang="ru-RU" sz="2400" dirty="0" smtClean="0"/>
              <a:t>Леса</a:t>
            </a:r>
            <a:r>
              <a:rPr lang="ru-RU" sz="2400" dirty="0"/>
              <a:t>, расположенные на землях иных категорий, могут быть отнесены к защитным лесам.</a:t>
            </a:r>
          </a:p>
          <a:p>
            <a:pPr indent="446088" algn="just"/>
            <a:r>
              <a:rPr lang="ru-RU" sz="2400" b="1" dirty="0"/>
              <a:t>Защитными лесами</a:t>
            </a:r>
            <a:r>
              <a:rPr lang="ru-RU" sz="2400" dirty="0"/>
              <a:t> являются леса, которые подлежат освоению в целях сохранения </a:t>
            </a:r>
            <a:r>
              <a:rPr lang="ru-RU" sz="2400" dirty="0" err="1"/>
              <a:t>средообразующих</a:t>
            </a:r>
            <a:r>
              <a:rPr lang="ru-RU" sz="2400" dirty="0"/>
              <a:t>, </a:t>
            </a:r>
            <a:r>
              <a:rPr lang="ru-RU" sz="2400" dirty="0" err="1"/>
              <a:t>водоохранных</a:t>
            </a:r>
            <a:r>
              <a:rPr lang="ru-RU" sz="2400" dirty="0"/>
              <a:t>, защитных, санитарно-гигиенических, оздоровительных и иных полезных функций лесов (ст. 12, 102 Лесного кодекса). В защитных лесах запрещается осуществление деятельности, несовместимой с их целевым назначением и полезными функциями. </a:t>
            </a:r>
            <a:endParaRPr lang="ru-RU" sz="2400" dirty="0" smtClean="0"/>
          </a:p>
          <a:p>
            <a:pPr indent="446088" algn="just">
              <a:lnSpc>
                <a:spcPts val="2600"/>
              </a:lnSpc>
            </a:pP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394140845"/>
      </p:ext>
    </p:extLst>
  </p:cSld>
  <p:clrMapOvr>
    <a:masterClrMapping/>
  </p:clrMapOvr>
  <p:transition spd="slow">
    <p:checker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16" y="-44908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9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и общая характеристика земель </a:t>
            </a:r>
            <a:r>
              <a:rPr lang="ru-RU" sz="3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лесного фонда </a:t>
            </a:r>
            <a:endParaRPr lang="ru-RU" sz="3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/>
            <a:r>
              <a:rPr lang="ru-RU" sz="2400" b="1" dirty="0"/>
              <a:t>Эксплуатационными</a:t>
            </a:r>
            <a:r>
              <a:rPr lang="ru-RU" sz="2400" dirty="0"/>
              <a:t> являются леса, которые подлежат освоению в целях устойчивого, максимально эффективного получения высококачественной древесины и других лесных ресурсов, продуктов их переработки с обеспечением сохранения полезных функций лесов (ст. 12, 108 Лесного кодекса). </a:t>
            </a:r>
            <a:endParaRPr lang="ru-RU" sz="2400" dirty="0" smtClean="0"/>
          </a:p>
          <a:p>
            <a:pPr indent="446088" algn="just"/>
            <a:r>
              <a:rPr lang="ru-RU" sz="2400" dirty="0" smtClean="0"/>
              <a:t>В </a:t>
            </a:r>
            <a:r>
              <a:rPr lang="ru-RU" sz="2400" dirty="0"/>
              <a:t>эксплуатационных лесах допускаются все предусмотренные ст. 25 Лесного кодекса виды использования лесов. Отнесение лесов к эксплуатационным лесам и установление их границ осуществляются органами государственной власти, органами местного самоуправления в пределах их полномочий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4446595"/>
      </p:ext>
    </p:extLst>
  </p:cSld>
  <p:clrMapOvr>
    <a:masterClrMapping/>
  </p:clrMapOvr>
  <p:transition spd="slow">
    <p:checker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1157</TotalTime>
  <Words>1656</Words>
  <Application>Microsoft Office PowerPoint</Application>
  <PresentationFormat>Экран (4:3)</PresentationFormat>
  <Paragraphs>111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6" baseType="lpstr">
      <vt:lpstr>Arial</vt:lpstr>
      <vt:lpstr>Calibri</vt:lpstr>
      <vt:lpstr>Century Gothic</vt:lpstr>
      <vt:lpstr>Impact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Валагин Олег Александрович</dc:creator>
  <cp:lastModifiedBy>Пользователь</cp:lastModifiedBy>
  <cp:revision>270</cp:revision>
  <dcterms:created xsi:type="dcterms:W3CDTF">2014-07-21T11:02:43Z</dcterms:created>
  <dcterms:modified xsi:type="dcterms:W3CDTF">2022-04-13T06:19:50Z</dcterms:modified>
</cp:coreProperties>
</file>