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09" r:id="rId2"/>
    <p:sldId id="269" r:id="rId3"/>
    <p:sldId id="273" r:id="rId4"/>
    <p:sldId id="271" r:id="rId5"/>
    <p:sldId id="274" r:id="rId6"/>
    <p:sldId id="465" r:id="rId7"/>
    <p:sldId id="445" r:id="rId8"/>
    <p:sldId id="466" r:id="rId9"/>
    <p:sldId id="393" r:id="rId10"/>
    <p:sldId id="467" r:id="rId11"/>
    <p:sldId id="468" r:id="rId12"/>
    <p:sldId id="469" r:id="rId13"/>
    <p:sldId id="470" r:id="rId14"/>
    <p:sldId id="472" r:id="rId15"/>
    <p:sldId id="440" r:id="rId16"/>
    <p:sldId id="439" r:id="rId17"/>
    <p:sldId id="473" r:id="rId18"/>
    <p:sldId id="474" r:id="rId19"/>
    <p:sldId id="475" r:id="rId20"/>
    <p:sldId id="476" r:id="rId21"/>
    <p:sldId id="477" r:id="rId22"/>
    <p:sldId id="478" r:id="rId23"/>
    <p:sldId id="479" r:id="rId24"/>
    <p:sldId id="480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425B8-7805-4A3E-9BE0-051A7D8D6F6B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C8C88-3266-4AD4-97C8-9E282166F3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496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727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762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0986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869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321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2385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339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2056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376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BE8CD-7448-4E16-B5BE-AA9E11647C00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CE61C-4158-46BF-9707-9B612156A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AE3F4-2638-46E7-821A-7BC897156FC2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6CF4B-0888-4C94-857D-27724A3878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9FC38-209C-4F2E-9B49-8839353CC4AA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C8D70-392C-43DC-8D7A-042901FCB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E452F-549A-47A2-93BE-FECCB1F4F391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E735F-6F8B-4A97-9DDC-F2203903B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DBBF6-1843-4BAD-A888-D4F1D03AF401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0F268-0D8E-48DF-AB41-57C3684A3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32F58-F944-43CB-A399-EC4C085EC56D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7D678-ED51-4B29-9E9A-A398AAED9E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D04B3-B034-4411-B766-FED5B39CD7BE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663D3-95B4-4670-8E90-895A3F05B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FA016-FEAD-43C6-A6F5-9E52476CEB28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65D03-BFCD-4AA9-9913-B8FF73C0D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31CB-6168-42E1-A1CF-93443487B31A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72BA3-71C5-46B0-8EA8-593CFC27F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9C3BE-3F70-4D8B-99DF-0EE79185B18D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FBA2A-8104-4871-A501-FA17D4AC9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D733-EECE-4851-829F-91DC870B5410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F2A4A-D313-400F-91CF-D981B2F0E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D86810-C405-44E7-921E-A4B40A600BD7}" type="datetimeFigureOut">
              <a:rPr lang="ru-RU"/>
              <a:pPr>
                <a:defRPr/>
              </a:pPr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EC7FA6-C857-4101-8591-9EABD6A6F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D:\ВОЕННЫЙ СОВЕТ\16-9 (для войск).jpg"/>
          <p:cNvPicPr>
            <a:picLocks noChangeAspect="1" noChangeArrowheads="1"/>
          </p:cNvPicPr>
          <p:nvPr/>
        </p:nvPicPr>
        <p:blipFill>
          <a:blip r:embed="rId2" cstate="print"/>
          <a:srcRect t="5621"/>
          <a:stretch>
            <a:fillRect/>
          </a:stretch>
        </p:blipFill>
        <p:spPr bwMode="auto">
          <a:xfrm>
            <a:off x="-26640" y="2109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395536" y="275889"/>
            <a:ext cx="741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Новосибирский государственный университет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экономики и управления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Юридический факультет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 административного, финансового и корпоративного права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Земельное право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07949" y="3208338"/>
            <a:ext cx="7920286" cy="2708434"/>
          </a:xfrm>
          <a:prstGeom prst="rect">
            <a:avLst/>
          </a:prstGeom>
          <a:noFill/>
          <a:effectLst>
            <a:outerShdw blurRad="12700" dist="25400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ТЕМА </a:t>
            </a:r>
            <a:r>
              <a:rPr lang="ru-RU" sz="4400" dirty="0">
                <a:solidFill>
                  <a:srgbClr val="FF0000"/>
                </a:solidFill>
                <a:latin typeface="Impact" pitchFamily="34" charset="0"/>
              </a:rPr>
              <a:t>№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7: «Экономический механизм использования земельными ресурсами»</a:t>
            </a:r>
            <a:endParaRPr lang="ru-RU" sz="4400" dirty="0">
              <a:solidFill>
                <a:srgbClr val="FF0000"/>
              </a:solidFill>
              <a:latin typeface="Impact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179388" y="5516563"/>
            <a:ext cx="8858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>
              <a:solidFill>
                <a:srgbClr val="2A373D"/>
              </a:solidFill>
              <a:latin typeface="Impact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основы земельного налога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/>
              <a:t>Земельный налог – это обязательный, индивидуальный, безвозмездный платеж, взимаемый с физических и юридических лиц за земельные участки, принадлежащие им на праве собственности и иных вещных правах и относится к обязательным платежам в местный бюджет.</a:t>
            </a: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/>
              <a:t>В соответствии со статьей 388 НК РФ </a:t>
            </a:r>
            <a:r>
              <a:rPr lang="ru-RU" sz="2800" i="1" dirty="0"/>
              <a:t>налогоплательщиками налога </a:t>
            </a:r>
            <a:r>
              <a:rPr lang="ru-RU" sz="2800" dirty="0"/>
              <a:t>(далее – налогоплательщики) признаются организации и физические лица, обладающие земельными участками на праве собственности, праве постоянного (бессрочного) пользования или праве пожизненного наследуемого владения.</a:t>
            </a:r>
          </a:p>
          <a:p>
            <a:pPr marL="0" indent="446088" algn="just" fontAlgn="auto">
              <a:spcAft>
                <a:spcPts val="0"/>
              </a:spcAft>
              <a:buNone/>
              <a:defRPr/>
            </a:pPr>
            <a:endParaRPr lang="ru-RU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4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816578"/>
      </p:ext>
    </p:extLst>
  </p:cSld>
  <p:clrMapOvr>
    <a:masterClrMapping/>
  </p:clrMapOvr>
  <p:transition spd="slow">
    <p:check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основы земельного налога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/>
            <a:r>
              <a:rPr lang="ru-RU" sz="2800" i="1" dirty="0"/>
              <a:t>Объектом налогообложения</a:t>
            </a:r>
            <a:r>
              <a:rPr lang="ru-RU" sz="2800" dirty="0"/>
              <a:t> являются земельные участки, расположенные в границах соответствующих муниципальных образований. </a:t>
            </a:r>
            <a:endParaRPr lang="ru-RU" sz="2800" dirty="0" smtClean="0"/>
          </a:p>
          <a:p>
            <a:pPr marL="0" indent="446088" algn="just"/>
            <a:r>
              <a:rPr lang="ru-RU" sz="2800" dirty="0" smtClean="0"/>
              <a:t>Не </a:t>
            </a:r>
            <a:r>
              <a:rPr lang="ru-RU" sz="2800" dirty="0"/>
              <a:t>признаются объектом налогообложения две разновидности земельных участков (ст. 389 НК РФ):</a:t>
            </a:r>
          </a:p>
          <a:p>
            <a:pPr marL="0" indent="446088" algn="just"/>
            <a:r>
              <a:rPr lang="ru-RU" sz="2800" dirty="0"/>
              <a:t>а) изъятые из оборота земельные участки, перечень которых указан в п. 4 ст. 27 ЗК РФ как исчерпывающий. В их число входят земли, занятые объектами организаций федеральной службы безопасности; зданиями, строениями, сооружениями, в которых размешены военные суды; участки под воинскими и гражданскими захоронениями и т.д.;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626593"/>
      </p:ext>
    </p:extLst>
  </p:cSld>
  <p:clrMapOvr>
    <a:masterClrMapping/>
  </p:clrMapOvr>
  <p:transition spd="slow">
    <p:check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основы земельного налога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/>
            <a:r>
              <a:rPr lang="ru-RU" sz="2800" dirty="0"/>
              <a:t>Не признаются объектом налогообложения две разновидности земельных участков (ст. 389 НК РФ):</a:t>
            </a:r>
          </a:p>
          <a:p>
            <a:pPr marL="0" indent="446088" algn="just"/>
            <a:r>
              <a:rPr lang="ru-RU" sz="2800" dirty="0" smtClean="0"/>
              <a:t>б</a:t>
            </a:r>
            <a:r>
              <a:rPr lang="ru-RU" sz="2800" dirty="0"/>
              <a:t>) земельные участки, ограниченные в обороте, в том числе: занятые особо ценными объектами культурного наследия народов России, объектами, включенными в Список всемирного наследия, историко-культурными заповедниками, объектами археологического наследия; земельные участки из состава земель лесного фонда</a:t>
            </a:r>
            <a:r>
              <a:rPr lang="ru-RU" sz="2800" dirty="0" smtClean="0"/>
              <a:t>; </a:t>
            </a:r>
            <a:r>
              <a:rPr lang="ru-RU" sz="2800" dirty="0"/>
              <a:t>земельные участки, ограниченные в обороте в соответствии с законодательством РФ, занятые находящимися в государственной собственности водными объектами в составе водного фонда.</a:t>
            </a:r>
          </a:p>
          <a:p>
            <a:r>
              <a:rPr lang="ru-RU" dirty="0" smtClean="0"/>
              <a:t> </a:t>
            </a:r>
            <a:endParaRPr lang="ru-RU" sz="2800" dirty="0" smtClean="0"/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800" dirty="0"/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481962"/>
      </p:ext>
    </p:extLst>
  </p:cSld>
  <p:clrMapOvr>
    <a:masterClrMapping/>
  </p:clrMapOvr>
  <p:transition spd="slow">
    <p:check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основы земельного налога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2800" i="1" dirty="0"/>
              <a:t>Налоговым периодом</a:t>
            </a:r>
            <a:r>
              <a:rPr lang="ru-RU" sz="2800" dirty="0"/>
              <a:t> признается календарный год. Отчетными периодами для налогоплательщиков - организаций и физических лиц, являющихся индивидуальными предпринимателями, признаются первый квартал, второй квартал и третий квартал календарного года. </a:t>
            </a:r>
            <a:endParaRPr lang="ru-RU" sz="2800" dirty="0" smtClean="0"/>
          </a:p>
          <a:p>
            <a:pPr marL="0" indent="446088" algn="just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2800" dirty="0"/>
              <a:t>Налоговая база определяется в отношении каждого земельного участка как его кадастровая стоимость </a:t>
            </a:r>
            <a:r>
              <a:rPr lang="ru-RU" sz="2800" dirty="0" smtClean="0"/>
              <a:t>(определена в Государственном земельном кадастре – 1 раз в 5 лет, который ведет Федеральная служба государственной регистрации кадастра и картографии – </a:t>
            </a:r>
            <a:r>
              <a:rPr lang="ru-RU" sz="2800" dirty="0" err="1" smtClean="0"/>
              <a:t>Росреестр</a:t>
            </a:r>
            <a:r>
              <a:rPr lang="ru-RU" sz="2800" dirty="0" smtClean="0"/>
              <a:t>)  по </a:t>
            </a:r>
            <a:r>
              <a:rPr lang="ru-RU" sz="2800" dirty="0"/>
              <a:t>состоянию на 1 января года, являющегося налоговым периодом.</a:t>
            </a:r>
          </a:p>
          <a:p>
            <a:pPr marL="0" indent="446088" algn="just">
              <a:buNone/>
            </a:pPr>
            <a:endParaRPr lang="ru-RU" sz="28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339930"/>
      </p:ext>
    </p:extLst>
  </p:cSld>
  <p:clrMapOvr>
    <a:masterClrMapping/>
  </p:clrMapOvr>
  <p:transition spd="slow">
    <p:check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основы земельного налога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600" i="1" dirty="0"/>
              <a:t>Налоговые ставки</a:t>
            </a:r>
            <a:r>
              <a:rPr lang="ru-RU" sz="2600" dirty="0"/>
              <a:t> устанавливаются нормативными актами представительных органов муниципальных образований (законами городов федерального значения) и не могут превышать:</a:t>
            </a: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600" dirty="0"/>
              <a:t>а) 0,3% </a:t>
            </a:r>
            <a:r>
              <a:rPr lang="ru-RU" sz="2600" dirty="0" smtClean="0"/>
              <a:t>от налоговой базы в </a:t>
            </a:r>
            <a:r>
              <a:rPr lang="ru-RU" sz="2600" dirty="0"/>
              <a:t>отношении земельных участков, отнесенных к землям сельскохозяйственного назначения или к землям в составе зон сельскохозяйственного использования в населенных пунктах и используемых для сельскохозяйственного производства; занятых жилищным фондом и объектами инженерной инфраструктуры жилищно-коммунального комплекса </a:t>
            </a:r>
            <a:r>
              <a:rPr lang="ru-RU" sz="2600" dirty="0" smtClean="0"/>
              <a:t>или </a:t>
            </a:r>
            <a:r>
              <a:rPr lang="ru-RU" sz="2600" dirty="0"/>
              <a:t>приобретенных (предоставленных) для жилищного строительства, личного подсобного хозяйства, садоводства, огородничества или животноводства, а также дачного хозяйства; </a:t>
            </a:r>
            <a:endParaRPr lang="ru-RU" sz="2600" i="1" dirty="0" smtClean="0"/>
          </a:p>
          <a:p>
            <a:pPr marL="0" indent="446088" algn="just">
              <a:buNone/>
            </a:pPr>
            <a:endParaRPr lang="ru-RU" sz="2800" i="1" dirty="0"/>
          </a:p>
          <a:p>
            <a:pPr marL="0" indent="446088" algn="just">
              <a:buNone/>
            </a:pPr>
            <a:endParaRPr lang="ru-RU" sz="2800" i="1" dirty="0" smtClean="0"/>
          </a:p>
        </p:txBody>
      </p:sp>
    </p:spTree>
    <p:extLst>
      <p:ext uri="{BB962C8B-B14F-4D97-AF65-F5344CB8AC3E}">
        <p14:creationId xmlns:p14="http://schemas.microsoft.com/office/powerpoint/2010/main" val="3399921619"/>
      </p:ext>
    </p:extLst>
  </p:cSld>
  <p:clrMapOvr>
    <a:masterClrMapping/>
  </p:clrMapOvr>
  <p:transition spd="slow">
    <p:check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учебный 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smtClean="0"/>
              <a:t>Третий учебный </a:t>
            </a:r>
            <a:r>
              <a:rPr lang="ru-RU" sz="5400" b="1" dirty="0"/>
              <a:t>вопрос: </a:t>
            </a:r>
            <a:r>
              <a:rPr lang="ru-RU" sz="5400" b="1" dirty="0" smtClean="0"/>
              <a:t>Правовой механизм оценки земли</a:t>
            </a:r>
            <a:r>
              <a:rPr lang="ru-RU" sz="5400" dirty="0" smtClean="0"/>
              <a:t>  </a:t>
            </a:r>
            <a:endParaRPr lang="ru-RU" sz="54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480167"/>
      </p:ext>
    </p:extLst>
  </p:cSld>
  <p:clrMapOvr>
    <a:masterClrMapping/>
  </p:clrMapOvr>
  <p:transition spd="slow">
    <p:check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Правовой механизм оценки земли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811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3000"/>
              </a:lnSpc>
            </a:pPr>
            <a:r>
              <a:rPr lang="ru-RU" sz="2800" i="1" dirty="0"/>
              <a:t>Оценка земли. </a:t>
            </a:r>
            <a:r>
              <a:rPr lang="ru-RU" sz="2800" dirty="0"/>
              <a:t>Для целей налогообложения и в иных случаях, предусмотренных земельным законодательством, устанавливается кадастровая стоимость земельного участка.</a:t>
            </a:r>
          </a:p>
          <a:p>
            <a:pPr indent="446088" algn="just">
              <a:lnSpc>
                <a:spcPts val="3000"/>
              </a:lnSpc>
            </a:pPr>
            <a:r>
              <a:rPr lang="ru-RU" sz="2800" dirty="0"/>
              <a:t>Согласно пункту 2 статьи 65 ЗК РФ для установления кадастровой стоимости земельных участков проводится государственная кадастровая оценка земель. Порядок проведения государственной кадастровой оценки земель устанавливается Постановлением Правительства РФ от 08.04.2000 № 316 «Об утверждении Правил проведения государственной кадастровой оценки земель».</a:t>
            </a:r>
          </a:p>
          <a:p>
            <a:pPr indent="446088" algn="just">
              <a:lnSpc>
                <a:spcPts val="2800"/>
              </a:lnSpc>
            </a:pPr>
            <a:endParaRPr lang="ru-RU" sz="2800" dirty="0" smtClean="0"/>
          </a:p>
          <a:p>
            <a:pPr indent="446088" algn="just">
              <a:lnSpc>
                <a:spcPts val="2800"/>
              </a:lnSpc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7422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Правовой механизм оценки земли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/>
            <a:r>
              <a:rPr lang="ru-RU" sz="2800" dirty="0"/>
              <a:t>Государственная кадастровая оценка земель проводится для определения кадастровой стоимости земельных участков различного целевого назначения и проводится не реже одного раза в 5 лет и не чаще одного раза в 3 года.</a:t>
            </a:r>
          </a:p>
          <a:p>
            <a:pPr indent="446088" algn="just"/>
            <a:r>
              <a:rPr lang="ru-RU" sz="2800" dirty="0"/>
              <a:t>В процессе государственной кадастровой оценки земель проводится оценочное зонирование территории. Оценочной зоной признается часть земель, однородных по целевому назначению, виду функционального использования и близких по значению кадастровой стоимости земельных участков.</a:t>
            </a:r>
          </a:p>
          <a:p>
            <a:pPr indent="446088" algn="just">
              <a:lnSpc>
                <a:spcPts val="3000"/>
              </a:lnSpc>
            </a:pPr>
            <a:endParaRPr lang="ru-RU" sz="2800" i="1" dirty="0" smtClean="0"/>
          </a:p>
        </p:txBody>
      </p:sp>
    </p:spTree>
    <p:extLst>
      <p:ext uri="{BB962C8B-B14F-4D97-AF65-F5344CB8AC3E}">
        <p14:creationId xmlns:p14="http://schemas.microsoft.com/office/powerpoint/2010/main" val="258755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Правовой механизм оценки земли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524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2600"/>
              </a:lnSpc>
            </a:pPr>
            <a:r>
              <a:rPr lang="ru-RU" sz="2400" dirty="0"/>
              <a:t>В зависимости от территориальной величины оценочных зон их границы совмещаются с границами земельных участков с учетом сложившейся застройки и землепользования, размещения линейных объектов (улиц, дорог, рек, водотоков, путепроводов, железных дорог и др.), а также границами кадастровых районов или кадастровых кварталов.</a:t>
            </a:r>
          </a:p>
          <a:p>
            <a:pPr indent="446088" algn="just">
              <a:lnSpc>
                <a:spcPts val="2600"/>
              </a:lnSpc>
            </a:pPr>
            <a:r>
              <a:rPr lang="ru-RU" sz="2400" dirty="0"/>
              <a:t>По результатам оценочного зонирования составляется карта (схема) оценочных зон и устанавливается кадастровая стоимость единицы площади в границах этих зон.</a:t>
            </a:r>
          </a:p>
          <a:p>
            <a:pPr indent="446088" algn="just">
              <a:lnSpc>
                <a:spcPts val="2600"/>
              </a:lnSpc>
            </a:pPr>
            <a:r>
              <a:rPr lang="ru-RU" sz="2400" dirty="0"/>
              <a:t>Государственная кадастровая оценка земель проводится с учетом данных земельного, градостроительного, лесного, водного и других кадастров. Результаты государственной кадастровой оценки земель вносятся в государственный земельный кадастр.</a:t>
            </a:r>
          </a:p>
          <a:p>
            <a:pPr indent="446088" algn="just"/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7556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Правовой механизм оценки земли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2600"/>
              </a:lnSpc>
            </a:pPr>
            <a:r>
              <a:rPr lang="ru-RU" sz="2400" dirty="0" smtClean="0"/>
              <a:t>Государственная кадастровая оценка земель городских и сельских населенных пунктов, садоводческих огороднических и дачных объединений осуществляется на основании статистического основания рыночных цен и иной информации об объектах недвижимости а так же иных методов массовой оценки недвижимости.</a:t>
            </a:r>
          </a:p>
          <a:p>
            <a:pPr indent="446088" algn="just">
              <a:lnSpc>
                <a:spcPts val="2600"/>
              </a:lnSpc>
            </a:pPr>
            <a:r>
              <a:rPr lang="ru-RU" sz="2400" dirty="0" smtClean="0"/>
              <a:t> Государственная кадастровая оценка сельскохозяйственных угодий осуществляется на основе капитализации расчетного рентного дохода.</a:t>
            </a:r>
          </a:p>
          <a:p>
            <a:pPr indent="446088" algn="just">
              <a:lnSpc>
                <a:spcPts val="2600"/>
              </a:lnSpc>
            </a:pPr>
            <a:r>
              <a:rPr lang="ru-RU" sz="2400" dirty="0" smtClean="0"/>
              <a:t>Государственная кадастровая оценка иных категорий земель осуществляется на основе капитализации расчетного рентного дохода или исходя из затрат, необходимых для воспроизводства и (или) сохранения и поддержания ценности их природного потенциала.  </a:t>
            </a:r>
          </a:p>
          <a:p>
            <a:pPr indent="446088" algn="just">
              <a:lnSpc>
                <a:spcPts val="2600"/>
              </a:lnSpc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6976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231460E9-95F0-4E1D-8174-D38F83423153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57923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Конституция Российской Федерации. Принята всенародным голосованием 12 декабря 1993 года.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2014. № 31.  Ст. 4398  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Земельный кодекс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2002. № 46. Ст. 4532.  </a:t>
            </a:r>
          </a:p>
          <a:p>
            <a:pPr indent="271463"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Борисов А.Б. Комментарий к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Земельному кодексу Российской Федерации (постатейный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. Книжный мир.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608 с.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Земельное право: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Учебник / Под ред. М.К. </a:t>
            </a:r>
            <a:r>
              <a:rPr lang="ru-RU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Треушникова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М.: ОАО «Издательский дом «Городец»,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784 с.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Правовой механизм оценки земли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375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3000"/>
              </a:lnSpc>
            </a:pPr>
            <a:r>
              <a:rPr lang="ru-RU" sz="2800" dirty="0"/>
              <a:t>Если кадастровая стоимость земельного участка на момент возникновения спорных правоотношений не установлена, арбитражным судам следует руководствоваться положениями статьи 65 ЗК РФ и пункта 13 статьи 3 Закона о введении в действие ЗК РФ, согласно которым, если кадастровая стоимость земли не определена, в этом случае для целей налогообложения </a:t>
            </a:r>
            <a:r>
              <a:rPr lang="ru-RU" sz="2800" b="1" dirty="0"/>
              <a:t>применяется нормативная цена земли</a:t>
            </a:r>
            <a:r>
              <a:rPr lang="ru-RU" sz="2800" dirty="0"/>
              <a:t> (Постановление Пленума ВАС РФ от 23.07.2009 № 54 «О некоторых вопросах, возникших у арбитражных судов при рассмотрении дел, связанных с взиманием земельного налога»).</a:t>
            </a:r>
          </a:p>
          <a:p>
            <a:pPr indent="446088" algn="just">
              <a:lnSpc>
                <a:spcPts val="2600"/>
              </a:lnSpc>
            </a:pPr>
            <a:endParaRPr lang="ru-RU" sz="2400" dirty="0" smtClean="0"/>
          </a:p>
          <a:p>
            <a:pPr indent="446088" algn="just">
              <a:lnSpc>
                <a:spcPts val="2600"/>
              </a:lnSpc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70032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Правовой механизм оценки земли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2600"/>
              </a:lnSpc>
            </a:pPr>
            <a:r>
              <a:rPr lang="ru-RU" sz="2400" b="1" i="1" dirty="0"/>
              <a:t>Нормативная цена земли </a:t>
            </a:r>
            <a:r>
              <a:rPr lang="ru-RU" sz="2400" b="1" dirty="0"/>
              <a:t>– это показатель, характеризующий стоимость участка определенного качества и местоположения, исходя из потенциального дохода за расчетный срок окупаемости (ст. 25 Закона «О плате за землю»).</a:t>
            </a:r>
            <a:endParaRPr lang="ru-RU" sz="2400" dirty="0"/>
          </a:p>
          <a:p>
            <a:pPr indent="446088" algn="just">
              <a:lnSpc>
                <a:spcPts val="2600"/>
              </a:lnSpc>
            </a:pPr>
            <a:r>
              <a:rPr lang="ru-RU" sz="2400" dirty="0"/>
              <a:t>Нормативная цена земли вводится для обеспечения экономического регулирования земельных отношений при передаче земли в собственность, установлении коллективно-долевой собственности на землю, передаче по наследству, дарении и получении банковского кредита под залог земельного участка.</a:t>
            </a:r>
          </a:p>
          <a:p>
            <a:pPr indent="446088" algn="just">
              <a:lnSpc>
                <a:spcPts val="2600"/>
              </a:lnSpc>
            </a:pPr>
            <a:r>
              <a:rPr lang="ru-RU" sz="2400" dirty="0"/>
              <a:t>Порядок определения нормативной цены земли устанавливается Постановлением Правительства РФ от 15.03.1997 «О порядке определения нормативной цены земли».</a:t>
            </a:r>
          </a:p>
          <a:p>
            <a:pPr indent="446088" algn="just">
              <a:lnSpc>
                <a:spcPts val="3000"/>
              </a:lnSpc>
            </a:pPr>
            <a:endParaRPr lang="ru-RU" sz="2800" dirty="0" smtClean="0"/>
          </a:p>
          <a:p>
            <a:pPr indent="446088" algn="just">
              <a:lnSpc>
                <a:spcPts val="3000"/>
              </a:lnSpc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9839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Правовой механизм оценки земли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119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2800"/>
              </a:lnSpc>
            </a:pPr>
            <a:r>
              <a:rPr lang="ru-RU" sz="2600" i="1" dirty="0"/>
              <a:t>Рыночная стоимость земельного участка </a:t>
            </a:r>
            <a:r>
              <a:rPr lang="ru-RU" sz="2600" dirty="0"/>
              <a:t>определяется Законом об оценочной деятельности с учетом Распоряжения Министерства имущественных отношений РФ от 06.03.2002 № 568-р «Об утверждении методических рекомендаций по определению рыночной стоимости земельных участков».</a:t>
            </a:r>
          </a:p>
          <a:p>
            <a:pPr indent="446088" algn="just">
              <a:lnSpc>
                <a:spcPts val="2800"/>
              </a:lnSpc>
            </a:pPr>
            <a:r>
              <a:rPr lang="ru-RU" sz="2600" dirty="0"/>
              <a:t>Рыночная стоимость земельного участка зависит от спроса и предложения на рынке и характера конкуренции продавцов и покупателей (принцип спроса и предложения).</a:t>
            </a:r>
          </a:p>
          <a:p>
            <a:pPr indent="446088" algn="just">
              <a:lnSpc>
                <a:spcPts val="2800"/>
              </a:lnSpc>
            </a:pPr>
            <a:r>
              <a:rPr lang="ru-RU" sz="2600" dirty="0"/>
              <a:t>Рыночная стоимость земельного участка не может превышать наиболее вероятные затраты на приобретение объекта эквивалентной полезности (принцип замещения</a:t>
            </a:r>
            <a:r>
              <a:rPr lang="ru-RU" sz="2600" dirty="0" smtClean="0"/>
              <a:t>).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52495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Правовой механизм оценки земли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6196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2800"/>
              </a:lnSpc>
            </a:pPr>
            <a:r>
              <a:rPr lang="ru-RU" sz="2600" dirty="0"/>
              <a:t>Рыночная стоимость земельного участка зависит от ожидаемой величины, срока и вероятности получения дохода от земельного участка за определенный период времени при наиболее эффективном его использовании без учета доходов от иных факторов производства, привлекаемых к земельному участку для предпринимательской деятельности.</a:t>
            </a:r>
          </a:p>
          <a:p>
            <a:pPr indent="446088" algn="just">
              <a:lnSpc>
                <a:spcPts val="2800"/>
              </a:lnSpc>
            </a:pPr>
            <a:r>
              <a:rPr lang="ru-RU" sz="2600" dirty="0"/>
              <a:t>Рыночная стоимость земельного участка зависит от изменения его целевого назначения, разрешенного использования, прав иных лиц на земельный участок, разделения имущественных прав на земельный участок.</a:t>
            </a:r>
          </a:p>
          <a:p>
            <a:pPr indent="446088" algn="just">
              <a:lnSpc>
                <a:spcPts val="2800"/>
              </a:lnSpc>
            </a:pPr>
            <a:r>
              <a:rPr lang="ru-RU" sz="2600" dirty="0"/>
              <a:t>Рыночная стоимость земельного участка зависит от его местоположения и влияния внешних факторов (принцип внешнего влияния).</a:t>
            </a:r>
          </a:p>
          <a:p>
            <a:pPr indent="446088" algn="just">
              <a:lnSpc>
                <a:spcPts val="2800"/>
              </a:lnSpc>
            </a:pPr>
            <a:endParaRPr lang="ru-RU" sz="2600" i="1" dirty="0" smtClean="0"/>
          </a:p>
          <a:p>
            <a:pPr indent="446088" algn="just">
              <a:lnSpc>
                <a:spcPts val="2800"/>
              </a:lnSpc>
            </a:pPr>
            <a:endParaRPr lang="ru-RU" sz="2600" i="1" dirty="0"/>
          </a:p>
        </p:txBody>
      </p:sp>
    </p:spTree>
    <p:extLst>
      <p:ext uri="{BB962C8B-B14F-4D97-AF65-F5344CB8AC3E}">
        <p14:creationId xmlns:p14="http://schemas.microsoft.com/office/powerpoint/2010/main" val="420527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24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Правовой механизм оценки земли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2400"/>
              </a:lnSpc>
            </a:pPr>
            <a:r>
              <a:rPr lang="ru-RU" sz="2600" dirty="0"/>
              <a:t>Рыночная стоимость земельного участка определяется исходя из его наиболее эффективного использования, которое определяется с учетом возможного обоснованного его разделения на отдельные части, отличающиеся формами, видом и характером использования. Наиболее эффективное использование может не совпадать с текущим использованием земельного участка.</a:t>
            </a:r>
          </a:p>
          <a:p>
            <a:pPr indent="446088" algn="just">
              <a:lnSpc>
                <a:spcPts val="2400"/>
              </a:lnSpc>
            </a:pPr>
            <a:r>
              <a:rPr lang="ru-RU" sz="2600" dirty="0"/>
              <a:t>При определении наиболее эффективного использования принимаются во внимание: целевое назначение и разрешенное использование; преобладающие способы землепользования в ближайшей окрестности оцениваемого земельного участка; перспективы развития района, в котором расположен земельный участок; ожидаемые изменения на рынке земли и иной недвижимости; текущее использование земельного участка</a:t>
            </a:r>
            <a:r>
              <a:rPr lang="ru-RU" sz="2600" dirty="0" smtClean="0"/>
              <a:t>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9499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18FF9-3F06-46B5-852F-0B973DBD140A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вопросы: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>
                <a:latin typeface="+mn-lt"/>
              </a:rPr>
              <a:t>Первый учебный вопрос: </a:t>
            </a:r>
            <a:endParaRPr lang="ru-RU" sz="4400" b="1" dirty="0" smtClean="0">
              <a:latin typeface="+mn-lt"/>
            </a:endParaRP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dirty="0" smtClean="0">
                <a:latin typeface="+mn-lt"/>
              </a:rPr>
              <a:t>Понятие и общая характеристика экономического механизма управления земельными ресурсами.</a:t>
            </a: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 smtClean="0">
                <a:latin typeface="+mn-lt"/>
              </a:rPr>
              <a:t>Второй </a:t>
            </a:r>
            <a:r>
              <a:rPr lang="ru-RU" sz="4400" b="1" dirty="0">
                <a:latin typeface="+mn-lt"/>
              </a:rPr>
              <a:t>учебный вопрос</a:t>
            </a:r>
            <a:r>
              <a:rPr lang="ru-RU" sz="4400" dirty="0">
                <a:latin typeface="+mn-lt"/>
              </a:rPr>
              <a:t>: </a:t>
            </a:r>
            <a:r>
              <a:rPr lang="ru-RU" sz="4400" dirty="0" smtClean="0">
                <a:latin typeface="+mn-lt"/>
              </a:rPr>
              <a:t>Правовые основы земельного налога. </a:t>
            </a: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 smtClean="0">
                <a:latin typeface="+mn-lt"/>
              </a:rPr>
              <a:t>Третий учебный вопрос: </a:t>
            </a:r>
            <a:r>
              <a:rPr lang="ru-RU" sz="4400" dirty="0" smtClean="0">
                <a:latin typeface="+mn-lt"/>
              </a:rPr>
              <a:t>Правовой механизм оценки земли </a:t>
            </a:r>
            <a:endParaRPr lang="ru-RU" sz="4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учебный 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/>
              <a:t>Первый учебный вопрос: </a:t>
            </a:r>
            <a:r>
              <a:rPr lang="ru-RU" sz="5400" dirty="0" smtClean="0"/>
              <a:t>Понятие и общая характеристика экономического механизма управления земельными ресурсами 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экономического механизма управления земельными ресурсами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800" dirty="0"/>
              <a:t>Важнейшее значение в формировании и развитии земельных </a:t>
            </a:r>
            <a:r>
              <a:rPr lang="ru-RU" sz="2800" dirty="0" smtClean="0"/>
              <a:t>отношений </a:t>
            </a:r>
            <a:r>
              <a:rPr lang="ru-RU" sz="2800" dirty="0"/>
              <a:t>имеет </a:t>
            </a:r>
            <a:r>
              <a:rPr lang="ru-RU" sz="2800" dirty="0" smtClean="0"/>
              <a:t>экономический </a:t>
            </a:r>
            <a:r>
              <a:rPr lang="ru-RU" sz="2800" dirty="0"/>
              <a:t>механизм </a:t>
            </a:r>
            <a:r>
              <a:rPr lang="ru-RU" sz="2800" dirty="0" smtClean="0"/>
              <a:t>земельных отношений</a:t>
            </a:r>
            <a:r>
              <a:rPr lang="ru-RU" sz="2800" dirty="0"/>
              <a:t>, предусматривающий </a:t>
            </a:r>
            <a:r>
              <a:rPr lang="ru-RU" sz="2800" dirty="0" smtClean="0"/>
              <a:t>регулирование </a:t>
            </a:r>
            <a:r>
              <a:rPr lang="ru-RU" sz="2800" dirty="0"/>
              <a:t>земельных отношений </a:t>
            </a:r>
            <a:r>
              <a:rPr lang="ru-RU" sz="2800" dirty="0" smtClean="0"/>
              <a:t>экономическими </a:t>
            </a:r>
            <a:r>
              <a:rPr lang="ru-RU" sz="2800" dirty="0"/>
              <a:t>мерами. </a:t>
            </a:r>
            <a:endParaRPr lang="ru-RU" sz="2800" dirty="0" smtClean="0"/>
          </a:p>
          <a:p>
            <a:pPr indent="446088" algn="just"/>
            <a:r>
              <a:rPr lang="ru-RU" sz="2800" dirty="0"/>
              <a:t>Экономический механизм регулирования земельных отношений </a:t>
            </a:r>
            <a:r>
              <a:rPr lang="ru-RU" sz="2800" dirty="0" smtClean="0"/>
              <a:t>предусматривает </a:t>
            </a:r>
            <a:r>
              <a:rPr lang="ru-RU" sz="2800" dirty="0"/>
              <a:t>использование стоимостных измерителей для ориентации землепользователей в выборе системы ведения хозяйства, </a:t>
            </a:r>
            <a:r>
              <a:rPr lang="ru-RU" sz="2800" dirty="0" smtClean="0"/>
              <a:t>обеспечивающей </a:t>
            </a:r>
            <a:r>
              <a:rPr lang="ru-RU" sz="2800" dirty="0"/>
              <a:t>получение рентного дохода и сохраняющей качественные свойства земли. </a:t>
            </a:r>
          </a:p>
        </p:txBody>
      </p:sp>
    </p:spTree>
  </p:cSld>
  <p:clrMapOvr>
    <a:masterClrMapping/>
  </p:clrMapOvr>
  <p:transition spd="slow"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экономического механизма управления земельными ресурсами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600" dirty="0" smtClean="0"/>
              <a:t>Одним </a:t>
            </a:r>
            <a:r>
              <a:rPr lang="ru-RU" sz="2600" dirty="0"/>
              <a:t>из важнейших условий экономического механизма </a:t>
            </a:r>
            <a:r>
              <a:rPr lang="ru-RU" sz="2600" dirty="0" smtClean="0"/>
              <a:t>земельных </a:t>
            </a:r>
            <a:r>
              <a:rPr lang="ru-RU" sz="2600" dirty="0"/>
              <a:t>отношений являются кадастровая оценка земли, определение размеров земельного налога, арендной платы за землю, методы государственного воздействия на земельный рынок</a:t>
            </a:r>
            <a:r>
              <a:rPr lang="ru-RU" sz="2600" dirty="0" smtClean="0"/>
              <a:t>.</a:t>
            </a:r>
          </a:p>
          <a:p>
            <a:pPr indent="446088" algn="just"/>
            <a:r>
              <a:rPr lang="ru-RU" sz="2600" dirty="0"/>
              <a:t>Соответствующие органы </a:t>
            </a:r>
            <a:r>
              <a:rPr lang="ru-RU" sz="2600" dirty="0" smtClean="0"/>
              <a:t>исполнительной </a:t>
            </a:r>
            <a:r>
              <a:rPr lang="ru-RU" sz="2600" dirty="0"/>
              <a:t>власти устанавливают нормативные цены на земельные участки, </a:t>
            </a:r>
            <a:r>
              <a:rPr lang="ru-RU" sz="2600" dirty="0" smtClean="0"/>
              <a:t>ставки </a:t>
            </a:r>
            <a:r>
              <a:rPr lang="ru-RU" sz="2600" dirty="0"/>
              <a:t>земельного налога, компенсационные выплаты, цены купли-продажи земельных участков, залоговые цены и др. </a:t>
            </a:r>
            <a:endParaRPr lang="ru-RU" sz="2600" dirty="0" smtClean="0"/>
          </a:p>
          <a:p>
            <a:pPr indent="446088" algn="just"/>
            <a:r>
              <a:rPr lang="ru-RU" sz="2600" dirty="0" smtClean="0"/>
              <a:t>Экономический механизм управления земельными ресурсами базируется на одном из таких принципов земельного права как платность землепользования.</a:t>
            </a:r>
            <a:endParaRPr lang="ru-RU" sz="2600" dirty="0" smtClean="0"/>
          </a:p>
          <a:p>
            <a:pPr indent="446088" algn="just"/>
            <a:endParaRPr lang="ru-RU" sz="2800" dirty="0"/>
          </a:p>
          <a:p>
            <a:pPr indent="446088" algn="just"/>
            <a:endParaRPr lang="ru-RU" sz="2800" dirty="0" smtClean="0"/>
          </a:p>
          <a:p>
            <a:pPr indent="446088" algn="just"/>
            <a:endParaRPr lang="ru-RU" sz="2800" dirty="0"/>
          </a:p>
          <a:p>
            <a:pPr indent="446088" algn="just"/>
            <a:endParaRPr lang="ru-RU" sz="2800" dirty="0" smtClean="0"/>
          </a:p>
          <a:p>
            <a:pPr indent="446088" algn="just"/>
            <a:endParaRPr lang="ru-RU" sz="2800" dirty="0"/>
          </a:p>
          <a:p>
            <a:pPr indent="446088" algn="just"/>
            <a:endParaRPr lang="ru-RU" sz="2800" dirty="0" smtClean="0"/>
          </a:p>
          <a:p>
            <a:pPr indent="446088" algn="just"/>
            <a:endParaRPr lang="ru-RU" sz="2800" dirty="0"/>
          </a:p>
          <a:p>
            <a:pPr indent="446088"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04514682"/>
      </p:ext>
    </p:extLst>
  </p:cSld>
  <p:clrMapOvr>
    <a:masterClrMapping/>
  </p:clrMapOvr>
  <p:transition spd="slow"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платы за землю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3000"/>
              </a:lnSpc>
            </a:pP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Платность использования земли.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Согласно статье 65 ЗК РФ использование земли в Российской Федерации является платным. Основными нормативными правовым актами, регулирующими отношения по оплате за землю являются: глава 10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Земельного кодекса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РФ,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глава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31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Налогового кодекса  РФ, Федеральный закон «Об оценочной деятельности в Российской Федерации».</a:t>
            </a:r>
          </a:p>
          <a:p>
            <a:pPr indent="446088" algn="just">
              <a:lnSpc>
                <a:spcPts val="3000"/>
              </a:lnSpc>
            </a:pPr>
            <a:r>
              <a:rPr lang="ru-RU" sz="2800" dirty="0"/>
              <a:t>Институт платы за землю - это комплекс правовых норм, регламентирующих отношения, связанные с исполнением собственниками земли, землевладельцами и землепользователями публичных повинностей в виде стабильных платежей в пользу государства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4968382"/>
      </p:ext>
    </p:extLst>
  </p:cSld>
  <p:clrMapOvr>
    <a:masterClrMapping/>
  </p:clrMapOvr>
  <p:transition spd="slow"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платы за землю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3000"/>
              </a:lnSpc>
            </a:pPr>
            <a:r>
              <a:rPr lang="ru-RU" sz="2800" dirty="0"/>
              <a:t>Целями введения платы за землю являются: </a:t>
            </a:r>
            <a:endParaRPr lang="ru-RU" sz="2800" dirty="0" smtClean="0"/>
          </a:p>
          <a:p>
            <a:pPr indent="446088" algn="just">
              <a:lnSpc>
                <a:spcPts val="3000"/>
              </a:lnSpc>
            </a:pPr>
            <a:r>
              <a:rPr lang="ru-RU" sz="2800" dirty="0" smtClean="0"/>
              <a:t>стимулирование </a:t>
            </a:r>
            <a:r>
              <a:rPr lang="ru-RU" sz="2800" dirty="0"/>
              <a:t>рационального использования и охраны земель, </a:t>
            </a:r>
            <a:endParaRPr lang="ru-RU" sz="2800" dirty="0" smtClean="0"/>
          </a:p>
          <a:p>
            <a:pPr indent="446088" algn="just">
              <a:lnSpc>
                <a:spcPts val="3000"/>
              </a:lnSpc>
            </a:pPr>
            <a:r>
              <a:rPr lang="ru-RU" sz="2800" dirty="0" smtClean="0"/>
              <a:t>повышение </a:t>
            </a:r>
            <a:r>
              <a:rPr lang="ru-RU" sz="2800" dirty="0"/>
              <a:t>плодородия почв, </a:t>
            </a:r>
            <a:endParaRPr lang="ru-RU" sz="2800" dirty="0" smtClean="0"/>
          </a:p>
          <a:p>
            <a:pPr indent="446088" algn="just">
              <a:lnSpc>
                <a:spcPts val="3000"/>
              </a:lnSpc>
            </a:pPr>
            <a:r>
              <a:rPr lang="ru-RU" sz="2800" dirty="0" smtClean="0"/>
              <a:t>выравнивание </a:t>
            </a:r>
            <a:r>
              <a:rPr lang="ru-RU" sz="2800" dirty="0"/>
              <a:t>социально-экономических условий хозяйствования на землях разного качества, </a:t>
            </a:r>
            <a:endParaRPr lang="ru-RU" sz="2800" dirty="0" smtClean="0"/>
          </a:p>
          <a:p>
            <a:pPr indent="446088" algn="just">
              <a:lnSpc>
                <a:spcPts val="3000"/>
              </a:lnSpc>
            </a:pPr>
            <a:r>
              <a:rPr lang="ru-RU" sz="2800" dirty="0" smtClean="0"/>
              <a:t>обеспечение </a:t>
            </a:r>
            <a:r>
              <a:rPr lang="ru-RU" sz="2800" dirty="0"/>
              <a:t>развития инфраструктуры в населенных пунктах, </a:t>
            </a:r>
            <a:endParaRPr lang="ru-RU" sz="2800" dirty="0" smtClean="0"/>
          </a:p>
          <a:p>
            <a:pPr indent="446088" algn="just">
              <a:lnSpc>
                <a:spcPts val="3000"/>
              </a:lnSpc>
            </a:pPr>
            <a:r>
              <a:rPr lang="ru-RU" sz="2800" dirty="0" smtClean="0"/>
              <a:t>формирование </a:t>
            </a:r>
            <a:r>
              <a:rPr lang="ru-RU" sz="2800" dirty="0"/>
              <a:t>специальных фондов их финансирования.</a:t>
            </a:r>
          </a:p>
          <a:p>
            <a:pPr indent="446088" algn="just">
              <a:lnSpc>
                <a:spcPts val="3000"/>
              </a:lnSpc>
            </a:pPr>
            <a:r>
              <a:rPr lang="ru-RU" sz="2800" i="1" dirty="0"/>
              <a:t>Формы платы за землю: </a:t>
            </a:r>
            <a:r>
              <a:rPr lang="ru-RU" sz="2800" dirty="0"/>
              <a:t>земельный налог (до введения в действие налога на недвижимость) и арендная плата.</a:t>
            </a:r>
          </a:p>
          <a:p>
            <a:pPr indent="446088" algn="just">
              <a:lnSpc>
                <a:spcPts val="3000"/>
              </a:lnSpc>
            </a:pPr>
            <a:endParaRPr lang="ru-RU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46088" algn="just">
              <a:lnSpc>
                <a:spcPts val="3000"/>
              </a:lnSpc>
            </a:pPr>
            <a:endParaRPr lang="ru-RU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28045"/>
      </p:ext>
    </p:extLst>
  </p:cSld>
  <p:clrMapOvr>
    <a:masterClrMapping/>
  </p:clrMapOvr>
  <p:transition spd="slow"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учебный 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smtClean="0"/>
              <a:t>Второй </a:t>
            </a:r>
            <a:r>
              <a:rPr lang="ru-RU" sz="5400" b="1" dirty="0"/>
              <a:t>учебный вопрос: </a:t>
            </a:r>
            <a:r>
              <a:rPr lang="ru-RU" sz="5400" b="1" dirty="0" smtClean="0"/>
              <a:t>Правовые основы земельного налога</a:t>
            </a:r>
            <a:r>
              <a:rPr lang="ru-RU" sz="5400" dirty="0" smtClean="0"/>
              <a:t> 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07574"/>
      </p:ext>
    </p:extLst>
  </p:cSld>
  <p:clrMapOvr>
    <a:masterClrMapping/>
  </p:clrMapOvr>
  <p:transition spd="slow">
    <p:checker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915</TotalTime>
  <Words>1763</Words>
  <Application>Microsoft Office PowerPoint</Application>
  <PresentationFormat>Экран (4:3)</PresentationFormat>
  <Paragraphs>150</Paragraphs>
  <Slides>24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Calibri</vt:lpstr>
      <vt:lpstr>Century Gothic</vt:lpstr>
      <vt:lpstr>Impact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Валагин Олег Александрович</dc:creator>
  <cp:lastModifiedBy>Пользователь</cp:lastModifiedBy>
  <cp:revision>187</cp:revision>
  <dcterms:created xsi:type="dcterms:W3CDTF">2014-07-21T11:02:43Z</dcterms:created>
  <dcterms:modified xsi:type="dcterms:W3CDTF">2022-04-02T04:52:47Z</dcterms:modified>
</cp:coreProperties>
</file>