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9" r:id="rId2"/>
    <p:sldId id="269" r:id="rId3"/>
    <p:sldId id="273" r:id="rId4"/>
    <p:sldId id="271" r:id="rId5"/>
    <p:sldId id="274" r:id="rId6"/>
    <p:sldId id="428" r:id="rId7"/>
    <p:sldId id="429" r:id="rId8"/>
    <p:sldId id="430" r:id="rId9"/>
    <p:sldId id="431" r:id="rId10"/>
    <p:sldId id="432" r:id="rId11"/>
    <p:sldId id="393" r:id="rId12"/>
    <p:sldId id="410" r:id="rId13"/>
    <p:sldId id="433" r:id="rId14"/>
    <p:sldId id="434" r:id="rId15"/>
    <p:sldId id="435" r:id="rId16"/>
    <p:sldId id="436" r:id="rId17"/>
    <p:sldId id="437" r:id="rId18"/>
    <p:sldId id="438" r:id="rId19"/>
    <p:sldId id="441" r:id="rId20"/>
    <p:sldId id="440" r:id="rId21"/>
    <p:sldId id="445" r:id="rId22"/>
    <p:sldId id="446" r:id="rId23"/>
    <p:sldId id="447" r:id="rId24"/>
    <p:sldId id="448" r:id="rId25"/>
    <p:sldId id="449" r:id="rId26"/>
    <p:sldId id="450" r:id="rId27"/>
    <p:sldId id="451" r:id="rId28"/>
    <p:sldId id="452" r:id="rId29"/>
    <p:sldId id="453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03.04.2022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60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67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919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943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513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796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324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51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949" y="3208338"/>
            <a:ext cx="7920286" cy="2708434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4: «Право собственности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и иные вещные права на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землю»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 изменения в составе лиц, являющихся собственниками земельных участков в процессе, во-первых, предоставления земельных участков в собственность, аренду и пользование, осуществляемого с соблюдением установленных процедур; во-вторых, изъятия земельных участков; в-третьих, обмена земельных участков между субъектами права собственности.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По действующему земельному законодательству, например, </a:t>
            </a:r>
            <a:r>
              <a:rPr lang="ru-RU" sz="2800" i="1" dirty="0"/>
              <a:t>собственнику земельной доли принадлежит право выбора </a:t>
            </a:r>
            <a:r>
              <a:rPr lang="ru-RU" sz="2800" i="1" dirty="0" smtClean="0"/>
              <a:t>вариантов </a:t>
            </a:r>
            <a:r>
              <a:rPr lang="ru-RU" sz="2800" i="1" dirty="0"/>
              <a:t>ее распоряжения</a:t>
            </a:r>
            <a:r>
              <a:rPr lang="ru-RU" sz="2800" dirty="0"/>
              <a:t>: </a:t>
            </a:r>
            <a:r>
              <a:rPr lang="ru-RU" sz="2800" dirty="0" smtClean="0"/>
              <a:t>продажа, передача </a:t>
            </a:r>
            <a:r>
              <a:rPr lang="ru-RU" sz="2800" dirty="0"/>
              <a:t>в аренду, дарение, передача по наследству, </a:t>
            </a:r>
            <a:r>
              <a:rPr lang="ru-RU" sz="2800" dirty="0" smtClean="0"/>
              <a:t>обмен, внесение </a:t>
            </a:r>
            <a:r>
              <a:rPr lang="ru-RU" sz="2800" dirty="0"/>
              <a:t>в уставной капитал с правом или без права получения обратно, передача на условиях пожизненной </a:t>
            </a:r>
            <a:r>
              <a:rPr lang="ru-RU" sz="2800" dirty="0" smtClean="0"/>
              <a:t>ренты.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99939601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Виды и формы земельной собственности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/>
              <a:t>Право собственности на землю реализуется через формы и виды собственности на земельные участки, составляющие земельный фонд России. 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/>
              <a:t>По субъекту различают следующие формы земельной собственности: </a:t>
            </a:r>
          </a:p>
          <a:p>
            <a:pPr algn="just">
              <a:lnSpc>
                <a:spcPts val="2800"/>
              </a:lnSpc>
            </a:pPr>
            <a:r>
              <a:rPr lang="ru-RU" sz="2800" dirty="0"/>
              <a:t> частная собственность — </a:t>
            </a:r>
            <a:r>
              <a:rPr lang="ru-RU" sz="2800" dirty="0" smtClean="0"/>
              <a:t>реализуется </a:t>
            </a:r>
            <a:r>
              <a:rPr lang="ru-RU" sz="2800" dirty="0"/>
              <a:t>властью отдельных граждан и групп в их интересах; </a:t>
            </a:r>
          </a:p>
          <a:p>
            <a:pPr algn="just">
              <a:lnSpc>
                <a:spcPts val="2800"/>
              </a:lnSpc>
            </a:pPr>
            <a:r>
              <a:rPr lang="ru-RU" sz="2800" dirty="0"/>
              <a:t> государственная собственность — реализуется властью государства и его субъектов в интересах всего общества в целом; </a:t>
            </a:r>
          </a:p>
          <a:p>
            <a:pPr algn="just">
              <a:lnSpc>
                <a:spcPts val="2800"/>
              </a:lnSpc>
            </a:pPr>
            <a:r>
              <a:rPr lang="ru-RU" sz="2800" dirty="0"/>
              <a:t> муниципальная собственность — реализуется властью органов местного самоуправления в интересах населения того или иного </a:t>
            </a:r>
            <a:r>
              <a:rPr lang="ru-RU" sz="2800" dirty="0" smtClean="0"/>
              <a:t>муниципального </a:t>
            </a:r>
            <a:r>
              <a:rPr lang="ru-RU" sz="2800" dirty="0"/>
              <a:t>образования; </a:t>
            </a:r>
          </a:p>
          <a:p>
            <a:pPr algn="just">
              <a:lnSpc>
                <a:spcPts val="2800"/>
              </a:lnSpc>
            </a:pPr>
            <a:r>
              <a:rPr lang="ru-RU" sz="2800" dirty="0"/>
              <a:t> иные формы собственности — смешанные. </a:t>
            </a:r>
          </a:p>
        </p:txBody>
      </p:sp>
    </p:spTree>
    <p:extLst>
      <p:ext uri="{BB962C8B-B14F-4D97-AF65-F5344CB8AC3E}">
        <p14:creationId xmlns:p14="http://schemas.microsoft.com/office/powerpoint/2010/main" val="428918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/>
              <a:t> </a:t>
            </a:r>
            <a:r>
              <a:rPr lang="ru-RU" sz="2800" b="1" dirty="0"/>
              <a:t>Право частной собственности граждан на земельные участки </a:t>
            </a:r>
            <a:r>
              <a:rPr lang="ru-RU" sz="2800" dirty="0"/>
              <a:t>— право владеть, пользоваться и распоряжаться земельными участками с соблюдением обременении и иных условий, установленных законом. 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Право </a:t>
            </a:r>
            <a:r>
              <a:rPr lang="ru-RU" sz="2800" dirty="0"/>
              <a:t>частной собственности граждан и юридических лиц на земельные участки возникает в следующих случаях: 1) при приватизации государственных и муниципальных земель; 2) наследовании; 3) дарении; 4) купле-продаже; 5) обмене или сделках с землей; 6) в результате внесения в качестве взноса в уставной (паевой) капитал юридического лица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711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/>
              <a:t>  </a:t>
            </a:r>
            <a:r>
              <a:rPr lang="ru-RU" sz="2800" b="1" dirty="0"/>
              <a:t>Право частной собственности на землю юридических </a:t>
            </a:r>
            <a:r>
              <a:rPr lang="ru-RU" sz="2800" b="1" dirty="0" smtClean="0"/>
              <a:t>лиц </a:t>
            </a:r>
            <a:r>
              <a:rPr lang="ru-RU" sz="2800" dirty="0" smtClean="0"/>
              <a:t>относится </a:t>
            </a:r>
            <a:r>
              <a:rPr lang="ru-RU" sz="2800" dirty="0"/>
              <a:t>к частной форме собственности. 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/>
              <a:t>Земельные участки, используемые предприятиями и общественными организациями, благотворительными и общественными фондами, религиозными организациями, функционируют на праве хозяйственного ведения или оперативного управления, предоставленного им учредителями. 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/>
              <a:t>Земельные участки </a:t>
            </a:r>
            <a:r>
              <a:rPr lang="ru-RU" sz="2800" dirty="0" smtClean="0"/>
              <a:t>хозяйственным </a:t>
            </a:r>
            <a:r>
              <a:rPr lang="ru-RU" sz="2800" dirty="0"/>
              <a:t>товариществам и обществам, производственным </a:t>
            </a:r>
            <a:r>
              <a:rPr lang="ru-RU" sz="2800" dirty="0" smtClean="0"/>
              <a:t>кооперативам </a:t>
            </a:r>
            <a:r>
              <a:rPr lang="ru-RU" sz="2800" dirty="0"/>
              <a:t>могут предоставляться (передаваться) в собственность как юридическому лицу в постоянное (бессрочное) </a:t>
            </a:r>
            <a:r>
              <a:rPr lang="ru-RU" sz="2800" dirty="0" smtClean="0"/>
              <a:t>пользование.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3566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042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/>
              <a:t> </a:t>
            </a:r>
            <a:r>
              <a:rPr lang="ru-RU" sz="2800" b="1" dirty="0"/>
              <a:t>Объектом </a:t>
            </a:r>
            <a:r>
              <a:rPr lang="ru-RU" sz="2800" dirty="0"/>
              <a:t>частной собственности являются земельные участки. Согласно подп. 1 п. 1 ст. 1 ЗК РФ земельное законодательство определяет землю одновременно </a:t>
            </a:r>
            <a:r>
              <a:rPr lang="ru-RU" sz="2800" b="1" dirty="0"/>
              <a:t>как природный объект</a:t>
            </a:r>
            <a:r>
              <a:rPr lang="ru-RU" sz="2800" dirty="0"/>
              <a:t>, охраняемый в качестве важнейшей составной части природы, </a:t>
            </a:r>
            <a:r>
              <a:rPr lang="ru-RU" sz="2800" b="1" dirty="0"/>
              <a:t>природного ресурса</a:t>
            </a:r>
            <a:r>
              <a:rPr lang="ru-RU" sz="2800" dirty="0"/>
              <a:t>, используемого как средство производства в сельском хозяйстве и лесном хозяйстве, и в качестве </a:t>
            </a:r>
            <a:r>
              <a:rPr lang="ru-RU" sz="2800" b="1" dirty="0"/>
              <a:t>недвижимого имущества</a:t>
            </a:r>
            <a:r>
              <a:rPr lang="ru-RU" sz="2800" dirty="0"/>
              <a:t>, </a:t>
            </a:r>
            <a:r>
              <a:rPr lang="ru-RU" sz="2800" b="1" dirty="0"/>
              <a:t>объекта права собственности </a:t>
            </a:r>
            <a:r>
              <a:rPr lang="ru-RU" sz="2800" dirty="0"/>
              <a:t>и иных прав на землю. </a:t>
            </a:r>
          </a:p>
          <a:p>
            <a:pPr algn="just">
              <a:lnSpc>
                <a:spcPts val="2800"/>
              </a:lnSpc>
            </a:pPr>
            <a:r>
              <a:rPr lang="ru-RU" sz="2800" dirty="0" smtClean="0"/>
              <a:t>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0692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b="1" dirty="0" smtClean="0"/>
              <a:t>Право </a:t>
            </a:r>
            <a:r>
              <a:rPr lang="ru-RU" sz="2800" b="1" dirty="0"/>
              <a:t>общей собственности на земельный участок. </a:t>
            </a:r>
            <a:r>
              <a:rPr lang="ru-RU" sz="2800" dirty="0"/>
              <a:t>Общая собственность на землю является одним из видов частной собственности. Земельный участок может находиться в общем владении с определением доли каждого из владельцев (долевое владение) или без определения долей (совместное владение). </a:t>
            </a:r>
          </a:p>
          <a:p>
            <a:pPr indent="446088" algn="just">
              <a:lnSpc>
                <a:spcPts val="2800"/>
              </a:lnSpc>
            </a:pPr>
            <a:r>
              <a:rPr lang="ru-RU" sz="2800" b="1" dirty="0" smtClean="0"/>
              <a:t>Право </a:t>
            </a:r>
            <a:r>
              <a:rPr lang="ru-RU" sz="2800" b="1" dirty="0"/>
              <a:t>государственной собственности на землю. </a:t>
            </a:r>
            <a:r>
              <a:rPr lang="ru-RU" sz="2800" dirty="0"/>
              <a:t>Это право собственности Российской Федерации и ее субъектов на землю. К государственной собственности относятся земли, не находящиеся в частной собственности граждан и юридических лиц, а также в </a:t>
            </a:r>
            <a:r>
              <a:rPr lang="ru-RU" sz="2800" dirty="0" smtClean="0"/>
              <a:t>муниципальной </a:t>
            </a:r>
            <a:r>
              <a:rPr lang="ru-RU" sz="2800" dirty="0"/>
              <a:t>собственности. 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91044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Земли, находящиеся в государственной собственности, могут передаваться гражданам и юридическим лицам для застройки, сельскохозяйственного производства и иных целей. </a:t>
            </a:r>
            <a:endParaRPr lang="ru-RU" sz="2800" dirty="0" smtClean="0"/>
          </a:p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В </a:t>
            </a:r>
            <a:r>
              <a:rPr lang="ru-RU" sz="2800" dirty="0"/>
              <a:t>государственную собственность приобретаются участки путем выкупа у частных лиц, дарения и в результате прекращения права муниципальной и частной собственности, а также по иным основаниям, предусмотренным законодательством. </a:t>
            </a:r>
            <a:endParaRPr lang="ru-RU" sz="2800" dirty="0" smtClean="0"/>
          </a:p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Государственно-правовое </a:t>
            </a:r>
            <a:r>
              <a:rPr lang="ru-RU" sz="2800" dirty="0"/>
              <a:t>соотношение и отношения Российской Федерации, субъектов РФ и муниципальных образований предусматриваются в ст. ст. 5, 12, 71 - 73, 76, 131 - 133 и др. Конституции РФ. </a:t>
            </a:r>
            <a:endParaRPr lang="ru-RU" sz="2800" b="1" dirty="0" smtClean="0"/>
          </a:p>
          <a:p>
            <a:pPr indent="446088" algn="just">
              <a:lnSpc>
                <a:spcPts val="2800"/>
              </a:lnSpc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56445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800" b="1" dirty="0" smtClean="0"/>
              <a:t>Право </a:t>
            </a:r>
            <a:r>
              <a:rPr lang="ru-RU" sz="2800" b="1" dirty="0"/>
              <a:t>муниципальной собственности на землю</a:t>
            </a:r>
            <a:r>
              <a:rPr lang="ru-RU" sz="2800" i="1" dirty="0"/>
              <a:t>. </a:t>
            </a:r>
            <a:r>
              <a:rPr lang="ru-RU" sz="2800" dirty="0"/>
              <a:t>Муниципальная собственность на землю — это собственность городских, сельских и иных населенных пунктов, других муниципальных образований. </a:t>
            </a:r>
          </a:p>
          <a:p>
            <a:pPr indent="446088" algn="just"/>
            <a:r>
              <a:rPr lang="ru-RU" sz="2800" dirty="0"/>
              <a:t>К этому виду собственности могут относиться земли, занятые объектами муниципальной собственности, а также земли, необходимые для непосредственного осуществления коммунального обслуживания на-селения, находящегося на соответствующей территории района, города, и др. </a:t>
            </a:r>
          </a:p>
        </p:txBody>
      </p:sp>
    </p:spTree>
    <p:extLst>
      <p:ext uri="{BB962C8B-B14F-4D97-AF65-F5344CB8AC3E}">
        <p14:creationId xmlns:p14="http://schemas.microsoft.com/office/powerpoint/2010/main" val="49029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и формы земельной собственности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00"/>
              </a:lnSpc>
            </a:pPr>
            <a:r>
              <a:rPr lang="ru-RU" sz="2600" b="1" dirty="0"/>
              <a:t>6. Общая собственность супругов на земельный участок —</a:t>
            </a:r>
            <a:r>
              <a:rPr lang="ru-RU" sz="2600" dirty="0"/>
              <a:t> участок, безвозмездно предоставленный одному из супругов в собственность при приватизации приусадебных, садовых, гаражных участков, или приобретенный ими в результате сделок с землей или по иным установленным законом основаниям, во время брака, является совместной собственностью; </a:t>
            </a:r>
          </a:p>
          <a:p>
            <a:pPr algn="just">
              <a:lnSpc>
                <a:spcPts val="2800"/>
              </a:lnSpc>
            </a:pPr>
            <a:r>
              <a:rPr lang="ru-RU" sz="2600" b="1" dirty="0"/>
              <a:t>7. Общая собственность крестьянского (фермерского) хозяйства </a:t>
            </a:r>
            <a:r>
              <a:rPr lang="ru-RU" sz="2600" dirty="0"/>
              <a:t>созданного на базе одной семьи и осуществляющему свою деятельность как юридическое лицо либо без его образования. </a:t>
            </a:r>
          </a:p>
          <a:p>
            <a:pPr algn="just">
              <a:lnSpc>
                <a:spcPts val="2800"/>
              </a:lnSpc>
            </a:pPr>
            <a:r>
              <a:rPr lang="ru-RU" sz="2600" b="1" dirty="0"/>
              <a:t>8. Собственность жилищного товарищества (кондоминиума). </a:t>
            </a:r>
            <a:r>
              <a:rPr lang="ru-RU" sz="2600" dirty="0"/>
              <a:t>Земельные участки, на которых расположены многоквартирные жилые дома, а также придомовые участки, обслуживающие эти строения. </a:t>
            </a:r>
          </a:p>
        </p:txBody>
      </p:sp>
    </p:spTree>
    <p:extLst>
      <p:ext uri="{BB962C8B-B14F-4D97-AF65-F5344CB8AC3E}">
        <p14:creationId xmlns:p14="http://schemas.microsoft.com/office/powerpoint/2010/main" val="41072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Третий учебный </a:t>
            </a:r>
            <a:r>
              <a:rPr lang="ru-RU" sz="5400" b="1" dirty="0"/>
              <a:t>вопрос: </a:t>
            </a:r>
            <a:r>
              <a:rPr lang="ru-RU" sz="5400" dirty="0" smtClean="0"/>
              <a:t>Иные вещные права на землю 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80167"/>
      </p:ext>
    </p:extLst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 smtClean="0"/>
              <a:t>Гражданское и земельное законодательство РФ узаконивает наряду </a:t>
            </a:r>
            <a:r>
              <a:rPr lang="ru-RU" sz="2800" dirty="0"/>
              <a:t>с правом собственности иные права на землю: 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 smtClean="0"/>
              <a:t>1) право </a:t>
            </a:r>
            <a:r>
              <a:rPr lang="ru-RU" sz="2800" dirty="0"/>
              <a:t>пожизненного наследуемого владения земельным участком;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право постоянного (бессрочного) пользования земельным участком;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право аренды земельного участка; 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сервитуты и др.</a:t>
            </a:r>
          </a:p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К лицам, не являющимся собственниками земельных участков, отнесены землепользователи, землевладельцы, арендаторы и обладатели сервитутов.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140597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sz="2800" b="1" dirty="0"/>
              <a:t>Право постоянного (бессрочного) пользования земельным участком означает возможность использовать земельный участок (извлекать его полезные свойства в соответствии с целевым использованием земли) без установления конкретного срока такого использования. </a:t>
            </a:r>
            <a:r>
              <a:rPr lang="ru-RU" sz="2800" dirty="0" smtClean="0"/>
              <a:t>Действующий Земельный </a:t>
            </a:r>
            <a:r>
              <a:rPr lang="ru-RU" sz="2800" dirty="0"/>
              <a:t>кодекс РФ внес существенные изменения в порядок предоставления земельных участков в постоянное (бессрочное) пользование. </a:t>
            </a:r>
            <a:endParaRPr lang="ru-RU" sz="2800" dirty="0" smtClean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 smtClean="0"/>
              <a:t>С </a:t>
            </a:r>
            <a:r>
              <a:rPr lang="ru-RU" sz="2800" dirty="0"/>
              <a:t>момента вступления Кодекса в силу не предоставляются земельные участки в постоянное (бессрочное) пользование ни гражданам, ни коммерческим организациям, кроме федеральных казенных предприятий и муниципальных учреждений.</a:t>
            </a:r>
          </a:p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357311300"/>
      </p:ext>
    </p:extLst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Право постоянного (бессрочного) пользования находившими в государственной или муниципальной собственности земельными участками, возникшее у граждан или юридических лиц до введения в действие Земельного кодекса РФ, сохраняется. Граждане, обладающие земельными участками на праве постоянного (бессрочного) пользования, имеют право приобрести их в собственность.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Юридические лица обязаны переоформить </a:t>
            </a:r>
            <a:r>
              <a:rPr lang="ru-RU" sz="2800" dirty="0"/>
              <a:t>право постоянного (бессрочного) пользования земельным участком на право аренды или выкупить земельный участок в собственность.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Граждане и юридические лица, обладающие земельными участками на праве постоянного (бессрочного) пользования, не вправе распоряжаться этими земельными участками.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 smtClean="0"/>
              <a:t>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569148554"/>
      </p:ext>
    </p:extLst>
  </p:cSld>
  <p:clrMapOvr>
    <a:masterClrMapping/>
  </p:clrMapOvr>
  <p:transition spd="slow">
    <p:check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b="1" dirty="0"/>
              <a:t>Содержание и особенности права пожизненного наследуемого владения земельным участком</a:t>
            </a:r>
            <a:r>
              <a:rPr lang="ru-RU" sz="2800" b="1" dirty="0" smtClean="0"/>
              <a:t>.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С вступлением в силу действующей редакции Земельного кодекса РФ (с 2001 г) данный вид вещного права не предоставляется, но продолжает действовать в отношении тех физических лиц, которым это право было предоставлено ранее. </a:t>
            </a:r>
            <a:endParaRPr lang="ru-RU" sz="2800" dirty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Все лица, имеющие земельные участки на данном праве могут бесплатно приобрести эти участки в собственность, но при этом за всеми гражданами, которые получили земельные участки на праве пожизненного наследуемого владения до вступления Кодекса в действие, это право сохраняются так же, как и возможность передать его по наследству. Земельный кодекс РФ </a:t>
            </a:r>
            <a:r>
              <a:rPr lang="ru-RU" sz="2800" dirty="0" smtClean="0"/>
              <a:t>запрещает любые</a:t>
            </a:r>
            <a:r>
              <a:rPr lang="ru-RU" sz="2800" dirty="0"/>
              <a:t>, кроме передачи по наследству действия по распоряжению земельными участками.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579867278"/>
      </p:ext>
    </p:extLst>
  </p:cSld>
  <p:clrMapOvr>
    <a:masterClrMapping/>
  </p:clrMapOvr>
  <p:transition spd="slow">
    <p:check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b="1" dirty="0"/>
              <a:t>Содержание безвозмездного срочного пользования земельным участком.</a:t>
            </a: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Данный вид прав на землю отличается от аренды земельных участков тем, что осуществляется всегда бесплатно, а от постоянного (бессрочного) пользования землей — временным характером отношений.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При безвозмездном срочном пользовании земельные участки предоставляются на срок, установленный законом (для земельных участков, находящихся в государственной или муниципальной собственности), договором (для участков из земель, находящихся в частной собственности), или на период трудовых отношений (так называемые «служебные наделы»).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b="1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b="1" dirty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857779618"/>
      </p:ext>
    </p:extLst>
  </p:cSld>
  <p:clrMapOvr>
    <a:masterClrMapping/>
  </p:clrMapOvr>
  <p:transition spd="slow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Из земель, находящихся в государственной или муниципальной собственности, земельные участки в безвозмездное срочное пользование предоставляются только государственным и муниципальным учреждениям, федеральным казенным предприятиям, а также органам государственной власти и органам местного самоуправления.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Порядок заключения и исполнения договора безвозмездного использования регулируется нормами ст. 689-701 ГК РФ.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b="1" dirty="0" smtClean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8434945"/>
      </p:ext>
    </p:extLst>
  </p:cSld>
  <p:clrMapOvr>
    <a:masterClrMapping/>
  </p:clrMapOvr>
  <p:transition spd="slow">
    <p:check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По договору безвозмездного срочного пользования земельным участком одна сторона обязуется передать другой стороне земельный участок в пользование бесплатно на определенный срок (или без указания конкретного срока), а другая сторона обязуется использовать земельный участок в соответствии с ее целевым назначением и условиями договора и вернуть его собственнику в надлежащем состоянии.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Договор безвозмездного пользования земельным участком прекращается в случае смерти гражданина-землепользователя или ликвидации юридического лица-землепользователя, если иное не предусмотрено договором. В случае же смерти собственника земельного участка или реорганизации юридического лица — собственника, предоставившего земельный участок, их права и обязанности по рассматриваемому договору переходят к наследнику (правопреемнику). К новому собственнику также переходят права и обязанности по договору безвозмездного пользования в случае отчуждения земельного участка.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83984368"/>
      </p:ext>
    </p:extLst>
  </p:cSld>
  <p:clrMapOvr>
    <a:masterClrMapping/>
  </p:clrMapOvr>
  <p:transition spd="slow">
    <p:check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b="1" dirty="0"/>
              <a:t>Право ограниченного пользования чужим земельным участком (сервитут</a:t>
            </a:r>
            <a:r>
              <a:rPr lang="ru-RU" sz="2400" b="1" dirty="0" smtClean="0"/>
              <a:t>)</a:t>
            </a:r>
          </a:p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Праву сервитута присущи следующие принципы: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обременение сервитута ложится на недвижимое имущество, принадлежащее субъекту на праве собственности;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собственник земельного участка вправе право распоряжаться им по своему усмотрению, при этом переход права собственности другому лицу упраздняет сервитута;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сервитут устанавливается не в интересах лица, а в интересах и в пользу недвижимого имущества, находящегося в собственности, владении или пользовании. </a:t>
            </a:r>
          </a:p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Поэтому сервитут неотчуждаем. Он не может быть самостоятельным предметом купли-продажи, залогам, иной сделки. На обременение сервитутом зданий и сооружений распространяются положения земельного сервитута. 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3859249"/>
      </p:ext>
    </p:extLst>
  </p:cSld>
  <p:clrMapOvr>
    <a:masterClrMapping/>
  </p:clrMapOvr>
  <p:transition spd="slow">
    <p:check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вещные права на землю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b="1" smtClean="0"/>
              <a:t>Публичные </a:t>
            </a:r>
            <a:r>
              <a:rPr lang="ru-RU" sz="2400" b="1" dirty="0"/>
              <a:t>сервитуты могут устанавливаться: </a:t>
            </a:r>
            <a:endParaRPr lang="ru-RU" sz="2400" b="1" dirty="0"/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прохода или проезда через земельные участки;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 за использование земельного участка в целях реконструкции инженерных, инженерных, электрических и других линий и сетей, а также объектов транспортной инфраструктуры;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размещения на земельном участке межевых и геодезических знаков и проездов к ним;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проведения дренажных работ на земельном участке;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забора воды и водопоя;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прогона скота через земельный участок;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сенокоса или пастьба скота на земельных участках в сроки, продолжительность которых соответствует местным условиям, обычаям, за исключением таких участков в пределах земель лесного фонда; </a:t>
            </a:r>
          </a:p>
          <a:p>
            <a:pPr marL="0" lv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для свободного доступа к прибрежной полосе. </a:t>
            </a:r>
          </a:p>
        </p:txBody>
      </p:sp>
    </p:spTree>
    <p:extLst>
      <p:ext uri="{BB962C8B-B14F-4D97-AF65-F5344CB8AC3E}">
        <p14:creationId xmlns:p14="http://schemas.microsoft.com/office/powerpoint/2010/main" val="123164674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содержание права собственности на землю.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Виды и формы права собственности на землю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Третий учебный вопрос: </a:t>
            </a:r>
            <a:r>
              <a:rPr lang="ru-RU" sz="4400" dirty="0" smtClean="0">
                <a:latin typeface="+mn-lt"/>
              </a:rPr>
              <a:t>Иные вещные права на землю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содержание права собственности на землю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Собственность — это определенный вид общественных отношений, выражающийся в том, что одни лица свободно господствуют над тем или иным объектом, и вмешательство в это господство иных лиц не допускается. Так, купив земельный участок в собственность, гражданин вправе самостоятельно хозяйствовать на нем. </a:t>
            </a:r>
          </a:p>
          <a:p>
            <a:pPr indent="446088" algn="just"/>
            <a:r>
              <a:rPr lang="ru-RU" sz="2800" dirty="0"/>
              <a:t>Отношения собственности на землю представляют собой неотъемлемую составную часть экономических отношений собственности в целом. </a:t>
            </a:r>
          </a:p>
          <a:p>
            <a:pPr indent="446088" algn="just"/>
            <a:endParaRPr lang="ru-RU" sz="2800" b="1" dirty="0" smtClean="0"/>
          </a:p>
          <a:p>
            <a:pPr indent="446088" algn="just"/>
            <a:endParaRPr lang="ru-RU" sz="2800" b="1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Право собственности на землю </a:t>
            </a:r>
            <a:r>
              <a:rPr lang="ru-RU" sz="2800" b="1" i="1" dirty="0"/>
              <a:t>в объективном смысле </a:t>
            </a:r>
            <a:r>
              <a:rPr lang="ru-RU" sz="2800" dirty="0"/>
              <a:t>представляет собой институт земельного права, нормы которого регулируют статику земельных волевых отношений собственности как состояние принадлежности участков земли.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Право собственника на землю </a:t>
            </a:r>
            <a:r>
              <a:rPr lang="ru-RU" sz="2800" b="1" i="1" dirty="0"/>
              <a:t>в субъективном смысле</a:t>
            </a:r>
            <a:r>
              <a:rPr lang="ru-RU" sz="2800" dirty="0"/>
              <a:t>— это </a:t>
            </a:r>
            <a:r>
              <a:rPr lang="ru-RU" sz="2800" dirty="0" smtClean="0"/>
              <a:t>закрепленная </a:t>
            </a:r>
            <a:r>
              <a:rPr lang="ru-RU" sz="2800" dirty="0"/>
              <a:t>за собственником юридическая возможность владеть пользоваться и распоряжаться принадлежащим ему земельным участком своей властью и в своих интересах путем совершения в отношении этих земельных участков действий, не противоречащих закону и иным нормативно-правовым актам и не нарушающих права и охраняемые законом интересы других </a:t>
            </a:r>
            <a:r>
              <a:rPr lang="ru-RU" sz="2800" dirty="0" smtClean="0"/>
              <a:t>лиц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410224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В практике и теории земельного права под «правом собственности на землю» понимается право в субъективном смысле, включающее в себя три правомочия - владение, пользование и распоряжение.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1</a:t>
            </a:r>
            <a:r>
              <a:rPr lang="ru-RU" sz="2800" dirty="0"/>
              <a:t>. </a:t>
            </a:r>
            <a:r>
              <a:rPr lang="ru-RU" sz="2800" b="1" i="1" dirty="0" smtClean="0"/>
              <a:t>Владение </a:t>
            </a:r>
            <a:r>
              <a:rPr lang="ru-RU" sz="2800" dirty="0" smtClean="0"/>
              <a:t>- </a:t>
            </a:r>
            <a:r>
              <a:rPr lang="ru-RU" sz="2800" dirty="0"/>
              <a:t>основанная на законе возможность фактического обладания земельным участком или определенной частью земельного фонда России.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Право </a:t>
            </a:r>
            <a:r>
              <a:rPr lang="ru-RU" sz="2800" dirty="0"/>
              <a:t>владения в натуре (на местности) объективно проявляется лишь в возведении межевых линий и пограничных знаков, охраняемых законом, в возведении заборов, строений и сооружений, которые в случае неправомерного возведения подлежат сносу за счет виновных лиц. </a:t>
            </a:r>
          </a:p>
        </p:txBody>
      </p:sp>
    </p:spTree>
    <p:extLst>
      <p:ext uri="{BB962C8B-B14F-4D97-AF65-F5344CB8AC3E}">
        <p14:creationId xmlns:p14="http://schemas.microsoft.com/office/powerpoint/2010/main" val="1456864234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endParaRPr lang="ru-RU" sz="3200" b="1" i="1" dirty="0" smtClean="0"/>
          </a:p>
          <a:p>
            <a:pPr indent="446088" algn="just">
              <a:lnSpc>
                <a:spcPts val="3000"/>
              </a:lnSpc>
            </a:pPr>
            <a:r>
              <a:rPr lang="ru-RU" sz="3200" b="1" i="1" dirty="0" smtClean="0"/>
              <a:t>Пользование</a:t>
            </a:r>
            <a:r>
              <a:rPr lang="ru-RU" sz="3200" dirty="0" smtClean="0"/>
              <a:t>- </a:t>
            </a:r>
            <a:r>
              <a:rPr lang="ru-RU" sz="3200" dirty="0"/>
              <a:t>это допустимая законом возможность хозяйственной и иной эксплуатации земли, извлечения из нее полезных свойств и использования для иных целей удовлетворения потребностей общества. Свободное хозяйствование на земле предусматривает два ограничения: не должно наносить ущерба окружающей среде и законным интересам других лиц. Общее правило — рациональная организация земель, защита земель от процессов разрушения. </a:t>
            </a:r>
          </a:p>
          <a:p>
            <a:pPr indent="446088" algn="just">
              <a:lnSpc>
                <a:spcPts val="30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18669768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содержание права собственности на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i="1" dirty="0" smtClean="0"/>
              <a:t> </a:t>
            </a:r>
            <a:r>
              <a:rPr lang="ru-RU" sz="2800" b="1" i="1" dirty="0"/>
              <a:t>Распоряжение </a:t>
            </a:r>
            <a:r>
              <a:rPr lang="ru-RU" sz="2800" dirty="0"/>
              <a:t>- это </a:t>
            </a:r>
            <a:r>
              <a:rPr lang="ru-RU" sz="2800" dirty="0" smtClean="0"/>
              <a:t>возможность </a:t>
            </a:r>
            <a:r>
              <a:rPr lang="ru-RU" sz="2800" dirty="0"/>
              <a:t>определять юридическую судьбу этого объекта (право продавать землю, обменивать ее, дарить и т.д.).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Распоряжение землей может выражаться в трех основных формах: </a:t>
            </a:r>
          </a:p>
          <a:p>
            <a:pPr algn="just">
              <a:lnSpc>
                <a:spcPts val="3000"/>
              </a:lnSpc>
            </a:pPr>
            <a:r>
              <a:rPr lang="ru-RU" sz="2800" dirty="0"/>
              <a:t> изменение фактического состояния земли (земельного участка), которое влечет за собой изменение его юридического статуса (освоение земельного участка под огороды влечет за собой </a:t>
            </a:r>
            <a:r>
              <a:rPr lang="ru-RU" sz="2800" dirty="0" smtClean="0"/>
              <a:t>присвоение </a:t>
            </a:r>
            <a:r>
              <a:rPr lang="ru-RU" sz="2800" dirty="0"/>
              <a:t>этому участку положения сельскохозяйственного угодья); </a:t>
            </a:r>
          </a:p>
          <a:p>
            <a:pPr algn="just">
              <a:lnSpc>
                <a:spcPts val="3000"/>
              </a:lnSpc>
            </a:pPr>
            <a:r>
              <a:rPr lang="ru-RU" sz="2800" dirty="0"/>
              <a:t> изменение правового режима земель (частный собственник не вправе менять целевое назначение – связано со льготами в части размера поземельных платежей, идущих в пользу государства); </a:t>
            </a:r>
          </a:p>
        </p:txBody>
      </p:sp>
    </p:spTree>
    <p:extLst>
      <p:ext uri="{BB962C8B-B14F-4D97-AF65-F5344CB8AC3E}">
        <p14:creationId xmlns:p14="http://schemas.microsoft.com/office/powerpoint/2010/main" val="3345770514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2337</Words>
  <Application>Microsoft Office PowerPoint</Application>
  <PresentationFormat>Экран (4:3)</PresentationFormat>
  <Paragraphs>177</Paragraphs>
  <Slides>29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154</cp:revision>
  <dcterms:created xsi:type="dcterms:W3CDTF">2014-07-21T11:02:43Z</dcterms:created>
  <dcterms:modified xsi:type="dcterms:W3CDTF">2022-04-03T06:11:33Z</dcterms:modified>
</cp:coreProperties>
</file>