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9" r:id="rId2"/>
    <p:sldId id="269" r:id="rId3"/>
    <p:sldId id="273" r:id="rId4"/>
    <p:sldId id="271" r:id="rId5"/>
    <p:sldId id="274" r:id="rId6"/>
    <p:sldId id="387" r:id="rId7"/>
    <p:sldId id="388" r:id="rId8"/>
    <p:sldId id="385" r:id="rId9"/>
    <p:sldId id="386" r:id="rId10"/>
    <p:sldId id="389" r:id="rId11"/>
    <p:sldId id="390" r:id="rId12"/>
    <p:sldId id="391" r:id="rId13"/>
    <p:sldId id="393" r:id="rId14"/>
    <p:sldId id="272" r:id="rId15"/>
    <p:sldId id="394" r:id="rId16"/>
    <p:sldId id="395" r:id="rId17"/>
    <p:sldId id="398" r:id="rId18"/>
    <p:sldId id="396" r:id="rId19"/>
    <p:sldId id="365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BE8CD-7448-4E16-B5BE-AA9E11647C00}" type="datetimeFigureOut">
              <a:rPr lang="ru-RU"/>
              <a:pPr>
                <a:defRPr/>
              </a:pPr>
              <a:t>02.02.2022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CE61C-4158-46BF-9707-9B612156AD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AE3F4-2638-46E7-821A-7BC897156FC2}" type="datetimeFigureOut">
              <a:rPr lang="ru-RU"/>
              <a:pPr>
                <a:defRPr/>
              </a:pPr>
              <a:t>02.02.2022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6CF4B-0888-4C94-857D-27724A3878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9FC38-209C-4F2E-9B49-8839353CC4AA}" type="datetimeFigureOut">
              <a:rPr lang="ru-RU"/>
              <a:pPr>
                <a:defRPr/>
              </a:pPr>
              <a:t>02.02.2022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C8D70-392C-43DC-8D7A-042901FCBE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E452F-549A-47A2-93BE-FECCB1F4F391}" type="datetimeFigureOut">
              <a:rPr lang="ru-RU"/>
              <a:pPr>
                <a:defRPr/>
              </a:pPr>
              <a:t>02.02.2022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E735F-6F8B-4A97-9DDC-F2203903B2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DBBF6-1843-4BAD-A888-D4F1D03AF401}" type="datetimeFigureOut">
              <a:rPr lang="ru-RU"/>
              <a:pPr>
                <a:defRPr/>
              </a:pPr>
              <a:t>02.02.2022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0F268-0D8E-48DF-AB41-57C3684A3B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32F58-F944-43CB-A399-EC4C085EC56D}" type="datetimeFigureOut">
              <a:rPr lang="ru-RU"/>
              <a:pPr>
                <a:defRPr/>
              </a:pPr>
              <a:t>02.02.2022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7D678-ED51-4B29-9E9A-A398AAED9E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D04B3-B034-4411-B766-FED5B39CD7BE}" type="datetimeFigureOut">
              <a:rPr lang="ru-RU"/>
              <a:pPr>
                <a:defRPr/>
              </a:pPr>
              <a:t>02.02.2022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663D3-95B4-4670-8E90-895A3F05B1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FA016-FEAD-43C6-A6F5-9E52476CEB28}" type="datetimeFigureOut">
              <a:rPr lang="ru-RU"/>
              <a:pPr>
                <a:defRPr/>
              </a:pPr>
              <a:t>02.02.2022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65D03-BFCD-4AA9-9913-B8FF73C0D2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331CB-6168-42E1-A1CF-93443487B31A}" type="datetimeFigureOut">
              <a:rPr lang="ru-RU"/>
              <a:pPr>
                <a:defRPr/>
              </a:pPr>
              <a:t>02.02.2022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72BA3-71C5-46B0-8EA8-593CFC27FA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9C3BE-3F70-4D8B-99DF-0EE79185B18D}" type="datetimeFigureOut">
              <a:rPr lang="ru-RU"/>
              <a:pPr>
                <a:defRPr/>
              </a:pPr>
              <a:t>02.02.2022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FBA2A-8104-4871-A501-FA17D4AC93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2D733-EECE-4851-829F-91DC870B5410}" type="datetimeFigureOut">
              <a:rPr lang="ru-RU"/>
              <a:pPr>
                <a:defRPr/>
              </a:pPr>
              <a:t>02.02.2022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F2A4A-D313-400F-91CF-D981B2F0E8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D86810-C405-44E7-921E-A4B40A600BD7}" type="datetimeFigureOut">
              <a:rPr lang="ru-RU"/>
              <a:pPr>
                <a:defRPr/>
              </a:pPr>
              <a:t>02.02.2022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EC7FA6-C857-4101-8591-9EABD6A6FE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 descr="D:\ВОЕННЫЙ СОВЕТ\16-9 (для войск).jpg"/>
          <p:cNvPicPr>
            <a:picLocks noChangeAspect="1" noChangeArrowheads="1"/>
          </p:cNvPicPr>
          <p:nvPr/>
        </p:nvPicPr>
        <p:blipFill>
          <a:blip r:embed="rId2" cstate="print"/>
          <a:srcRect t="5621"/>
          <a:stretch>
            <a:fillRect/>
          </a:stretch>
        </p:blipFill>
        <p:spPr bwMode="auto">
          <a:xfrm>
            <a:off x="-26640" y="2109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TextBox 1"/>
          <p:cNvSpPr txBox="1">
            <a:spLocks noChangeArrowheads="1"/>
          </p:cNvSpPr>
          <p:nvPr/>
        </p:nvSpPr>
        <p:spPr bwMode="auto">
          <a:xfrm>
            <a:off x="395536" y="275889"/>
            <a:ext cx="7416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Новосибирский государственный университет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экономики и управления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Юридический </a:t>
            </a:r>
            <a:r>
              <a:rPr 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 административного, финансового и корпоративного права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Дисциплина: Земельное право</a:t>
            </a:r>
            <a:endParaRPr lang="ru-RU" sz="32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107950" y="3208338"/>
            <a:ext cx="7991475" cy="2031325"/>
          </a:xfrm>
          <a:prstGeom prst="rect">
            <a:avLst/>
          </a:prstGeom>
          <a:noFill/>
          <a:effectLst>
            <a:outerShdw blurRad="12700" dist="25400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rgbClr val="FF0000"/>
                </a:solidFill>
                <a:latin typeface="Impact" pitchFamily="34" charset="0"/>
              </a:rPr>
              <a:t>ТЕМА № </a:t>
            </a:r>
            <a:r>
              <a:rPr lang="ru-RU" sz="4400" dirty="0" smtClean="0">
                <a:solidFill>
                  <a:srgbClr val="FF0000"/>
                </a:solidFill>
                <a:latin typeface="Impact" pitchFamily="34" charset="0"/>
              </a:rPr>
              <a:t>1. «Земельное право как отрасль Российского права».</a:t>
            </a:r>
            <a:endParaRPr lang="ru-RU" sz="4400" dirty="0">
              <a:solidFill>
                <a:srgbClr val="FF0000"/>
              </a:solidFill>
              <a:latin typeface="Impact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13317" name="TextBox 9"/>
          <p:cNvSpPr txBox="1">
            <a:spLocks noChangeArrowheads="1"/>
          </p:cNvSpPr>
          <p:nvPr/>
        </p:nvSpPr>
        <p:spPr bwMode="auto">
          <a:xfrm>
            <a:off x="179388" y="5516563"/>
            <a:ext cx="8858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000">
              <a:solidFill>
                <a:srgbClr val="2A373D"/>
              </a:solidFill>
              <a:latin typeface="Impact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земельного права 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06946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3000"/>
              </a:lnSpc>
              <a:spcBef>
                <a:spcPts val="0"/>
              </a:spcBef>
              <a:buClr>
                <a:srgbClr val="D16349"/>
              </a:buClr>
              <a:buSzPct val="85000"/>
              <a:defRPr/>
            </a:pPr>
            <a:r>
              <a:rPr lang="ru-RU" sz="2800" b="1" dirty="0" smtClean="0">
                <a:cs typeface="Arial" charset="0"/>
              </a:rPr>
              <a:t>Предметом земельного права выступают две группы общественных отношений:</a:t>
            </a:r>
          </a:p>
          <a:p>
            <a:pPr indent="446088" algn="just">
              <a:lnSpc>
                <a:spcPts val="3000"/>
              </a:lnSpc>
              <a:spcBef>
                <a:spcPts val="0"/>
              </a:spcBef>
              <a:buClr>
                <a:srgbClr val="D16349"/>
              </a:buClr>
              <a:buSzPct val="85000"/>
              <a:defRPr/>
            </a:pPr>
            <a:r>
              <a:rPr lang="ru-RU" sz="2800" dirty="0" smtClean="0">
                <a:cs typeface="Arial" charset="0"/>
              </a:rPr>
              <a:t>1) Общественные отношения в сфере в сфере использования земель, включающие предоставление земель на различных правовых титулах, и изъятие земельных участках, ответственность за земельные правонарушения, особенности правовых режимов отдельных категорий земель и т.д.</a:t>
            </a:r>
          </a:p>
          <a:p>
            <a:pPr indent="446088" algn="just">
              <a:lnSpc>
                <a:spcPts val="3000"/>
              </a:lnSpc>
              <a:spcBef>
                <a:spcPts val="0"/>
              </a:spcBef>
              <a:buClr>
                <a:srgbClr val="D16349"/>
              </a:buClr>
              <a:buSzPct val="85000"/>
              <a:defRPr/>
            </a:pPr>
            <a:r>
              <a:rPr lang="ru-RU" sz="2800" dirty="0" smtClean="0">
                <a:cs typeface="Arial" charset="0"/>
              </a:rPr>
              <a:t>2) Общественные отношения по охране земель, включающие специальные экологические требования ко всем правообладателям земельных участков, соблюдение и исполнение которых позволяет обеспечивать рациональное использование земель. </a:t>
            </a:r>
          </a:p>
        </p:txBody>
      </p:sp>
    </p:spTree>
    <p:extLst>
      <p:ext uri="{BB962C8B-B14F-4D97-AF65-F5344CB8AC3E}">
        <p14:creationId xmlns:p14="http://schemas.microsoft.com/office/powerpoint/2010/main" val="102775231"/>
      </p:ext>
    </p:extLst>
  </p:cSld>
  <p:clrMapOvr>
    <a:masterClrMapping/>
  </p:clrMapOvr>
  <p:transition spd="slow">
    <p:check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земельного права 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06946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3000"/>
              </a:lnSpc>
              <a:spcBef>
                <a:spcPts val="0"/>
              </a:spcBef>
              <a:buClr>
                <a:srgbClr val="D16349"/>
              </a:buClr>
              <a:buSzPct val="85000"/>
              <a:defRPr/>
            </a:pPr>
            <a:r>
              <a:rPr lang="ru-RU" sz="2800" b="1" dirty="0" smtClean="0">
                <a:cs typeface="Arial" charset="0"/>
              </a:rPr>
              <a:t>Метод земельного права является комплексным, т.е. императивно-диспозитивным так как включает в себя два элемента: </a:t>
            </a:r>
          </a:p>
          <a:p>
            <a:pPr indent="446088" algn="just"/>
            <a:r>
              <a:rPr lang="ru-RU" sz="2800" dirty="0" smtClean="0"/>
              <a:t>1) Императивный </a:t>
            </a:r>
            <a:r>
              <a:rPr lang="ru-RU" sz="2800" dirty="0"/>
              <a:t>метод правового регулирования выражается в установлении обязанностей и запретов субъектам правоотношений, подлежащих исполнению. Это обязанность соблюдать субординацию органов в частности регулирования земельных отношений; соблюдать приоритет земель сельскохозяйственного назначения и т.п. Соблюдение правил должного поведения и нарушения запретов жестко регламентируется и обеспечивается законодательством. </a:t>
            </a:r>
          </a:p>
          <a:p>
            <a:pPr algn="just"/>
            <a:endParaRPr lang="ru-RU" sz="2800" dirty="0" smtClean="0">
              <a:cs typeface="Arial" charset="0"/>
            </a:endParaRPr>
          </a:p>
          <a:p>
            <a:pPr indent="446088" algn="just">
              <a:lnSpc>
                <a:spcPts val="3000"/>
              </a:lnSpc>
              <a:spcBef>
                <a:spcPts val="0"/>
              </a:spcBef>
              <a:buClr>
                <a:srgbClr val="D16349"/>
              </a:buClr>
              <a:buSzPct val="85000"/>
              <a:defRPr/>
            </a:pPr>
            <a:endParaRPr lang="ru-RU" sz="2800" dirty="0">
              <a:cs typeface="Arial" charset="0"/>
            </a:endParaRPr>
          </a:p>
          <a:p>
            <a:pPr indent="446088" algn="just">
              <a:lnSpc>
                <a:spcPts val="3000"/>
              </a:lnSpc>
              <a:spcBef>
                <a:spcPts val="0"/>
              </a:spcBef>
              <a:buClr>
                <a:srgbClr val="D16349"/>
              </a:buClr>
              <a:buSzPct val="85000"/>
              <a:defRPr/>
            </a:pPr>
            <a:endParaRPr lang="ru-RU" sz="2800" dirty="0" smtClean="0">
              <a:cs typeface="Arial" charset="0"/>
            </a:endParaRPr>
          </a:p>
          <a:p>
            <a:pPr indent="446088" algn="just">
              <a:lnSpc>
                <a:spcPts val="3000"/>
              </a:lnSpc>
              <a:spcBef>
                <a:spcPts val="0"/>
              </a:spcBef>
              <a:buClr>
                <a:srgbClr val="D16349"/>
              </a:buClr>
              <a:buSzPct val="85000"/>
              <a:defRPr/>
            </a:pPr>
            <a:endParaRPr lang="ru-RU" sz="2800" dirty="0">
              <a:cs typeface="Arial" charset="0"/>
            </a:endParaRPr>
          </a:p>
          <a:p>
            <a:pPr indent="446088" algn="just">
              <a:lnSpc>
                <a:spcPts val="3000"/>
              </a:lnSpc>
              <a:spcBef>
                <a:spcPts val="0"/>
              </a:spcBef>
              <a:buClr>
                <a:srgbClr val="D16349"/>
              </a:buClr>
              <a:buSzPct val="85000"/>
              <a:defRPr/>
            </a:pPr>
            <a:r>
              <a:rPr lang="ru-RU" sz="2800" dirty="0" smtClean="0">
                <a:cs typeface="Arial" charset="0"/>
              </a:rPr>
              <a:t>1) Общественные отношения в сфере в сфере использования земель, включающие предоставление земель на различных правовых титулах, и изъятие земельных участках, ответственность за земельные правонарушения, особенности правовых режимов отдельных категорий земель и т.д.</a:t>
            </a:r>
          </a:p>
          <a:p>
            <a:pPr indent="446088" algn="just">
              <a:lnSpc>
                <a:spcPts val="3000"/>
              </a:lnSpc>
              <a:spcBef>
                <a:spcPts val="0"/>
              </a:spcBef>
              <a:buClr>
                <a:srgbClr val="D16349"/>
              </a:buClr>
              <a:buSzPct val="85000"/>
              <a:defRPr/>
            </a:pPr>
            <a:r>
              <a:rPr lang="ru-RU" sz="2800" dirty="0" smtClean="0">
                <a:cs typeface="Arial" charset="0"/>
              </a:rPr>
              <a:t>2) Общественные отношения по охране земель, включающие специальные экологические требования ко всем правообладателям земельных участков, соблюдение и исполнение которых позволяет обеспечивать рациональное использование земель. </a:t>
            </a:r>
          </a:p>
        </p:txBody>
      </p:sp>
    </p:spTree>
    <p:extLst>
      <p:ext uri="{BB962C8B-B14F-4D97-AF65-F5344CB8AC3E}">
        <p14:creationId xmlns:p14="http://schemas.microsoft.com/office/powerpoint/2010/main" val="684761467"/>
      </p:ext>
    </p:extLst>
  </p:cSld>
  <p:clrMapOvr>
    <a:masterClrMapping/>
  </p:clrMapOvr>
  <p:transition spd="slow">
    <p:check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12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земельного права 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06946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3000"/>
              </a:lnSpc>
              <a:spcBef>
                <a:spcPts val="0"/>
              </a:spcBef>
              <a:buClr>
                <a:srgbClr val="D16349"/>
              </a:buClr>
              <a:buSzPct val="85000"/>
              <a:defRPr/>
            </a:pPr>
            <a:r>
              <a:rPr lang="ru-RU" sz="2800" b="1" dirty="0" smtClean="0">
                <a:cs typeface="Arial" charset="0"/>
              </a:rPr>
              <a:t>Метод земельного права является комплексным, т.е. императивно-диспозитивным так как включает в себя два элемента: </a:t>
            </a:r>
          </a:p>
          <a:p>
            <a:pPr indent="446088" algn="just"/>
            <a:r>
              <a:rPr lang="ru-RU" sz="2800" dirty="0" smtClean="0"/>
              <a:t>2) Диспозитивный </a:t>
            </a:r>
            <a:r>
              <a:rPr lang="ru-RU" sz="2800" dirty="0"/>
              <a:t>метод правового регулирования (от латинского «</a:t>
            </a:r>
            <a:r>
              <a:rPr lang="ru-RU" sz="2800" dirty="0" err="1"/>
              <a:t>диспоноре</a:t>
            </a:r>
            <a:r>
              <a:rPr lang="ru-RU" sz="2800" dirty="0"/>
              <a:t>»- располагаю) означает такой способ воздействия, при котором субъектом земельных правоотношений представляется свобода (собственное усмотрение) в реализации ими своих целей и задач. Существует три основных вида диспозитивного метода правового регулирования земельных отношений: рекомендательный, санкционирующий и делегирующий</a:t>
            </a:r>
            <a:endParaRPr lang="ru-RU" sz="2800" dirty="0" smtClean="0">
              <a:cs typeface="Arial" charset="0"/>
            </a:endParaRPr>
          </a:p>
          <a:p>
            <a:pPr indent="446088" algn="just">
              <a:lnSpc>
                <a:spcPts val="3000"/>
              </a:lnSpc>
              <a:spcBef>
                <a:spcPts val="0"/>
              </a:spcBef>
              <a:buClr>
                <a:srgbClr val="D16349"/>
              </a:buClr>
              <a:buSzPct val="85000"/>
              <a:defRPr/>
            </a:pPr>
            <a:endParaRPr lang="ru-RU" sz="2800" dirty="0">
              <a:cs typeface="Arial" charset="0"/>
            </a:endParaRPr>
          </a:p>
          <a:p>
            <a:pPr indent="446088" algn="just">
              <a:lnSpc>
                <a:spcPts val="3000"/>
              </a:lnSpc>
              <a:spcBef>
                <a:spcPts val="0"/>
              </a:spcBef>
              <a:buClr>
                <a:srgbClr val="D16349"/>
              </a:buClr>
              <a:buSzPct val="85000"/>
              <a:defRPr/>
            </a:pPr>
            <a:endParaRPr lang="ru-RU" sz="2800" dirty="0" smtClean="0">
              <a:cs typeface="Arial" charset="0"/>
            </a:endParaRPr>
          </a:p>
          <a:p>
            <a:pPr indent="446088" algn="just">
              <a:lnSpc>
                <a:spcPts val="3000"/>
              </a:lnSpc>
              <a:spcBef>
                <a:spcPts val="0"/>
              </a:spcBef>
              <a:buClr>
                <a:srgbClr val="D16349"/>
              </a:buClr>
              <a:buSzPct val="85000"/>
              <a:defRPr/>
            </a:pPr>
            <a:endParaRPr lang="ru-RU" sz="2800" dirty="0">
              <a:cs typeface="Arial" charset="0"/>
            </a:endParaRPr>
          </a:p>
          <a:p>
            <a:pPr indent="446088" algn="just">
              <a:lnSpc>
                <a:spcPts val="3000"/>
              </a:lnSpc>
              <a:spcBef>
                <a:spcPts val="0"/>
              </a:spcBef>
              <a:buClr>
                <a:srgbClr val="D16349"/>
              </a:buClr>
              <a:buSzPct val="85000"/>
              <a:defRPr/>
            </a:pPr>
            <a:r>
              <a:rPr lang="ru-RU" sz="2800" dirty="0" smtClean="0">
                <a:cs typeface="Arial" charset="0"/>
              </a:rPr>
              <a:t>1) Общественные отношения в сфере в сфере использования земель, включающие предоставление земель на различных правовых титулах, и изъятие земельных участках, ответственность за земельные правонарушения, особенности правовых режимов отдельных категорий земель и т.д.</a:t>
            </a:r>
          </a:p>
          <a:p>
            <a:pPr indent="446088" algn="just">
              <a:lnSpc>
                <a:spcPts val="3000"/>
              </a:lnSpc>
              <a:spcBef>
                <a:spcPts val="0"/>
              </a:spcBef>
              <a:buClr>
                <a:srgbClr val="D16349"/>
              </a:buClr>
              <a:buSzPct val="85000"/>
              <a:defRPr/>
            </a:pPr>
            <a:r>
              <a:rPr lang="ru-RU" sz="2800" dirty="0" smtClean="0">
                <a:cs typeface="Arial" charset="0"/>
              </a:rPr>
              <a:t>2) Общественные отношения по охране земель, включающие специальные экологические требования ко всем правообладателям земельных участков, соблюдение и исполнение которых позволяет обеспечивать рациональное использование земель. </a:t>
            </a:r>
          </a:p>
        </p:txBody>
      </p:sp>
    </p:spTree>
    <p:extLst>
      <p:ext uri="{BB962C8B-B14F-4D97-AF65-F5344CB8AC3E}">
        <p14:creationId xmlns:p14="http://schemas.microsoft.com/office/powerpoint/2010/main" val="1579924839"/>
      </p:ext>
    </p:extLst>
  </p:cSld>
  <p:clrMapOvr>
    <a:masterClrMapping/>
  </p:clrMapOvr>
  <p:transition spd="slow">
    <p:checke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13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учебный </a:t>
            </a: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вопрос: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6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smtClean="0"/>
              <a:t>Второй </a:t>
            </a:r>
            <a:r>
              <a:rPr lang="ru-RU" sz="5400" b="1" dirty="0"/>
              <a:t>учебный вопрос: </a:t>
            </a:r>
            <a:r>
              <a:rPr lang="ru-RU" sz="5400" dirty="0" smtClean="0"/>
              <a:t>Система</a:t>
            </a:r>
            <a:r>
              <a:rPr lang="ru-RU" sz="5400" b="1" dirty="0" smtClean="0"/>
              <a:t> </a:t>
            </a:r>
            <a:r>
              <a:rPr lang="ru-RU" sz="5400" dirty="0" smtClean="0"/>
              <a:t>земельного права как отрасли права.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5400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307574"/>
      </p:ext>
    </p:extLst>
  </p:cSld>
  <p:clrMapOvr>
    <a:masterClrMapping/>
  </p:clrMapOvr>
  <p:transition spd="slow">
    <p:check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A1949FC1-3B25-41AF-B72A-94344E23E874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14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Система земельного права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25538"/>
            <a:ext cx="9144000" cy="4162425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Под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системой земельного права как отрасли следует понимать обоснованную последовательность расположения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правовых институтов земельного права (правовых норм земельного права) в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зависимости от их значимости, роли и содержания, обусловленного характером регулируемых общественных отношений. </a:t>
            </a:r>
            <a:endParaRPr lang="ru-RU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Как и любая отрасль права система земельного права состоит из двух частей:</a:t>
            </a:r>
          </a:p>
          <a:p>
            <a:pPr marL="0" indent="533400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Общей части: </a:t>
            </a:r>
          </a:p>
          <a:p>
            <a:pPr marL="0" indent="533400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Особенной части. 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fontAlgn="auto">
              <a:spcAft>
                <a:spcPts val="0"/>
              </a:spcAft>
              <a:buNone/>
              <a:defRPr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checke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A1949FC1-3B25-41AF-B72A-94344E23E874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15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Система земельного права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25538"/>
            <a:ext cx="9144000" cy="4162425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Общая часть земельного права содержит 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правовые нормы и положения, относящиеся ко всей отрасли в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целом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 включает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себя следующие правовые институты: 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- право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собственности на землю; 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- земельные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права граждан и юридических лиц, являющихся собственниками и иными законами обладателями земельных участков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- 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государственное управление земельным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фондом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- правовое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регулирование использование земель; 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461882"/>
      </p:ext>
    </p:extLst>
  </p:cSld>
  <p:clrMapOvr>
    <a:masterClrMapping/>
  </p:clrMapOvr>
  <p:transition spd="slow">
    <p:check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A1949FC1-3B25-41AF-B72A-94344E23E874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16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Система земельного права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25538"/>
            <a:ext cx="9144000" cy="4162425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земельный процесс -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институт земельного права, определяющий процедуру реализации прав и обязанностей субъектов земельных отношений; 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отношений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землеустройства, ведение дел по предоставлению и изъятию земель, земельно-кадастровые отношения, контроль за использованием земель, а также разрешение земельных споров; 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правовая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охрана земель; 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ответственность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за нарушение земельного законодательства. </a:t>
            </a:r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780186"/>
      </p:ext>
    </p:extLst>
  </p:cSld>
  <p:clrMapOvr>
    <a:masterClrMapping/>
  </p:clrMapOvr>
  <p:transition spd="slow">
    <p:checker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A1949FC1-3B25-41AF-B72A-94344E23E874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17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Система земельного права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25538"/>
            <a:ext cx="9144000" cy="4162425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Особенная часть земельного права складывается из институтов, определяющих правовой режим отдельных категорий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земель. </a:t>
            </a:r>
          </a:p>
          <a:p>
            <a:pPr marL="0" indent="446088" algn="just">
              <a:lnSpc>
                <a:spcPts val="3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Категория земель — это «группирование земельных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участков по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каким-либо устойчивым признакам, которые в совокупности определяют правовой режим земли данной категории.</a:t>
            </a:r>
          </a:p>
          <a:p>
            <a:pPr marL="0" indent="446088" algn="just">
              <a:lnSpc>
                <a:spcPts val="3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Для распределения земельного фонда по категориям за основу берется целевое назначение земельного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участка, которое подразумевает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определение параметров и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вариантов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рационального использования и охраны земельного участка для лиц, обладающих земельными участками на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праве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собственности, постоянного (бессрочного) пользования, аренды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и т.д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455275"/>
      </p:ext>
    </p:extLst>
  </p:cSld>
  <p:clrMapOvr>
    <a:masterClrMapping/>
  </p:clrMapOvr>
  <p:transition spd="slow">
    <p:checker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A1949FC1-3B25-41AF-B72A-94344E23E874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18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Система земельного права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25538"/>
            <a:ext cx="9144000" cy="4162425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Особенная часть земельного права представляет собой систему институтов земельно-правового регулирования, обособленных по категориям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земель:  </a:t>
            </a:r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правовой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режим сельскохозяйственного назначения; </a:t>
            </a: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правовой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режим земель поселений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правовой режим земель промышленности, транспорта, связи,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информатики, космическое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обеспечение, обороны и иного назначения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правовой режим земель особо охраняемых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территорий; </a:t>
            </a:r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правовой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режим земель лесного фонда; </a:t>
            </a: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правовой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режим земель водного фонда; правовой режим запаса. </a:t>
            </a:r>
          </a:p>
        </p:txBody>
      </p:sp>
    </p:spTree>
    <p:extLst>
      <p:ext uri="{BB962C8B-B14F-4D97-AF65-F5344CB8AC3E}">
        <p14:creationId xmlns:p14="http://schemas.microsoft.com/office/powerpoint/2010/main" val="481340735"/>
      </p:ext>
    </p:extLst>
  </p:cSld>
  <p:clrMapOvr>
    <a:masterClrMapping/>
  </p:clrMapOvr>
  <p:transition spd="slow">
    <p:checker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B9C21A67-1CA1-41E4-864F-0889D00439DA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19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Заключение: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25538"/>
            <a:ext cx="9144000" cy="4162425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719138" algn="just" fontAlgn="auto">
              <a:spcAft>
                <a:spcPts val="0"/>
              </a:spcAft>
              <a:defRPr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Таким образом, в ходе сегодняшней лекции мы рассмотрели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понятие земельного права как отрасли права, его предмет и метод правового регулирования. </a:t>
            </a:r>
          </a:p>
          <a:p>
            <a:pPr indent="719138" algn="just" fontAlgn="auto">
              <a:spcAft>
                <a:spcPts val="0"/>
              </a:spcAft>
              <a:defRPr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Знание системы земельного права как отрасли права позволит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каждому лицу должным образом защитить законным порядком нарушенное субъективное право или охраняемый законом интерес как субъекта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земельного правоотношения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358775" algn="just" fontAlgn="auto">
              <a:spcAft>
                <a:spcPts val="0"/>
              </a:spcAft>
              <a:defRPr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358775" algn="just" fontAlgn="auto">
              <a:spcAft>
                <a:spcPts val="0"/>
              </a:spcAft>
              <a:defRPr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358775" algn="just" fontAlgn="auto">
              <a:spcAft>
                <a:spcPts val="0"/>
              </a:spcAft>
              <a:defRPr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358775" algn="just" fontAlgn="auto">
              <a:spcAft>
                <a:spcPts val="0"/>
              </a:spcAft>
              <a:defRPr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358775" algn="just" fontAlgn="auto">
              <a:spcAft>
                <a:spcPts val="0"/>
              </a:spcAft>
              <a:defRPr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во-первых, требование основано на нотариально удостоверенной сделке;</a:t>
            </a:r>
          </a:p>
          <a:p>
            <a:pPr marL="0" indent="358775" algn="just" fontAlgn="auto">
              <a:spcAft>
                <a:spcPts val="0"/>
              </a:spcAft>
              <a:defRPr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во-вторых, требование основано на сделке, совершенной в простой письменной форме;</a:t>
            </a:r>
          </a:p>
          <a:p>
            <a:pPr marL="0" indent="358775" algn="just" fontAlgn="auto">
              <a:spcAft>
                <a:spcPts val="0"/>
              </a:spcAft>
              <a:defRPr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в-третьих, требование основано на совершенном нотариусом протесте векселя в неплатеже, неакцепте или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недатировании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акцепта;</a:t>
            </a:r>
          </a:p>
          <a:p>
            <a:pPr marL="0" indent="358775" algn="just" fontAlgn="auto">
              <a:spcAft>
                <a:spcPts val="0"/>
              </a:spcAft>
              <a:defRPr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в-четвертых, заявлено требование о взыскании алиментов на несовершеннолетних детей, не связанное с установлением отцовства, оспариванием отцовства (материнства);</a:t>
            </a:r>
          </a:p>
        </p:txBody>
      </p:sp>
    </p:spTree>
  </p:cSld>
  <p:clrMapOvr>
    <a:masterClrMapping/>
  </p:clrMapOvr>
  <p:transition spd="slow">
    <p:check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231460E9-95F0-4E1D-8174-D38F83423153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1196975"/>
            <a:ext cx="9144000" cy="579235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Конституция Российской Федерации. Принята всенародным голосованием 12 декабря 1993 года. 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Собрание законодательства РФ. 2014. № 31.  Ст. 4398  </a:t>
            </a:r>
          </a:p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2.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Земельный кодекс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Российской Федерации 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Собрание законодательства РФ. 2002. № 46. Ст. 4532.  </a:t>
            </a:r>
          </a:p>
          <a:p>
            <a:pPr indent="271463"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Борисов А.Б. Комментарий к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Земельному кодексу Российской Федерации (постатейный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. Книжный мир.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608 с.</a:t>
            </a:r>
          </a:p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4. Земельное право: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Учебник / Под ред. М.К. </a:t>
            </a:r>
            <a:r>
              <a:rPr lang="ru-RU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Треушникова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М.: ОАО «Издательский дом «Городец»,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784 с.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 spd="slow">
    <p:check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FA18FF9-3F06-46B5-852F-0B973DBD140A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Учебные вопросы: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1196975"/>
            <a:ext cx="9144000" cy="4431983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533400" fontAlgn="auto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b="1" dirty="0">
                <a:latin typeface="+mn-lt"/>
              </a:rPr>
              <a:t>Первый учебный вопрос: </a:t>
            </a:r>
            <a:r>
              <a:rPr lang="ru-RU" sz="4400" dirty="0">
                <a:latin typeface="+mn-lt"/>
              </a:rPr>
              <a:t>Понятие </a:t>
            </a:r>
            <a:r>
              <a:rPr lang="ru-RU" sz="4400" dirty="0" smtClean="0">
                <a:latin typeface="+mn-lt"/>
              </a:rPr>
              <a:t>земельного права как отрасли права.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dirty="0" smtClean="0">
                <a:latin typeface="+mn-lt"/>
              </a:rPr>
              <a:t>Предмет и метод земельного права</a:t>
            </a:r>
            <a:endParaRPr lang="ru-RU" sz="4400" dirty="0">
              <a:latin typeface="+mn-lt"/>
            </a:endParaRPr>
          </a:p>
          <a:p>
            <a:pPr indent="449263" fontAlgn="auto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b="1" dirty="0">
                <a:latin typeface="+mn-lt"/>
              </a:rPr>
              <a:t>Второй учебный вопрос</a:t>
            </a:r>
            <a:r>
              <a:rPr lang="ru-RU" sz="4400" dirty="0">
                <a:latin typeface="+mn-lt"/>
              </a:rPr>
              <a:t>: </a:t>
            </a:r>
            <a:r>
              <a:rPr lang="ru-RU" sz="4400" dirty="0" smtClean="0">
                <a:latin typeface="+mn-lt"/>
              </a:rPr>
              <a:t>Система земельного права </a:t>
            </a:r>
            <a:endParaRPr lang="ru-RU" sz="44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 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учебный вопрос: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6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/>
              <a:t>Первый учебный вопрос: </a:t>
            </a:r>
            <a:r>
              <a:rPr lang="ru-RU" sz="5400" dirty="0"/>
              <a:t>Понятие </a:t>
            </a:r>
            <a:r>
              <a:rPr lang="ru-RU" sz="5400" dirty="0" smtClean="0"/>
              <a:t>земельного права как отрасли права.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5400" dirty="0" smtClean="0"/>
              <a:t>Предмет и метод земельного права</a:t>
            </a:r>
            <a:endParaRPr lang="ru-RU" sz="5400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heck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земельного права 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358775" algn="just">
              <a:lnSpc>
                <a:spcPts val="3100"/>
              </a:lnSpc>
              <a:spcBef>
                <a:spcPct val="20000"/>
              </a:spcBef>
              <a:buClr>
                <a:srgbClr val="D16349"/>
              </a:buClr>
              <a:buSzPct val="85000"/>
              <a:buFont typeface="Arial" charset="0"/>
              <a:buNone/>
              <a:defRPr/>
            </a:pPr>
            <a:r>
              <a:rPr lang="ru-RU" sz="3200" dirty="0" smtClean="0">
                <a:cs typeface="Arial" charset="0"/>
              </a:rPr>
              <a:t>Термин «право» с точки зрения нормативного подхода к пониманию права означает совокупность правовых норм т.е. общеобязательных правил поведения, устанавливаемых и санкционируемых (охраняемых, защищаемых, обеспечивающих) государством и при этом регулирующим наиболее важные общественные отношения.</a:t>
            </a:r>
          </a:p>
          <a:p>
            <a:pPr indent="358775" algn="just">
              <a:lnSpc>
                <a:spcPts val="3100"/>
              </a:lnSpc>
              <a:spcBef>
                <a:spcPct val="20000"/>
              </a:spcBef>
              <a:buClr>
                <a:srgbClr val="D16349"/>
              </a:buClr>
              <a:buSzPct val="85000"/>
              <a:buFont typeface="Arial" charset="0"/>
              <a:buNone/>
              <a:defRPr/>
            </a:pPr>
            <a:r>
              <a:rPr lang="ru-RU" sz="3200" dirty="0" smtClean="0">
                <a:cs typeface="Arial" charset="0"/>
              </a:rPr>
              <a:t>Отрасль права – это часть, группа, совокупность правовых норм, регулирующие родственную  по содержанию совокупность общественных отношений, при помощи определенных приемов, методов, средств.</a:t>
            </a:r>
          </a:p>
        </p:txBody>
      </p:sp>
    </p:spTree>
  </p:cSld>
  <p:clrMapOvr>
    <a:masterClrMapping/>
  </p:clrMapOvr>
  <p:transition spd="slow">
    <p:check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земельного права 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358775" algn="just">
              <a:lnSpc>
                <a:spcPts val="3100"/>
              </a:lnSpc>
              <a:spcBef>
                <a:spcPct val="20000"/>
              </a:spcBef>
              <a:buClr>
                <a:srgbClr val="D16349"/>
              </a:buClr>
              <a:buSzPct val="85000"/>
              <a:buFont typeface="Arial" charset="0"/>
              <a:buNone/>
              <a:defRPr/>
            </a:pPr>
            <a:r>
              <a:rPr lang="ru-RU" sz="3200" dirty="0" smtClean="0">
                <a:cs typeface="Arial" charset="0"/>
              </a:rPr>
              <a:t>Термин «земля» с точки зрения рассмотрения его правовой категории рассматривается в следующих смыслах:</a:t>
            </a:r>
          </a:p>
          <a:p>
            <a:pPr algn="just"/>
            <a:r>
              <a:rPr lang="ru-RU" sz="3200" dirty="0"/>
              <a:t>— как природный ресурс — компонент природной среды, который может быть использован при осуществлении хозяйственной и иной деятельности в качестве средства производства в сельском и лесном хозяйстве и пространственно-территориального базиса для размещения различных объектов;</a:t>
            </a:r>
          </a:p>
          <a:p>
            <a:pPr algn="just"/>
            <a:endParaRPr lang="ru-RU" dirty="0"/>
          </a:p>
          <a:p>
            <a:pPr indent="358775" algn="just">
              <a:lnSpc>
                <a:spcPts val="3100"/>
              </a:lnSpc>
              <a:spcBef>
                <a:spcPct val="20000"/>
              </a:spcBef>
              <a:buClr>
                <a:srgbClr val="D16349"/>
              </a:buClr>
              <a:buSzPct val="85000"/>
              <a:buFont typeface="Arial" charset="0"/>
              <a:buNone/>
              <a:defRPr/>
            </a:pPr>
            <a:endParaRPr lang="ru-RU" sz="3200" dirty="0">
              <a:cs typeface="Arial" charset="0"/>
            </a:endParaRPr>
          </a:p>
          <a:p>
            <a:pPr indent="358775" algn="just">
              <a:lnSpc>
                <a:spcPts val="3100"/>
              </a:lnSpc>
              <a:spcBef>
                <a:spcPct val="20000"/>
              </a:spcBef>
              <a:buClr>
                <a:srgbClr val="D16349"/>
              </a:buClr>
              <a:buSzPct val="85000"/>
              <a:buFont typeface="Arial" charset="0"/>
              <a:buNone/>
              <a:defRPr/>
            </a:pPr>
            <a:endParaRPr lang="ru-RU" sz="3200" dirty="0" smtClean="0">
              <a:cs typeface="Arial" charset="0"/>
            </a:endParaRPr>
          </a:p>
          <a:p>
            <a:pPr indent="358775" algn="just">
              <a:lnSpc>
                <a:spcPts val="3100"/>
              </a:lnSpc>
              <a:spcBef>
                <a:spcPct val="20000"/>
              </a:spcBef>
              <a:buClr>
                <a:srgbClr val="D16349"/>
              </a:buClr>
              <a:buSzPct val="85000"/>
              <a:buFont typeface="Arial" charset="0"/>
              <a:buNone/>
              <a:defRPr/>
            </a:pPr>
            <a:endParaRPr lang="ru-RU" sz="3200" dirty="0">
              <a:cs typeface="Arial" charset="0"/>
            </a:endParaRPr>
          </a:p>
          <a:p>
            <a:pPr indent="358775" algn="just">
              <a:lnSpc>
                <a:spcPts val="3100"/>
              </a:lnSpc>
              <a:spcBef>
                <a:spcPct val="20000"/>
              </a:spcBef>
              <a:buClr>
                <a:srgbClr val="D16349"/>
              </a:buClr>
              <a:buSzPct val="85000"/>
              <a:buFont typeface="Arial" charset="0"/>
              <a:buNone/>
              <a:defRPr/>
            </a:pPr>
            <a:endParaRPr lang="ru-RU" sz="3200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124205"/>
      </p:ext>
    </p:extLst>
  </p:cSld>
  <p:clrMapOvr>
    <a:masterClrMapping/>
  </p:clrMapOvr>
  <p:transition spd="slow">
    <p:check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земельного права 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algn="just"/>
            <a:r>
              <a:rPr lang="ru-RU" sz="3200" dirty="0" smtClean="0"/>
              <a:t>— </a:t>
            </a:r>
            <a:r>
              <a:rPr lang="ru-RU" sz="3200" dirty="0"/>
              <a:t>как природный объект — часть естественной экологической системы, сохраняющий свои природные свойства. Признание за участком таких качеств и позволяет создавать особо охраняемые природные территории;</a:t>
            </a:r>
          </a:p>
          <a:p>
            <a:pPr algn="just"/>
            <a:r>
              <a:rPr lang="ru-RU" sz="3200" dirty="0"/>
              <a:t>— как недвижимое имущество, т.е. объект гражданских прав, который может принадлежать субъектам на различных вещных и обязательственных правах и находиться в гражданском обороте.</a:t>
            </a:r>
          </a:p>
          <a:p>
            <a:pPr indent="358775" algn="just">
              <a:lnSpc>
                <a:spcPts val="3100"/>
              </a:lnSpc>
              <a:spcBef>
                <a:spcPct val="20000"/>
              </a:spcBef>
              <a:buClr>
                <a:srgbClr val="D16349"/>
              </a:buClr>
              <a:buSzPct val="85000"/>
              <a:buFont typeface="Arial" charset="0"/>
              <a:buNone/>
              <a:defRPr/>
            </a:pPr>
            <a:endParaRPr lang="ru-RU" sz="3200" dirty="0">
              <a:cs typeface="Arial" charset="0"/>
            </a:endParaRPr>
          </a:p>
          <a:p>
            <a:pPr indent="358775" algn="just">
              <a:lnSpc>
                <a:spcPts val="3100"/>
              </a:lnSpc>
              <a:spcBef>
                <a:spcPct val="20000"/>
              </a:spcBef>
              <a:buClr>
                <a:srgbClr val="D16349"/>
              </a:buClr>
              <a:buSzPct val="85000"/>
              <a:buFont typeface="Arial" charset="0"/>
              <a:buNone/>
              <a:defRPr/>
            </a:pPr>
            <a:endParaRPr lang="ru-RU" sz="3200" dirty="0" smtClean="0">
              <a:cs typeface="Arial" charset="0"/>
            </a:endParaRPr>
          </a:p>
          <a:p>
            <a:pPr indent="358775" algn="just">
              <a:lnSpc>
                <a:spcPts val="3100"/>
              </a:lnSpc>
              <a:spcBef>
                <a:spcPct val="20000"/>
              </a:spcBef>
              <a:buClr>
                <a:srgbClr val="D16349"/>
              </a:buClr>
              <a:buSzPct val="85000"/>
              <a:buFont typeface="Arial" charset="0"/>
              <a:buNone/>
              <a:defRPr/>
            </a:pPr>
            <a:endParaRPr lang="ru-RU" sz="3200" dirty="0">
              <a:cs typeface="Arial" charset="0"/>
            </a:endParaRPr>
          </a:p>
          <a:p>
            <a:pPr indent="358775" algn="just">
              <a:lnSpc>
                <a:spcPts val="3100"/>
              </a:lnSpc>
              <a:spcBef>
                <a:spcPct val="20000"/>
              </a:spcBef>
              <a:buClr>
                <a:srgbClr val="D16349"/>
              </a:buClr>
              <a:buSzPct val="85000"/>
              <a:buFont typeface="Arial" charset="0"/>
              <a:buNone/>
              <a:defRPr/>
            </a:pPr>
            <a:endParaRPr lang="ru-RU" sz="3200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546061"/>
      </p:ext>
    </p:extLst>
  </p:cSld>
  <p:clrMapOvr>
    <a:masterClrMapping/>
  </p:clrMapOvr>
  <p:transition spd="slow">
    <p:check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земельного права 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06946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358775" algn="just">
              <a:lnSpc>
                <a:spcPts val="3000"/>
              </a:lnSpc>
              <a:spcBef>
                <a:spcPts val="0"/>
              </a:spcBef>
              <a:buClr>
                <a:srgbClr val="D16349"/>
              </a:buClr>
              <a:buSzPct val="85000"/>
              <a:buFont typeface="Arial" charset="0"/>
              <a:buNone/>
              <a:defRPr/>
            </a:pPr>
            <a:r>
              <a:rPr lang="ru-RU" sz="3200" b="1" i="1" dirty="0" smtClean="0">
                <a:cs typeface="Arial" charset="0"/>
              </a:rPr>
              <a:t>Земельное право как отрасль российского права представляет собой совокупность правовых норм, регулирующих общественные отношения  по использованию и охране земель на императивно-диспозитивных  началах. </a:t>
            </a:r>
          </a:p>
          <a:p>
            <a:pPr indent="358775" algn="just">
              <a:lnSpc>
                <a:spcPts val="3000"/>
              </a:lnSpc>
              <a:spcBef>
                <a:spcPts val="0"/>
              </a:spcBef>
              <a:buClr>
                <a:srgbClr val="D16349"/>
              </a:buClr>
              <a:buSzPct val="85000"/>
              <a:defRPr/>
            </a:pPr>
            <a:r>
              <a:rPr lang="ru-RU" sz="3200" dirty="0" smtClean="0"/>
              <a:t>Таким образом, как </a:t>
            </a:r>
            <a:r>
              <a:rPr lang="ru-RU" sz="3200" dirty="0"/>
              <a:t>отрасль права земельное право представляет собой системно упорядоченную совокупность норм, выражающих волю государства и направленных на регулирование общественных отношений, складывающихся по поводу рационального использования и охраны земель как национального богатства России. </a:t>
            </a:r>
          </a:p>
          <a:p>
            <a:pPr indent="358775" algn="just">
              <a:lnSpc>
                <a:spcPts val="3100"/>
              </a:lnSpc>
              <a:spcBef>
                <a:spcPct val="20000"/>
              </a:spcBef>
              <a:buClr>
                <a:srgbClr val="D16349"/>
              </a:buClr>
              <a:buSzPct val="85000"/>
              <a:buFont typeface="Arial" charset="0"/>
              <a:buNone/>
              <a:defRPr/>
            </a:pPr>
            <a:endParaRPr lang="ru-RU" sz="3200" dirty="0" smtClean="0">
              <a:cs typeface="Arial" charset="0"/>
            </a:endParaRPr>
          </a:p>
          <a:p>
            <a:pPr indent="358775" algn="just">
              <a:lnSpc>
                <a:spcPts val="3100"/>
              </a:lnSpc>
              <a:spcBef>
                <a:spcPct val="20000"/>
              </a:spcBef>
              <a:buClr>
                <a:srgbClr val="D16349"/>
              </a:buClr>
              <a:buSzPct val="85000"/>
              <a:buFont typeface="Arial" charset="0"/>
              <a:buNone/>
              <a:defRPr/>
            </a:pPr>
            <a:endParaRPr lang="ru-RU" sz="32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157614"/>
      </p:ext>
    </p:extLst>
  </p:cSld>
  <p:clrMapOvr>
    <a:masterClrMapping/>
  </p:clrMapOvr>
  <p:transition spd="slow">
    <p:check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земельного права 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06946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3000"/>
              </a:lnSpc>
              <a:spcBef>
                <a:spcPts val="0"/>
              </a:spcBef>
              <a:buClr>
                <a:srgbClr val="D16349"/>
              </a:buClr>
              <a:buSzPct val="85000"/>
              <a:buFont typeface="Arial" charset="0"/>
              <a:buNone/>
              <a:defRPr/>
            </a:pPr>
            <a:r>
              <a:rPr lang="ru-RU" sz="3000" dirty="0" smtClean="0">
                <a:cs typeface="Arial" charset="0"/>
              </a:rPr>
              <a:t>Как и любая отрасль права земельное право включает в себя два элемента:</a:t>
            </a:r>
          </a:p>
          <a:p>
            <a:pPr indent="446088" algn="just">
              <a:lnSpc>
                <a:spcPts val="3000"/>
              </a:lnSpc>
              <a:spcBef>
                <a:spcPts val="0"/>
              </a:spcBef>
              <a:buClr>
                <a:srgbClr val="D16349"/>
              </a:buClr>
              <a:buSzPct val="85000"/>
              <a:defRPr/>
            </a:pPr>
            <a:r>
              <a:rPr lang="ru-RU" sz="3000" dirty="0" smtClean="0">
                <a:cs typeface="Arial" charset="0"/>
              </a:rPr>
              <a:t> 1) Предмет земельного права – это общественные отношения, регулируемые данной отраслью права (Предмет отрасли права отвечает на вопрос: что именно, какие именно отношения регламентируются данной отраслью права)</a:t>
            </a:r>
          </a:p>
          <a:p>
            <a:pPr indent="446088" algn="just">
              <a:lnSpc>
                <a:spcPts val="3000"/>
              </a:lnSpc>
              <a:spcBef>
                <a:spcPts val="0"/>
              </a:spcBef>
              <a:buClr>
                <a:srgbClr val="D16349"/>
              </a:buClr>
              <a:buSzPct val="85000"/>
              <a:defRPr/>
            </a:pPr>
            <a:r>
              <a:rPr lang="ru-RU" sz="3000" smtClean="0">
                <a:cs typeface="Arial" charset="0"/>
              </a:rPr>
              <a:t> 2) Метод </a:t>
            </a:r>
            <a:r>
              <a:rPr lang="ru-RU" sz="3000" dirty="0" smtClean="0">
                <a:cs typeface="Arial" charset="0"/>
              </a:rPr>
              <a:t>правового регулирования – это совокупность приемов, методов, средств при помощи которых регулируемая отраслью права совокупность общественных отношений приводится в систему (Отвечает на вопрос: каким образом, каким способом регулируемые общественные отношения приводятся </a:t>
            </a:r>
            <a:r>
              <a:rPr lang="ru-RU" sz="3000" smtClean="0">
                <a:cs typeface="Arial" charset="0"/>
              </a:rPr>
              <a:t>в систему)  </a:t>
            </a:r>
            <a:endParaRPr lang="ru-RU" sz="3000" dirty="0" smtClean="0">
              <a:cs typeface="Arial" charset="0"/>
            </a:endParaRPr>
          </a:p>
          <a:p>
            <a:pPr indent="358775" algn="just">
              <a:lnSpc>
                <a:spcPts val="3100"/>
              </a:lnSpc>
              <a:spcBef>
                <a:spcPct val="20000"/>
              </a:spcBef>
              <a:buClr>
                <a:srgbClr val="D16349"/>
              </a:buClr>
              <a:buSzPct val="85000"/>
              <a:buFont typeface="Arial" charset="0"/>
              <a:buNone/>
              <a:defRPr/>
            </a:pPr>
            <a:endParaRPr lang="ru-RU" sz="3200" dirty="0" smtClean="0">
              <a:cs typeface="Arial" charset="0"/>
            </a:endParaRPr>
          </a:p>
          <a:p>
            <a:pPr indent="358775" algn="just">
              <a:lnSpc>
                <a:spcPts val="3100"/>
              </a:lnSpc>
              <a:spcBef>
                <a:spcPct val="20000"/>
              </a:spcBef>
              <a:buClr>
                <a:srgbClr val="D16349"/>
              </a:buClr>
              <a:buSzPct val="85000"/>
              <a:buFont typeface="Arial" charset="0"/>
              <a:buNone/>
              <a:defRPr/>
            </a:pPr>
            <a:endParaRPr lang="ru-RU" sz="32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220788"/>
      </p:ext>
    </p:extLst>
  </p:cSld>
  <p:clrMapOvr>
    <a:masterClrMapping/>
  </p:clrMapOvr>
  <p:transition spd="slow">
    <p:checker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</TotalTime>
  <Words>1367</Words>
  <Application>Microsoft Office PowerPoint</Application>
  <PresentationFormat>Экран (4:3)</PresentationFormat>
  <Paragraphs>131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Calibri</vt:lpstr>
      <vt:lpstr>Century Gothic</vt:lpstr>
      <vt:lpstr>Impact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Валагин Олег Александрович</dc:creator>
  <cp:lastModifiedBy>Пользователь</cp:lastModifiedBy>
  <cp:revision>90</cp:revision>
  <dcterms:created xsi:type="dcterms:W3CDTF">2014-07-21T11:02:43Z</dcterms:created>
  <dcterms:modified xsi:type="dcterms:W3CDTF">2022-02-02T02:26:16Z</dcterms:modified>
</cp:coreProperties>
</file>