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309" r:id="rId2"/>
    <p:sldId id="269" r:id="rId3"/>
    <p:sldId id="273" r:id="rId4"/>
    <p:sldId id="271" r:id="rId5"/>
    <p:sldId id="274" r:id="rId6"/>
    <p:sldId id="492" r:id="rId7"/>
    <p:sldId id="493" r:id="rId8"/>
    <p:sldId id="495" r:id="rId9"/>
    <p:sldId id="393" r:id="rId10"/>
    <p:sldId id="467" r:id="rId11"/>
    <p:sldId id="496" r:id="rId12"/>
    <p:sldId id="497" r:id="rId13"/>
    <p:sldId id="498" r:id="rId14"/>
    <p:sldId id="499" r:id="rId15"/>
    <p:sldId id="500" r:id="rId16"/>
    <p:sldId id="501" r:id="rId17"/>
    <p:sldId id="502" r:id="rId18"/>
    <p:sldId id="503" r:id="rId19"/>
    <p:sldId id="504" r:id="rId20"/>
    <p:sldId id="505" r:id="rId21"/>
    <p:sldId id="506" r:id="rId22"/>
    <p:sldId id="507" r:id="rId23"/>
    <p:sldId id="510" r:id="rId2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138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5425B8-7805-4A3E-9BE0-051A7D8D6F6B}" type="datetimeFigureOut">
              <a:rPr lang="ru-RU" smtClean="0"/>
              <a:t>07.04.2022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CC8C88-3266-4AD4-97C8-9E282166F3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2496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BE8CD-7448-4E16-B5BE-AA9E11647C00}" type="datetimeFigureOut">
              <a:rPr lang="ru-RU"/>
              <a:pPr>
                <a:defRPr/>
              </a:pPr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CE61C-4158-46BF-9707-9B612156AD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EAE3F4-2638-46E7-821A-7BC897156FC2}" type="datetimeFigureOut">
              <a:rPr lang="ru-RU"/>
              <a:pPr>
                <a:defRPr/>
              </a:pPr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6CF4B-0888-4C94-857D-27724A3878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9FC38-209C-4F2E-9B49-8839353CC4AA}" type="datetimeFigureOut">
              <a:rPr lang="ru-RU"/>
              <a:pPr>
                <a:defRPr/>
              </a:pPr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C8D70-392C-43DC-8D7A-042901FCBE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FE452F-549A-47A2-93BE-FECCB1F4F391}" type="datetimeFigureOut">
              <a:rPr lang="ru-RU"/>
              <a:pPr>
                <a:defRPr/>
              </a:pPr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E735F-6F8B-4A97-9DDC-F2203903B2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DBBF6-1843-4BAD-A888-D4F1D03AF401}" type="datetimeFigureOut">
              <a:rPr lang="ru-RU"/>
              <a:pPr>
                <a:defRPr/>
              </a:pPr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40F268-0D8E-48DF-AB41-57C3684A3B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32F58-F944-43CB-A399-EC4C085EC56D}" type="datetimeFigureOut">
              <a:rPr lang="ru-RU"/>
              <a:pPr>
                <a:defRPr/>
              </a:pPr>
              <a:t>07.04.2022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7D678-ED51-4B29-9E9A-A398AAED9E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D04B3-B034-4411-B766-FED5B39CD7BE}" type="datetimeFigureOut">
              <a:rPr lang="ru-RU"/>
              <a:pPr>
                <a:defRPr/>
              </a:pPr>
              <a:t>07.04.2022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663D3-95B4-4670-8E90-895A3F05B1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FA016-FEAD-43C6-A6F5-9E52476CEB28}" type="datetimeFigureOut">
              <a:rPr lang="ru-RU"/>
              <a:pPr>
                <a:defRPr/>
              </a:pPr>
              <a:t>07.04.2022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65D03-BFCD-4AA9-9913-B8FF73C0D2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331CB-6168-42E1-A1CF-93443487B31A}" type="datetimeFigureOut">
              <a:rPr lang="ru-RU"/>
              <a:pPr>
                <a:defRPr/>
              </a:pPr>
              <a:t>07.04.2022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172BA3-71C5-46B0-8EA8-593CFC27FA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19C3BE-3F70-4D8B-99DF-0EE79185B18D}" type="datetimeFigureOut">
              <a:rPr lang="ru-RU"/>
              <a:pPr>
                <a:defRPr/>
              </a:pPr>
              <a:t>07.04.2022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FBA2A-8104-4871-A501-FA17D4AC93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2D733-EECE-4851-829F-91DC870B5410}" type="datetimeFigureOut">
              <a:rPr lang="ru-RU"/>
              <a:pPr>
                <a:defRPr/>
              </a:pPr>
              <a:t>07.04.2022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F2A4A-D313-400F-91CF-D981B2F0E8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D86810-C405-44E7-921E-A4B40A600BD7}" type="datetimeFigureOut">
              <a:rPr lang="ru-RU"/>
              <a:pPr>
                <a:defRPr/>
              </a:pPr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FEC7FA6-C857-4101-8591-9EABD6A6FE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2" descr="D:\ВОЕННЫЙ СОВЕТ\16-9 (для войск).jpg"/>
          <p:cNvPicPr>
            <a:picLocks noChangeAspect="1" noChangeArrowheads="1"/>
          </p:cNvPicPr>
          <p:nvPr/>
        </p:nvPicPr>
        <p:blipFill>
          <a:blip r:embed="rId2" cstate="print"/>
          <a:srcRect t="5621"/>
          <a:stretch>
            <a:fillRect/>
          </a:stretch>
        </p:blipFill>
        <p:spPr bwMode="auto">
          <a:xfrm>
            <a:off x="-26640" y="21095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TextBox 1"/>
          <p:cNvSpPr txBox="1">
            <a:spLocks noChangeArrowheads="1"/>
          </p:cNvSpPr>
          <p:nvPr/>
        </p:nvSpPr>
        <p:spPr bwMode="auto">
          <a:xfrm>
            <a:off x="395536" y="275889"/>
            <a:ext cx="74168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Новосибирский государственный университет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экономики и управления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Юридический факультет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 административного, финансового и корпоративного права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Дисциплина: Земельное право</a:t>
            </a:r>
            <a:endParaRPr lang="ru-RU" sz="32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26640" y="2955235"/>
            <a:ext cx="7920286" cy="3385542"/>
          </a:xfrm>
          <a:prstGeom prst="rect">
            <a:avLst/>
          </a:prstGeom>
          <a:noFill/>
          <a:effectLst>
            <a:outerShdw blurRad="12700" dist="25400" dir="2700000" algn="ctr" rotWithShape="0">
              <a:schemeClr val="tx1"/>
            </a:outerShdw>
          </a:effectLst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 smtClean="0">
                <a:solidFill>
                  <a:srgbClr val="FF0000"/>
                </a:solidFill>
                <a:latin typeface="Impact" pitchFamily="34" charset="0"/>
              </a:rPr>
              <a:t>ТЕМА </a:t>
            </a:r>
            <a:r>
              <a:rPr lang="ru-RU" sz="4400" dirty="0">
                <a:solidFill>
                  <a:srgbClr val="FF0000"/>
                </a:solidFill>
                <a:latin typeface="Impact" pitchFamily="34" charset="0"/>
              </a:rPr>
              <a:t>№ </a:t>
            </a:r>
            <a:r>
              <a:rPr lang="ru-RU" sz="4400" dirty="0" smtClean="0">
                <a:solidFill>
                  <a:srgbClr val="FF0000"/>
                </a:solidFill>
                <a:latin typeface="Impact" pitchFamily="34" charset="0"/>
              </a:rPr>
              <a:t>10: «Правовой режим земель промышленности и иного специального назначения»</a:t>
            </a:r>
            <a:endParaRPr lang="ru-RU" sz="4400" dirty="0">
              <a:solidFill>
                <a:srgbClr val="FF0000"/>
              </a:solidFill>
              <a:latin typeface="Impact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itchFamily="34" charset="0"/>
            </a:endParaRPr>
          </a:p>
        </p:txBody>
      </p:sp>
      <p:sp>
        <p:nvSpPr>
          <p:cNvPr id="13317" name="TextBox 9"/>
          <p:cNvSpPr txBox="1">
            <a:spLocks noChangeArrowheads="1"/>
          </p:cNvSpPr>
          <p:nvPr/>
        </p:nvSpPr>
        <p:spPr bwMode="auto">
          <a:xfrm>
            <a:off x="179388" y="5516563"/>
            <a:ext cx="88582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2000">
              <a:solidFill>
                <a:srgbClr val="2A373D"/>
              </a:solidFill>
              <a:latin typeface="Impact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10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земель промышленности и иного специального назначения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600" dirty="0"/>
              <a:t>Под промышленными предприятиями, как основными субъектами земельных правоотношений на землях специального назначения, понимаются предприятия, обязательным элементом деятельности которых является переработка сырья (перерабатывающие предприятия) или разработка недр (добывающие предприятия). </a:t>
            </a:r>
            <a:r>
              <a:rPr lang="ru-RU" sz="2600" dirty="0" smtClean="0"/>
              <a:t>Всем </a:t>
            </a:r>
            <a:r>
              <a:rPr lang="ru-RU" sz="2600" dirty="0"/>
              <a:t>этим предприятиям присущи особенности в правовом режиме использования </a:t>
            </a:r>
            <a:r>
              <a:rPr lang="ru-RU" sz="2600" dirty="0" smtClean="0"/>
              <a:t>земель: </a:t>
            </a:r>
          </a:p>
          <a:p>
            <a:pPr marL="0" indent="446088" algn="just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600" dirty="0" smtClean="0"/>
              <a:t>а</a:t>
            </a:r>
            <a:r>
              <a:rPr lang="ru-RU" sz="2600" dirty="0"/>
              <a:t>) поскольку деятельность предприятий представляет собой источник повышенной опасности для окружающих, при размещении предприятий, а также сооружений и иных объектов применяется предварительный разрешительный порядок строительства этих объектов.</a:t>
            </a:r>
            <a:endParaRPr lang="ru-RU" sz="2600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9816578"/>
      </p:ext>
    </p:extLst>
  </p:cSld>
  <p:clrMapOvr>
    <a:masterClrMapping/>
  </p:clrMapOvr>
  <p:transition spd="slow">
    <p:checker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11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земель промышленности и иного специального назначения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dirty="0"/>
              <a:t>В частности, определение мест строительства производится в соответствии со ст. 41 Закона об охране окружающей природной среды и Федеральным законом от 30 марта 1999 г. № 52-ФЗ </a:t>
            </a:r>
            <a:r>
              <a:rPr lang="ru-RU" dirty="0" smtClean="0"/>
              <a:t>― «О </a:t>
            </a:r>
            <a:r>
              <a:rPr lang="ru-RU" dirty="0"/>
              <a:t>санитарно-эпидемиологическом благополучии </a:t>
            </a:r>
            <a:r>
              <a:rPr lang="ru-RU" dirty="0" smtClean="0"/>
              <a:t>населения» </a:t>
            </a:r>
            <a:r>
              <a:rPr lang="ru-RU" dirty="0"/>
              <a:t>при положительном заключении специально уполномоченных органов в области охраны окружающей природной среды, санэпиднадзора и решении органа местного </a:t>
            </a:r>
            <a:r>
              <a:rPr lang="ru-RU" dirty="0" smtClean="0"/>
              <a:t>самоуправления.</a:t>
            </a:r>
            <a:endParaRPr lang="ru-RU" sz="2600" dirty="0" smtClean="0"/>
          </a:p>
        </p:txBody>
      </p:sp>
    </p:spTree>
    <p:extLst>
      <p:ext uri="{BB962C8B-B14F-4D97-AF65-F5344CB8AC3E}">
        <p14:creationId xmlns:p14="http://schemas.microsoft.com/office/powerpoint/2010/main" val="3425737"/>
      </p:ext>
    </p:extLst>
  </p:cSld>
  <p:clrMapOvr>
    <a:masterClrMapping/>
  </p:clrMapOvr>
  <p:transition spd="slow">
    <p:checker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12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земель промышленности и иного специального назначения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 fontAlgn="auto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mtClean="0"/>
              <a:t> </a:t>
            </a:r>
            <a:r>
              <a:rPr lang="ru-RU" sz="2800" smtClean="0"/>
              <a:t>б) в связи с тем, что строительство и размещение предприятий затрагивает интересы населения, в необходимых случаях предварительное решение о строительстве должно быть основано на разрешении населения, которое принимается на референдуме или по результатам обсуждения (п. 2 ст. 41 Закона об охране окружающей природной среды); </a:t>
            </a:r>
          </a:p>
          <a:p>
            <a:pPr marL="0" indent="446088" algn="just" fontAlgn="auto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smtClean="0"/>
              <a:t>в) поскольку обычным (естественным, эмпирическим) способом определить степень экологической, социальной и иной опасности от размещения предприятия невозможно, проекты строительства и размещения предприятий должны проходить государственную, а при необходимости и общественную экспертизу (п. 2 ст. 42 Закона об охране окружающей природной среды; ст. ст. 18, 29 Градостроительного кодекса РФ); </a:t>
            </a:r>
          </a:p>
          <a:p>
            <a:pPr marL="0" indent="446088" algn="just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ru-RU" dirty="0"/>
          </a:p>
          <a:p>
            <a:pPr marL="0" indent="446088" algn="just" fontAlgn="auto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739898848"/>
      </p:ext>
    </p:extLst>
  </p:cSld>
  <p:clrMapOvr>
    <a:masterClrMapping/>
  </p:clrMapOvr>
  <p:transition spd="slow">
    <p:checker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13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земель промышленности и иного специального назначения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 fontAlgn="auto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600" dirty="0" smtClean="0"/>
              <a:t> </a:t>
            </a:r>
            <a:r>
              <a:rPr lang="ru-RU" sz="2600" dirty="0"/>
              <a:t>г) экологическая и социальная безопасность предприятия обеспечивается утвержденными в установленном законом порядке природоохранительными, санитарными, строительными нормами и правилами, а также правилами, обеспечивающими необходимую охрану труда. Поэтому строительство предприятий и всех его сооружений должно осуществляться в точном соответствии с этими правилами (п. 1 ст. 43 Закона об охране окружающей природной среды, ст. 14 Кодекса законов о труде РФ, ст. 10 Градостроительного кодекса РФ)1. </a:t>
            </a:r>
            <a:endParaRPr lang="ru-RU" sz="2600" dirty="0" smtClean="0"/>
          </a:p>
          <a:p>
            <a:pPr marL="0" indent="446088" algn="just" fontAlgn="auto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600" dirty="0" smtClean="0"/>
              <a:t>Если </a:t>
            </a:r>
            <a:r>
              <a:rPr lang="ru-RU" sz="2600" dirty="0"/>
              <a:t>же возникает потребность в изменении утвержденного проекта строительства предприятия или стоимости проектных работ, то это изменение не должно осуществляться в ущерб экологической безопасности (п. 2 ст. 43 Закона об охране окружающей природной среды). </a:t>
            </a:r>
          </a:p>
        </p:txBody>
      </p:sp>
    </p:spTree>
    <p:extLst>
      <p:ext uri="{BB962C8B-B14F-4D97-AF65-F5344CB8AC3E}">
        <p14:creationId xmlns:p14="http://schemas.microsoft.com/office/powerpoint/2010/main" val="2480751434"/>
      </p:ext>
    </p:extLst>
  </p:cSld>
  <p:clrMapOvr>
    <a:masterClrMapping/>
  </p:clrMapOvr>
  <p:transition spd="slow">
    <p:checker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14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земель промышленности и иного специального назначения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6701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lnSpc>
                <a:spcPts val="2700"/>
              </a:lnSpc>
              <a:spcBef>
                <a:spcPts val="0"/>
              </a:spcBef>
              <a:buNone/>
            </a:pPr>
            <a:r>
              <a:rPr lang="ru-RU" sz="2400" b="1" dirty="0"/>
              <a:t>Землями энергетики </a:t>
            </a:r>
            <a:r>
              <a:rPr lang="ru-RU" sz="2400" dirty="0"/>
              <a:t>признаются земли, которые используются или предназначены для обеспечения деятельности организаций и (или) эксплуатации объектов энергетики и права на которые возникли у участников земельных отношений по основаниям, предусмотренным настоящим Кодексом, федеральными законами и законами субъектов Российской Федерации. </a:t>
            </a:r>
          </a:p>
          <a:p>
            <a:pPr marL="0" indent="446088" algn="just">
              <a:lnSpc>
                <a:spcPts val="2700"/>
              </a:lnSpc>
              <a:spcBef>
                <a:spcPts val="0"/>
              </a:spcBef>
              <a:buNone/>
            </a:pPr>
            <a:r>
              <a:rPr lang="ru-RU" sz="2400" dirty="0"/>
              <a:t>В целях обеспечения деятельности организаций и объектов энергетики могут предоставляться земельные участки для: </a:t>
            </a:r>
          </a:p>
          <a:p>
            <a:pPr marL="0" indent="446088" algn="just">
              <a:lnSpc>
                <a:spcPts val="2700"/>
              </a:lnSpc>
              <a:spcBef>
                <a:spcPts val="0"/>
              </a:spcBef>
              <a:buNone/>
            </a:pPr>
            <a:r>
              <a:rPr lang="ru-RU" sz="2400" dirty="0"/>
              <a:t>1) размещения гидроэлектростанций, атомных станций, ядерных установок, пунктов хранения ядерных материалов и радиоактивных веществ, хранилищ радиоактивных отходов, тепловых станций и других электростанций, обслуживающих их сооружений и объектов; </a:t>
            </a:r>
          </a:p>
          <a:p>
            <a:pPr marL="0" indent="446088" algn="just">
              <a:lnSpc>
                <a:spcPts val="2700"/>
              </a:lnSpc>
              <a:spcBef>
                <a:spcPts val="0"/>
              </a:spcBef>
              <a:buNone/>
            </a:pPr>
            <a:r>
              <a:rPr lang="ru-RU" sz="2400" dirty="0"/>
              <a:t>2) размещения объектов электросетевого хозяйства и иных определенных законодательством Российской Федерации об электроэнергетике объектов электроэнергетики. </a:t>
            </a:r>
          </a:p>
          <a:p>
            <a:pPr marL="0" indent="446088" algn="just" fontAlgn="auto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251561212"/>
      </p:ext>
    </p:extLst>
  </p:cSld>
  <p:clrMapOvr>
    <a:masterClrMapping/>
  </p:clrMapOvr>
  <p:transition spd="slow">
    <p:checker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15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земель промышленности и иного специального назначения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6701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buNone/>
            </a:pPr>
            <a:r>
              <a:rPr lang="ru-RU" sz="2400" dirty="0"/>
              <a:t>Для обеспечения безопасного и безаварийного функционирования, безопасной эксплуатации объектов электросетевого хозяйства и иных определенных законодательством Российской Федерации об электроэнергетике объектов электроэнергетики устанавливаются охранные зоны с особыми условиями использования земельных участков независимо от категории земель, в состав которых входят эти земельные участки. Порядок установления таких охранных зон и использования соответствующих земельных участков определяется Правительством Российской Федерации. </a:t>
            </a:r>
          </a:p>
          <a:p>
            <a:pPr marL="0" indent="446088" algn="just">
              <a:buNone/>
            </a:pPr>
            <a:r>
              <a:rPr lang="ru-RU" sz="2400" dirty="0" smtClean="0"/>
              <a:t>Правила </a:t>
            </a:r>
            <a:r>
              <a:rPr lang="ru-RU" sz="2400" dirty="0"/>
              <a:t>определения размеров земельных участков для размещения воздушных линий электропередачи и опор линий связи, обслуживающих электрические сети, устанавливаются Правительством Российской Федерации. </a:t>
            </a:r>
          </a:p>
        </p:txBody>
      </p:sp>
    </p:spTree>
    <p:extLst>
      <p:ext uri="{BB962C8B-B14F-4D97-AF65-F5344CB8AC3E}">
        <p14:creationId xmlns:p14="http://schemas.microsoft.com/office/powerpoint/2010/main" val="1175784152"/>
      </p:ext>
    </p:extLst>
  </p:cSld>
  <p:clrMapOvr>
    <a:masterClrMapping/>
  </p:clrMapOvr>
  <p:transition spd="slow">
    <p:checker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16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земель промышленности и иного специального назначения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6701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ru-RU" sz="2800" dirty="0"/>
              <a:t>В соответствии со ст. 90 ЗК </a:t>
            </a:r>
            <a:r>
              <a:rPr lang="ru-RU" sz="2800" b="1" dirty="0"/>
              <a:t>землями транспорта </a:t>
            </a:r>
            <a:r>
              <a:rPr lang="ru-RU" sz="2800" dirty="0"/>
              <a:t>признаются земли, которые используются или предназначены для обеспечения деятельности организаций и (или) эксплуатации объектов автомобильного, морского, внутреннего водного, железнодорожного, воздушного и иных видов транспорта и права на которые возникли у участников земельных отношений по основаниям, предусмотренным настоящим Кодексом, федеральными законами и законами субъектов Российской Федерации. </a:t>
            </a:r>
          </a:p>
          <a:p>
            <a:pPr marL="0" indent="446088" algn="just">
              <a:lnSpc>
                <a:spcPts val="3000"/>
              </a:lnSpc>
              <a:spcBef>
                <a:spcPts val="0"/>
              </a:spcBef>
              <a:buNone/>
            </a:pPr>
            <a:r>
              <a:rPr lang="ru-RU" sz="2800" dirty="0"/>
              <a:t>Земли, используемые транспортными организациями, признаны ограниченными в обороте, поэтому они не могут находиться в частной собственности (п. п. 2, 5 ст. 27 Кодекса). </a:t>
            </a:r>
          </a:p>
        </p:txBody>
      </p:sp>
    </p:spTree>
    <p:extLst>
      <p:ext uri="{BB962C8B-B14F-4D97-AF65-F5344CB8AC3E}">
        <p14:creationId xmlns:p14="http://schemas.microsoft.com/office/powerpoint/2010/main" val="132721005"/>
      </p:ext>
    </p:extLst>
  </p:cSld>
  <p:clrMapOvr>
    <a:masterClrMapping/>
  </p:clrMapOvr>
  <p:transition spd="slow">
    <p:checker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17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земель промышленности и иного специального назначения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6701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lnSpc>
                <a:spcPts val="2800"/>
              </a:lnSpc>
              <a:spcBef>
                <a:spcPts val="0"/>
              </a:spcBef>
              <a:buNone/>
            </a:pPr>
            <a:r>
              <a:rPr lang="ru-RU" sz="2600" dirty="0"/>
              <a:t>В п. 1 ст. 90 названы основные виды транспорта (автомобильный, морской, внутренний водный, железнодорожный, воздушный). Данный перечень не является исчерпывающим. Кодекс предусматривает использование земель и иными видами транспорта. Например, существует и активно функционирует трубопроводный, </a:t>
            </a:r>
            <a:r>
              <a:rPr lang="ru-RU" sz="2600" dirty="0" err="1"/>
              <a:t>продуктопроводный</a:t>
            </a:r>
            <a:r>
              <a:rPr lang="ru-RU" sz="2600" dirty="0"/>
              <a:t>, гужевой и другие виды транспорта. </a:t>
            </a:r>
          </a:p>
          <a:p>
            <a:pPr marL="0" indent="446088" algn="just">
              <a:lnSpc>
                <a:spcPts val="2800"/>
              </a:lnSpc>
              <a:spcBef>
                <a:spcPts val="0"/>
              </a:spcBef>
              <a:buNone/>
            </a:pPr>
            <a:r>
              <a:rPr lang="ru-RU" sz="2600" dirty="0"/>
              <a:t>Характеристика правового режима отдельных видов транспорта дана в Кодексе не всегда достаточно развернуто. Более полная характеристика земель, предоставленных отдельным видам транспорта, может быть дана только с привлечением предписаний иных федеральных законов, содержащих нормы о правовом режиме земель, используемых конкретными транспортными организациями. </a:t>
            </a:r>
          </a:p>
        </p:txBody>
      </p:sp>
    </p:spTree>
    <p:extLst>
      <p:ext uri="{BB962C8B-B14F-4D97-AF65-F5344CB8AC3E}">
        <p14:creationId xmlns:p14="http://schemas.microsoft.com/office/powerpoint/2010/main" val="2193848300"/>
      </p:ext>
    </p:extLst>
  </p:cSld>
  <p:clrMapOvr>
    <a:masterClrMapping/>
  </p:clrMapOvr>
  <p:transition spd="slow">
    <p:checker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18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земель промышленности и иного специального назначения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6701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 целях обеспечения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дорожной деятельности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могут предоставляться земельные участки для: </a:t>
            </a:r>
          </a:p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1) размещения автомобильных дорог; </a:t>
            </a:r>
          </a:p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2) размещения объектов дорожного сервиса, объектов, предназначенных для осуществления дорожной деятельности, стационарных постов органов внутренних дел; </a:t>
            </a:r>
          </a:p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3) установления полос отвода автомобильных дорог. </a:t>
            </a:r>
          </a:p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Земельные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участки в границах полос отвода автомобильных дорог могут предоставляться в установленном настоящим Кодексом порядке гражданам и юридическим лицам для размещения объектов дорожного сервиса. 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создания необходимых условий использования автомобильных дорог и их сохранности, обеспечения соблюдения требований безопасности дорожного движения и обеспечения безопасности граждан создаются придорожные полосы автомобильных дорог. 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8935710"/>
      </p:ext>
    </p:extLst>
  </p:cSld>
  <p:clrMapOvr>
    <a:masterClrMapping/>
  </p:clrMapOvr>
  <p:transition spd="slow">
    <p:checker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19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земель промышленности и иного специального назначения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6701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spcBef>
                <a:spcPts val="0"/>
              </a:spcBef>
              <a:buNone/>
            </a:pPr>
            <a:r>
              <a:rPr lang="ru-RU" sz="2800" dirty="0"/>
              <a:t>В соответствии со ст. 91 ЗК </a:t>
            </a:r>
            <a:r>
              <a:rPr lang="ru-RU" sz="2800" b="1" dirty="0"/>
              <a:t>землями связи, радиовещания, телевидения, информатики </a:t>
            </a:r>
            <a:r>
              <a:rPr lang="ru-RU" sz="2800" dirty="0"/>
              <a:t>признаются земли, которые используются или предназначены для обеспечения деятельности организаций и (или) объектов связи, радиовещания, телевидения, информатики и права на которые возникли у участников земельных отношений по основаниям, предусмотренным настоящим Кодексом, федеральными законами и законами субъектов Российской Федерации. </a:t>
            </a:r>
          </a:p>
          <a:p>
            <a:pPr marL="0" indent="446088" algn="just">
              <a:spcBef>
                <a:spcPts val="0"/>
              </a:spcBef>
              <a:buNone/>
            </a:pPr>
            <a:r>
              <a:rPr lang="ru-RU" sz="2800" dirty="0"/>
              <a:t>В целях обеспечения связи (кроме космической связи), радиовещания, телевидения, информатики могут предоставляться земельные участки для размещения объектов соответствующих инфраструктур, включая: </a:t>
            </a:r>
          </a:p>
        </p:txBody>
      </p:sp>
    </p:spTree>
    <p:extLst>
      <p:ext uri="{BB962C8B-B14F-4D97-AF65-F5344CB8AC3E}">
        <p14:creationId xmlns:p14="http://schemas.microsoft.com/office/powerpoint/2010/main" val="1328344701"/>
      </p:ext>
    </p:extLst>
  </p:cSld>
  <p:clrMapOvr>
    <a:masterClrMapping/>
  </p:clrMapOvr>
  <p:transition spd="slow">
    <p:check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231460E9-95F0-4E1D-8174-D38F83423153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ЛИТЕРАТУРА: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0" y="1196975"/>
            <a:ext cx="9144000" cy="579235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0" hangingPunct="0">
              <a:spcBef>
                <a:spcPct val="20000"/>
              </a:spcBef>
              <a:buClr>
                <a:srgbClr val="D16349"/>
              </a:buClr>
              <a:buSzPct val="85000"/>
              <a:defRPr/>
            </a:pP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1. Конституция Российской Федерации. Принята всенародным голосованием 12 декабря 1993 года. 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//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Собрание законодательства РФ. 2014. № 31.  Ст. 4398  </a:t>
            </a:r>
          </a:p>
          <a:p>
            <a:pPr algn="just" eaLnBrk="0" hangingPunct="0">
              <a:spcBef>
                <a:spcPct val="20000"/>
              </a:spcBef>
              <a:buClr>
                <a:srgbClr val="D16349"/>
              </a:buClr>
              <a:buSzPct val="85000"/>
              <a:defRPr/>
            </a:pP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2.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Земельный кодекс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Российской Федерации 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//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Собрание законодательства РФ. 2002. № 46. Ст. 4532.  </a:t>
            </a:r>
          </a:p>
          <a:p>
            <a:pPr indent="271463" algn="just" eaLnBrk="0" hangingPunct="0">
              <a:spcBef>
                <a:spcPct val="20000"/>
              </a:spcBef>
              <a:buClr>
                <a:srgbClr val="D16349"/>
              </a:buClr>
              <a:buSzPct val="85000"/>
              <a:defRPr/>
            </a:pP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Борисов А.Б. Комментарий к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Земельному кодексу Российской Федерации (постатейный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 . Книжный мир.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2021.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608 с.</a:t>
            </a:r>
          </a:p>
          <a:p>
            <a:pPr algn="just" eaLnBrk="0" hangingPunct="0">
              <a:spcBef>
                <a:spcPct val="20000"/>
              </a:spcBef>
              <a:buClr>
                <a:srgbClr val="D16349"/>
              </a:buClr>
              <a:buSzPct val="85000"/>
              <a:defRPr/>
            </a:pP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4. Земельное право: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Учебник / Под ред. М.К. </a:t>
            </a:r>
            <a:r>
              <a:rPr lang="ru-RU" sz="2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Треушникова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М.: ОАО «Издательский дом «Городец»,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2021.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784 с.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ransition spd="slow">
    <p:checker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20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земель промышленности и иного специального назначения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6701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buNone/>
            </a:pPr>
            <a:r>
              <a:rPr lang="ru-RU" sz="2400" dirty="0"/>
              <a:t>1) эксплуатационные предприятия связи, на балансе которых находятся радиорелейные, воздушные, кабельные линии связи и соответствующие полосы отчуждения; </a:t>
            </a:r>
          </a:p>
          <a:p>
            <a:pPr marL="0" indent="446088" algn="just">
              <a:buNone/>
            </a:pPr>
            <a:r>
              <a:rPr lang="ru-RU" sz="2400" dirty="0"/>
              <a:t>2) кабельные, радиорелейные и воздушные линии связи и линии радиофикации на трассах кабельных и воздушных линий связи и радиофикации и соответствующие охранные зоны линий связи; </a:t>
            </a:r>
          </a:p>
          <a:p>
            <a:pPr marL="0" indent="446088" algn="just">
              <a:buNone/>
            </a:pPr>
            <a:r>
              <a:rPr lang="ru-RU" sz="2400" dirty="0"/>
              <a:t>3) подземные кабельные и воздушные линии связи и радиофикации и соответствующие охранные зоны линий связи; </a:t>
            </a:r>
          </a:p>
          <a:p>
            <a:pPr marL="0" indent="446088" algn="just">
              <a:buNone/>
            </a:pPr>
            <a:r>
              <a:rPr lang="ru-RU" sz="2400" dirty="0"/>
              <a:t>4) наземные и подземные необслуживаемые усилительные пункты на кабельных линиях связи и соответствующие охранные зоны; </a:t>
            </a:r>
          </a:p>
          <a:p>
            <a:pPr marL="0" indent="446088" algn="just">
              <a:buNone/>
            </a:pPr>
            <a:r>
              <a:rPr lang="ru-RU" sz="2400" dirty="0"/>
              <a:t>5) наземные сооружения и инфраструктуру спутниковой связи. </a:t>
            </a:r>
          </a:p>
        </p:txBody>
      </p:sp>
    </p:spTree>
    <p:extLst>
      <p:ext uri="{BB962C8B-B14F-4D97-AF65-F5344CB8AC3E}">
        <p14:creationId xmlns:p14="http://schemas.microsoft.com/office/powerpoint/2010/main" val="2378034919"/>
      </p:ext>
    </p:extLst>
  </p:cSld>
  <p:clrMapOvr>
    <a:masterClrMapping/>
  </p:clrMapOvr>
  <p:transition spd="slow">
    <p:checker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21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земель промышленности и иного специального назначения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6701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buNone/>
            </a:pPr>
            <a:r>
              <a:rPr lang="ru-RU" sz="2400" dirty="0"/>
              <a:t>В соответствии со ст. 83 ЗК </a:t>
            </a:r>
            <a:r>
              <a:rPr lang="ru-RU" sz="2400" b="1" dirty="0"/>
              <a:t>землями обороны и безопасности </a:t>
            </a:r>
            <a:r>
              <a:rPr lang="ru-RU" sz="2400" dirty="0"/>
              <a:t>признаются земли, которые используются или предназначены для обеспечения деятельности Вооруженных Сил Российской Федерации, других войск, воинских формирований и органов, организаций, предприятий, учреждений, осуществляющих функции по вооруженной защите целостности и неприкосновенности территории Российской Федерации, защите и охране Государственной границы Российской Федерации, информационной безопасности, другим видам безопасности в закрытых административно-территориальных образованиях, и права на которые возникли у участников земельных отношений по основаниям, предусмотренным настоящим Кодексом, федеральными законами. В целях обеспечения обороны могут предоставляться земельные участки для: </a:t>
            </a:r>
          </a:p>
        </p:txBody>
      </p:sp>
    </p:spTree>
    <p:extLst>
      <p:ext uri="{BB962C8B-B14F-4D97-AF65-F5344CB8AC3E}">
        <p14:creationId xmlns:p14="http://schemas.microsoft.com/office/powerpoint/2010/main" val="337497705"/>
      </p:ext>
    </p:extLst>
  </p:cSld>
  <p:clrMapOvr>
    <a:masterClrMapping/>
  </p:clrMapOvr>
  <p:transition spd="slow">
    <p:checker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22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земель промышленности и иного специального назначения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6701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spcBef>
                <a:spcPts val="0"/>
              </a:spcBef>
              <a:buNone/>
            </a:pPr>
            <a:r>
              <a:rPr lang="ru-RU" sz="2800" dirty="0"/>
              <a:t>В целях обеспечения безопасности хранения вооружения и военной техники, другого военного имущества, защиты населения и объектов производственного, социально-бытового и иного назначения, а также охраны окружающей среды при возникновении чрезвычайных ситуаций техногенного и природного характера на прилегающих к арсеналам, базам и складам Вооруженных Сил Российской Федерации, других войск, воинских формирований и органов земельных участках могут устанавливаться запретные зоны. </a:t>
            </a:r>
          </a:p>
        </p:txBody>
      </p:sp>
    </p:spTree>
    <p:extLst>
      <p:ext uri="{BB962C8B-B14F-4D97-AF65-F5344CB8AC3E}">
        <p14:creationId xmlns:p14="http://schemas.microsoft.com/office/powerpoint/2010/main" val="31981125"/>
      </p:ext>
    </p:extLst>
  </p:cSld>
  <p:clrMapOvr>
    <a:masterClrMapping/>
  </p:clrMapOvr>
  <p:transition spd="slow">
    <p:checker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23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земель промышленности и иного специального назначения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6701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400" dirty="0"/>
              <a:t>Земли, леса, воды и другие природные ресурсы, предоставленные Вооруженным Силам РФ, другим войскам, воинским формированиям и органам, находятся в федеральной собственности. Названные природные объекты, находящиеся в собственности субъектов Федерации, органов местного самоуправления, в частной собственности, могут быть изъяты для нужд Вооруженных Сил, других войск, воинских формирований и органов только в соответствии с законодательством Российской Федерации. </a:t>
            </a:r>
            <a:endParaRPr lang="ru-RU" sz="2400" dirty="0" smtClean="0"/>
          </a:p>
          <a:p>
            <a:pPr marL="0" indent="446088" algn="just">
              <a:lnSpc>
                <a:spcPts val="2600"/>
              </a:lnSpc>
              <a:spcBef>
                <a:spcPts val="0"/>
              </a:spcBef>
              <a:buNone/>
            </a:pPr>
            <a:r>
              <a:rPr lang="ru-RU" sz="2400" dirty="0" smtClean="0"/>
              <a:t>Порядок </a:t>
            </a:r>
            <a:r>
              <a:rPr lang="ru-RU" sz="2400" dirty="0"/>
              <a:t>предоставления и использования земель, лесов, вод и других природных ресурсов для нужд Вооруженных Сил, других войск, воинских формирований и органов определяет Правительство РФ. Кроме того, для нужд обороны могут выделяться участки во временное (срочное) пользование, например для проведения временных военных учений. Эти земли используются на основании срочных договоров о землепользовании или договоров аренды земельных участков. </a:t>
            </a:r>
          </a:p>
        </p:txBody>
      </p:sp>
    </p:spTree>
    <p:extLst>
      <p:ext uri="{BB962C8B-B14F-4D97-AF65-F5344CB8AC3E}">
        <p14:creationId xmlns:p14="http://schemas.microsoft.com/office/powerpoint/2010/main" val="1810876253"/>
      </p:ext>
    </p:extLst>
  </p:cSld>
  <p:clrMapOvr>
    <a:masterClrMapping/>
  </p:clrMapOvr>
  <p:transition spd="slow">
    <p:check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FA18FF9-3F06-46B5-852F-0B973DBD140A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Учебные вопросы: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0" y="1196975"/>
            <a:ext cx="9144000" cy="4816703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358775" algn="just" fontAlgn="auto">
              <a:lnSpc>
                <a:spcPts val="42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ru-RU" sz="4400" b="1" dirty="0">
                <a:latin typeface="+mn-lt"/>
              </a:rPr>
              <a:t>Первый учебный вопрос: </a:t>
            </a:r>
            <a:endParaRPr lang="ru-RU" sz="4400" b="1" dirty="0" smtClean="0">
              <a:latin typeface="+mn-lt"/>
            </a:endParaRPr>
          </a:p>
          <a:p>
            <a:pPr indent="358775" algn="just" fontAlgn="auto">
              <a:lnSpc>
                <a:spcPts val="42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ru-RU" sz="4400" dirty="0" smtClean="0">
                <a:latin typeface="+mn-lt"/>
              </a:rPr>
              <a:t>Понятие и общая характеристика земель промышленности и иного специального назначения</a:t>
            </a:r>
          </a:p>
          <a:p>
            <a:pPr indent="358775" algn="just" fontAlgn="auto">
              <a:lnSpc>
                <a:spcPts val="42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ru-RU" sz="4400" b="1" dirty="0" smtClean="0">
                <a:latin typeface="+mn-lt"/>
              </a:rPr>
              <a:t>Второй </a:t>
            </a:r>
            <a:r>
              <a:rPr lang="ru-RU" sz="4400" b="1" dirty="0">
                <a:latin typeface="+mn-lt"/>
              </a:rPr>
              <a:t>учебный вопрос</a:t>
            </a:r>
            <a:r>
              <a:rPr lang="ru-RU" sz="4400" dirty="0">
                <a:latin typeface="+mn-lt"/>
              </a:rPr>
              <a:t>: </a:t>
            </a:r>
            <a:r>
              <a:rPr lang="ru-RU" sz="4400" dirty="0" smtClean="0">
                <a:latin typeface="+mn-lt"/>
              </a:rPr>
              <a:t>Правовой режим земель промышленности и иного специального назначения  </a:t>
            </a:r>
            <a:endParaRPr lang="ru-RU" sz="44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 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учебный вопрос:</a:t>
            </a: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ru-RU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/>
              <a:t>Первый учебный вопрос: </a:t>
            </a:r>
            <a:r>
              <a:rPr lang="ru-RU" sz="5400" dirty="0" smtClean="0"/>
              <a:t>Понятие и общая характеристика земель промышленности и иного специального назначения  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check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265631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и общая характеристика земель промышленности и иного специального  назначения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>
              <a:lnSpc>
                <a:spcPts val="2800"/>
              </a:lnSpc>
            </a:pPr>
            <a:endParaRPr lang="ru-RU" sz="2800" dirty="0" smtClean="0"/>
          </a:p>
          <a:p>
            <a:pPr indent="446088" algn="just">
              <a:lnSpc>
                <a:spcPts val="2800"/>
              </a:lnSpc>
            </a:pPr>
            <a:r>
              <a:rPr lang="ru-RU" sz="2800" dirty="0" smtClean="0"/>
              <a:t>Статья </a:t>
            </a:r>
            <a:r>
              <a:rPr lang="ru-RU" sz="2800" dirty="0"/>
              <a:t>87 Земельного кодекса РФ устанавливает, что землями промышленности, транспорта, связи, радиовещания, телевидения, информатики, землями для обеспечения космической деятельности, землями обороны, безопасности и землями иного специального назначения признаются земли, которые расположены за чертой поселений. </a:t>
            </a:r>
            <a:endParaRPr lang="ru-RU" sz="2800" dirty="0" smtClean="0"/>
          </a:p>
          <a:p>
            <a:pPr indent="446088" algn="just">
              <a:lnSpc>
                <a:spcPts val="2800"/>
              </a:lnSpc>
            </a:pPr>
            <a:r>
              <a:rPr lang="ru-RU" sz="2800" dirty="0" smtClean="0"/>
              <a:t>Эти </a:t>
            </a:r>
            <a:r>
              <a:rPr lang="ru-RU" sz="2800" dirty="0"/>
              <a:t>земли используются и предназначены для обеспечения деятельности организаций; эксплуатации объектов промышленности, энергетики, транспорта и иного специального назначения; осуществления других специальных задач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</p:cSld>
  <p:clrMapOvr>
    <a:masterClrMapping/>
  </p:clrMapOvr>
  <p:transition spd="slow">
    <p:check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6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265631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и общая характеристика земель промышленности и иного специального  назначения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358775" algn="just"/>
            <a:r>
              <a:rPr lang="ru-RU" sz="2400" dirty="0"/>
              <a:t>В состав земель промышленности и иного специального назначения могут включаться охранные, санитарно-защитные и иные зоны с особыми условиями использования. Эти зоны необходимы в целях безопасности населения и создания должных условий для эксплуатации объектов промышленности, энергетики, особо радиационно-опасных и ядерно-опасных объектов, пунктов хранения ядерных материалов и радиоактивных веществ, транспортных и иных объектов. </a:t>
            </a:r>
          </a:p>
          <a:p>
            <a:pPr indent="358775" algn="just"/>
            <a:r>
              <a:rPr lang="ru-RU" sz="2400" dirty="0"/>
              <a:t>Земельные участки, которые включены в состав таких зон, у собственников и других правообладателей земельных участков не изымаются, но в их границах может быть введен особый режим их использования, ограничивающий или запрещающий те виды деятельности, которые несовместимы с целями установленных зон.</a:t>
            </a:r>
          </a:p>
          <a:p>
            <a:pPr indent="446088" algn="just">
              <a:lnSpc>
                <a:spcPts val="2800"/>
              </a:lnSpc>
            </a:pP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3447275753"/>
      </p:ext>
    </p:extLst>
  </p:cSld>
  <p:clrMapOvr>
    <a:masterClrMapping/>
  </p:clrMapOvr>
  <p:transition spd="slow">
    <p:check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7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265631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и общая характеристика земель промышленности и иного специального  назначения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358775" algn="just">
              <a:lnSpc>
                <a:spcPts val="3000"/>
              </a:lnSpc>
            </a:pPr>
            <a:r>
              <a:rPr lang="ru-RU" sz="2800" dirty="0"/>
              <a:t>Земли промышленности и иного специального назначения, занятые федеральными энергетическими системами, объектами использования атомной энергии, федеральным транспортом, путями сообщения, объектами федеральной информатики и связи, объектами, обеспечивающими космическую деятельность, объектами обороны и безопасности, объектами оборонного производства, объектами, обеспечивающими статус и защиту Государственной границы Российской Федерации, другими объектами, отнесенными к ведению Российской Федерации, являются федеральной собственностью (п.4 ст.87 ЗК РФ</a:t>
            </a:r>
            <a:r>
              <a:rPr lang="ru-RU" sz="2800" dirty="0" smtClean="0"/>
              <a:t>).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493593270"/>
      </p:ext>
    </p:extLst>
  </p:cSld>
  <p:clrMapOvr>
    <a:masterClrMapping/>
  </p:clrMapOvr>
  <p:transition spd="slow">
    <p:check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8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265631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и общая характеристика земель промышленности и иного специального  назначения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358775" algn="just">
              <a:lnSpc>
                <a:spcPts val="2800"/>
              </a:lnSpc>
            </a:pPr>
            <a:r>
              <a:rPr lang="ru-RU" sz="2400" dirty="0"/>
              <a:t>Порядок использования отдельных видов земель промышленности и иного специального назначения и установления в них зон с особыми условиями использования </a:t>
            </a:r>
            <a:r>
              <a:rPr lang="ru-RU" sz="2400" dirty="0" smtClean="0"/>
              <a:t>определяются:</a:t>
            </a:r>
          </a:p>
          <a:p>
            <a:pPr indent="358775" algn="just">
              <a:lnSpc>
                <a:spcPts val="2800"/>
              </a:lnSpc>
            </a:pPr>
            <a:r>
              <a:rPr lang="ru-RU" sz="2400" dirty="0" smtClean="0"/>
              <a:t> - Правительством </a:t>
            </a:r>
            <a:r>
              <a:rPr lang="ru-RU" sz="2400" dirty="0"/>
              <a:t>Российской Федерации для земель, находящихся в федеральной собственности</a:t>
            </a:r>
            <a:r>
              <a:rPr lang="ru-RU" sz="2400" dirty="0" smtClean="0"/>
              <a:t>;</a:t>
            </a:r>
          </a:p>
          <a:p>
            <a:pPr indent="358775" algn="just">
              <a:lnSpc>
                <a:spcPts val="2800"/>
              </a:lnSpc>
            </a:pPr>
            <a:r>
              <a:rPr lang="ru-RU" sz="2400" dirty="0" smtClean="0"/>
              <a:t>- </a:t>
            </a:r>
            <a:r>
              <a:rPr lang="ru-RU" sz="2400" dirty="0"/>
              <a:t>органами исполнительной власти субъектов Российской Федерации для земель, находящихся в собственности субъектов Российской Федерации</a:t>
            </a:r>
            <a:r>
              <a:rPr lang="ru-RU" sz="2400" dirty="0" smtClean="0"/>
              <a:t>;</a:t>
            </a:r>
          </a:p>
          <a:p>
            <a:pPr indent="358775" algn="just">
              <a:lnSpc>
                <a:spcPts val="2800"/>
              </a:lnSpc>
            </a:pPr>
            <a:r>
              <a:rPr lang="ru-RU" sz="2400" dirty="0" smtClean="0"/>
              <a:t>- </a:t>
            </a:r>
            <a:r>
              <a:rPr lang="ru-RU" sz="2400" dirty="0"/>
              <a:t>органами местного самоуправления применительно к землям, находящимся в муниципальной собственности.</a:t>
            </a:r>
          </a:p>
          <a:p>
            <a:pPr indent="358775" algn="just">
              <a:lnSpc>
                <a:spcPts val="2800"/>
              </a:lnSpc>
            </a:pPr>
            <a:r>
              <a:rPr lang="ru-RU" sz="2400" dirty="0"/>
              <a:t>Размеры земельных участков, предоставляемых для промышленных целей, определяются в соответствии с утвержденными в установленном порядке нормами или проектно-технической документацией</a:t>
            </a:r>
            <a:r>
              <a:rPr lang="ru-RU" sz="2400" dirty="0" smtClean="0"/>
              <a:t>.</a:t>
            </a:r>
          </a:p>
          <a:p>
            <a:pPr indent="358775" algn="just">
              <a:lnSpc>
                <a:spcPts val="2800"/>
              </a:lnSpc>
            </a:pPr>
            <a:endParaRPr lang="ru-RU" sz="2400" dirty="0"/>
          </a:p>
          <a:p>
            <a:pPr indent="358775" algn="just">
              <a:lnSpc>
                <a:spcPts val="2800"/>
              </a:lnSpc>
            </a:pPr>
            <a:endParaRPr lang="ru-RU" sz="2400" dirty="0" smtClean="0"/>
          </a:p>
          <a:p>
            <a:pPr indent="358775" algn="just">
              <a:lnSpc>
                <a:spcPts val="2800"/>
              </a:lnSpc>
            </a:pPr>
            <a:endParaRPr lang="ru-RU" sz="2400" dirty="0"/>
          </a:p>
          <a:p>
            <a:pPr indent="358775" algn="just">
              <a:lnSpc>
                <a:spcPts val="3000"/>
              </a:lnSpc>
            </a:pP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1203492109"/>
      </p:ext>
    </p:extLst>
  </p:cSld>
  <p:clrMapOvr>
    <a:masterClrMapping/>
  </p:clrMapOvr>
  <p:transition spd="slow">
    <p:checker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9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учебный </a:t>
            </a:r>
            <a:r>
              <a:rPr lang="ru-RU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вопрос:</a:t>
            </a: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6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ru-RU" sz="5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smtClean="0"/>
              <a:t>Второй </a:t>
            </a:r>
            <a:r>
              <a:rPr lang="ru-RU" sz="5400" b="1" dirty="0"/>
              <a:t>учебный вопрос: </a:t>
            </a:r>
            <a:r>
              <a:rPr lang="ru-RU" sz="5400" dirty="0" smtClean="0"/>
              <a:t>Правовой режим земель промышленности и иного специального назначения  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5400" dirty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307574"/>
      </p:ext>
    </p:extLst>
  </p:cSld>
  <p:clrMapOvr>
    <a:masterClrMapping/>
  </p:clrMapOvr>
  <p:transition spd="slow">
    <p:checker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1052</TotalTime>
  <Words>2050</Words>
  <Application>Microsoft Office PowerPoint</Application>
  <PresentationFormat>Экран (4:3)</PresentationFormat>
  <Paragraphs>116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9" baseType="lpstr">
      <vt:lpstr>Arial</vt:lpstr>
      <vt:lpstr>Calibri</vt:lpstr>
      <vt:lpstr>Century Gothic</vt:lpstr>
      <vt:lpstr>Impact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Валагин Олег Александрович</dc:creator>
  <cp:lastModifiedBy>Пользователь</cp:lastModifiedBy>
  <cp:revision>228</cp:revision>
  <dcterms:created xsi:type="dcterms:W3CDTF">2014-07-21T11:02:43Z</dcterms:created>
  <dcterms:modified xsi:type="dcterms:W3CDTF">2022-04-07T12:59:07Z</dcterms:modified>
</cp:coreProperties>
</file>