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09" r:id="rId2"/>
    <p:sldId id="269" r:id="rId3"/>
    <p:sldId id="273" r:id="rId4"/>
    <p:sldId id="271" r:id="rId5"/>
    <p:sldId id="274" r:id="rId6"/>
    <p:sldId id="481" r:id="rId7"/>
    <p:sldId id="482" r:id="rId8"/>
    <p:sldId id="483" r:id="rId9"/>
    <p:sldId id="484" r:id="rId10"/>
    <p:sldId id="485" r:id="rId11"/>
    <p:sldId id="486" r:id="rId12"/>
    <p:sldId id="487" r:id="rId13"/>
    <p:sldId id="488" r:id="rId14"/>
    <p:sldId id="393" r:id="rId15"/>
    <p:sldId id="467" r:id="rId16"/>
    <p:sldId id="489" r:id="rId17"/>
    <p:sldId id="490" r:id="rId18"/>
    <p:sldId id="491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5425B8-7805-4A3E-9BE0-051A7D8D6F6B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C8C88-3266-4AD4-97C8-9E282166F3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496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BE8CD-7448-4E16-B5BE-AA9E11647C00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CE61C-4158-46BF-9707-9B612156AD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AE3F4-2638-46E7-821A-7BC897156FC2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6CF4B-0888-4C94-857D-27724A3878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9FC38-209C-4F2E-9B49-8839353CC4AA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C8D70-392C-43DC-8D7A-042901FCBE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E452F-549A-47A2-93BE-FECCB1F4F391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E735F-6F8B-4A97-9DDC-F2203903B2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DBBF6-1843-4BAD-A888-D4F1D03AF401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0F268-0D8E-48DF-AB41-57C3684A3B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32F58-F944-43CB-A399-EC4C085EC56D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7D678-ED51-4B29-9E9A-A398AAED9E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D04B3-B034-4411-B766-FED5B39CD7BE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663D3-95B4-4670-8E90-895A3F05B1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FA016-FEAD-43C6-A6F5-9E52476CEB28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65D03-BFCD-4AA9-9913-B8FF73C0D2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331CB-6168-42E1-A1CF-93443487B31A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72BA3-71C5-46B0-8EA8-593CFC27FA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9C3BE-3F70-4D8B-99DF-0EE79185B18D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FBA2A-8104-4871-A501-FA17D4AC9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2D733-EECE-4851-829F-91DC870B5410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F2A4A-D313-400F-91CF-D981B2F0E8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D86810-C405-44E7-921E-A4B40A600BD7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EC7FA6-C857-4101-8591-9EABD6A6F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D:\ВОЕННЫЙ СОВЕТ\16-9 (для войск).jpg"/>
          <p:cNvPicPr>
            <a:picLocks noChangeAspect="1" noChangeArrowheads="1"/>
          </p:cNvPicPr>
          <p:nvPr/>
        </p:nvPicPr>
        <p:blipFill>
          <a:blip r:embed="rId2" cstate="print"/>
          <a:srcRect t="5621"/>
          <a:stretch>
            <a:fillRect/>
          </a:stretch>
        </p:blipFill>
        <p:spPr bwMode="auto">
          <a:xfrm>
            <a:off x="-26640" y="2109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Box 1"/>
          <p:cNvSpPr txBox="1">
            <a:spLocks noChangeArrowheads="1"/>
          </p:cNvSpPr>
          <p:nvPr/>
        </p:nvSpPr>
        <p:spPr bwMode="auto">
          <a:xfrm>
            <a:off x="395536" y="275889"/>
            <a:ext cx="7416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Новосибирский государственный университет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экономики и управления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Юридический факультет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 административного, финансового и корпоративного права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Земельное право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26640" y="2955235"/>
            <a:ext cx="7920286" cy="3385542"/>
          </a:xfrm>
          <a:prstGeom prst="rect">
            <a:avLst/>
          </a:prstGeom>
          <a:noFill/>
          <a:effectLst>
            <a:outerShdw blurRad="12700" dist="25400" dir="27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ТЕМА </a:t>
            </a:r>
            <a:r>
              <a:rPr lang="ru-RU" sz="4400" dirty="0">
                <a:solidFill>
                  <a:srgbClr val="FF0000"/>
                </a:solidFill>
                <a:latin typeface="Impact" pitchFamily="34" charset="0"/>
              </a:rPr>
              <a:t>№ </a:t>
            </a: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7: «Правовой режим земель сельскохозяйственного назначения»</a:t>
            </a:r>
            <a:endParaRPr lang="ru-RU" sz="4400" dirty="0">
              <a:solidFill>
                <a:srgbClr val="FF0000"/>
              </a:solidFill>
              <a:latin typeface="Impact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13317" name="TextBox 9"/>
          <p:cNvSpPr txBox="1">
            <a:spLocks noChangeArrowheads="1"/>
          </p:cNvSpPr>
          <p:nvPr/>
        </p:nvSpPr>
        <p:spPr bwMode="auto">
          <a:xfrm>
            <a:off x="179388" y="5516563"/>
            <a:ext cx="8858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000">
              <a:solidFill>
                <a:srgbClr val="2A373D"/>
              </a:solidFill>
              <a:latin typeface="Impact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сельскохозяйственного назначения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400" dirty="0"/>
              <a:t>Земли сельскохозяйственного назначения могут использоваться для ведения сельскохозяйственного производства, создания защитных лесных насаждений, научно-исследовательских, учебных и иных связанных с сельскохозяйственным производством целей: </a:t>
            </a:r>
          </a:p>
          <a:p>
            <a:pPr indent="446088" algn="just"/>
            <a:r>
              <a:rPr lang="ru-RU" sz="2400" dirty="0" smtClean="0"/>
              <a:t>1) гражданами</a:t>
            </a:r>
            <a:r>
              <a:rPr lang="ru-RU" sz="2400" dirty="0"/>
              <a:t>, в том числе ведущими крестьянские (фермерские) хозяйства, личные подсобные хозяйства, садоводство, животноводство, огородничество; </a:t>
            </a:r>
          </a:p>
          <a:p>
            <a:pPr indent="446088" algn="just"/>
            <a:r>
              <a:rPr lang="ru-RU" sz="2400" dirty="0" smtClean="0"/>
              <a:t>2) хозяйственными </a:t>
            </a:r>
            <a:r>
              <a:rPr lang="ru-RU" sz="2400" dirty="0"/>
              <a:t>товариществами и обществами, производственными кооперативами, государственными и муниципальными унитарными предприятиями, иными коммерческими организациями; </a:t>
            </a:r>
          </a:p>
          <a:p>
            <a:pPr indent="446088" algn="just"/>
            <a:r>
              <a:rPr lang="ru-RU" sz="2400" dirty="0" smtClean="0"/>
              <a:t>3) некоммерческими </a:t>
            </a:r>
            <a:r>
              <a:rPr lang="ru-RU" sz="2400" dirty="0"/>
              <a:t>организациями, в том числе потребительскими кооперативами, религиозными организациями; 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11239482"/>
      </p:ext>
    </p:extLst>
  </p:cSld>
  <p:clrMapOvr>
    <a:masterClrMapping/>
  </p:clrMapOvr>
  <p:transition spd="slow">
    <p:check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сельскохозяйственного назначения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2600"/>
              </a:lnSpc>
            </a:pPr>
            <a:r>
              <a:rPr lang="ru-RU" sz="2400" dirty="0" smtClean="0"/>
              <a:t>4) казачьими </a:t>
            </a:r>
            <a:r>
              <a:rPr lang="ru-RU" sz="2400" dirty="0"/>
              <a:t>обществами; </a:t>
            </a:r>
          </a:p>
          <a:p>
            <a:pPr indent="446088" algn="just">
              <a:lnSpc>
                <a:spcPts val="2600"/>
              </a:lnSpc>
            </a:pPr>
            <a:r>
              <a:rPr lang="ru-RU" sz="2400" dirty="0" smtClean="0"/>
              <a:t>5) опытно-производственными</a:t>
            </a:r>
            <a:r>
              <a:rPr lang="ru-RU" sz="2400" dirty="0"/>
              <a:t>, учебными, учебно-опытными и учебно-производственными подразделениями научно-исследовательских организаций, образовательных учреждений сельскохозяйственного профиля и общеобразовательных учреждений; </a:t>
            </a:r>
          </a:p>
          <a:p>
            <a:pPr indent="446088" algn="just">
              <a:lnSpc>
                <a:spcPts val="2600"/>
              </a:lnSpc>
            </a:pPr>
            <a:r>
              <a:rPr lang="ru-RU" sz="2400" dirty="0" smtClean="0"/>
              <a:t>6) общинами </a:t>
            </a:r>
            <a:r>
              <a:rPr lang="ru-RU" sz="2400" dirty="0"/>
              <a:t>коренных малочисленных народов Севера, Сибири и Дальнего Востока Российской Федерации для сохранения и развития их традиционных образа жизни, хозяйствования и промыслов. </a:t>
            </a:r>
            <a:endParaRPr lang="ru-RU" sz="2400" dirty="0" smtClean="0"/>
          </a:p>
          <a:p>
            <a:pPr indent="446088" algn="just">
              <a:lnSpc>
                <a:spcPts val="2600"/>
              </a:lnSpc>
            </a:pPr>
            <a:r>
              <a:rPr lang="ru-RU" sz="2400" dirty="0"/>
              <a:t>Иностранные граждане, иностранные юридические лица, лица без гражданства, а также юридические лица, в уставном (складочном) капитале которых доля иностранных граждан, лиц без гражданства достигает более чем 50%, могут обладать земельными участками из земель сельскохозяйственного назначения только на праве аренды. </a:t>
            </a:r>
          </a:p>
          <a:p>
            <a:pPr indent="446088" algn="just"/>
            <a:endParaRPr lang="ru-RU" sz="2400" dirty="0"/>
          </a:p>
          <a:p>
            <a:pPr indent="358775" algn="just">
              <a:lnSpc>
                <a:spcPts val="2600"/>
              </a:lnSpc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7148485"/>
      </p:ext>
    </p:extLst>
  </p:cSld>
  <p:clrMapOvr>
    <a:masterClrMapping/>
  </p:clrMapOvr>
  <p:transition spd="slow">
    <p:check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сельскохозяйственного назначения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400" dirty="0" smtClean="0"/>
              <a:t>В </a:t>
            </a:r>
            <a:r>
              <a:rPr lang="ru-RU" sz="2400" dirty="0"/>
              <a:t>ст</a:t>
            </a:r>
            <a:r>
              <a:rPr lang="ru-RU" sz="2400" dirty="0" smtClean="0"/>
              <a:t>. 79 </a:t>
            </a:r>
            <a:r>
              <a:rPr lang="ru-RU" sz="2400" dirty="0"/>
              <a:t>Земельного кодекса </a:t>
            </a:r>
            <a:r>
              <a:rPr lang="ru-RU" sz="2400" dirty="0" smtClean="0"/>
              <a:t>РФ сказано</a:t>
            </a:r>
            <a:r>
              <a:rPr lang="ru-RU" sz="2400" dirty="0"/>
              <a:t>, что юридические лица и граждане, использующие земли сельскохозяйственного назначения обязаны:</a:t>
            </a:r>
          </a:p>
          <a:p>
            <a:pPr lvl="0" indent="446088" algn="just"/>
            <a:r>
              <a:rPr lang="ru-RU" sz="2400" dirty="0" smtClean="0"/>
              <a:t>1) Осуществлять </a:t>
            </a:r>
            <a:r>
              <a:rPr lang="ru-RU" sz="2400" dirty="0"/>
              <a:t>производство сельскохозяйственной продукции </a:t>
            </a:r>
            <a:r>
              <a:rPr lang="ru-RU" sz="2400" dirty="0" smtClean="0"/>
              <a:t>способами, обеспечивающими </a:t>
            </a:r>
            <a:r>
              <a:rPr lang="ru-RU" sz="2400" dirty="0"/>
              <a:t>или ограничивающими воспроизводство плодородия земель сельскохозяйственного назначения, а также исключающими или ограничивающими воспроизводство плодородия земель сельскохозяйственного назначения, а также исключающими или ограничивающими неблагоприятное воздействие такой деятельности на окружающую среду природную среду;</a:t>
            </a:r>
          </a:p>
          <a:p>
            <a:pPr lvl="0" indent="446088" algn="just"/>
            <a:r>
              <a:rPr lang="ru-RU" sz="2400" dirty="0" smtClean="0"/>
              <a:t>2) Соблюдать </a:t>
            </a:r>
            <a:r>
              <a:rPr lang="ru-RU" sz="2400" dirty="0"/>
              <a:t>стандарты нормы нормативы правила и регламенты проведения агротехнических агрохимических мелиоративных фитосанитарных и противоэрозионных мероприятий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54180913"/>
      </p:ext>
    </p:extLst>
  </p:cSld>
  <p:clrMapOvr>
    <a:masterClrMapping/>
  </p:clrMapOvr>
  <p:transition spd="slow">
    <p:check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сельскохозяйственного назначения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lvl="0" indent="446088" algn="just">
              <a:lnSpc>
                <a:spcPts val="2400"/>
              </a:lnSpc>
            </a:pPr>
            <a:r>
              <a:rPr lang="ru-RU" sz="2400" dirty="0" smtClean="0"/>
              <a:t>3) Предоставлять </a:t>
            </a:r>
            <a:r>
              <a:rPr lang="ru-RU" sz="2400" dirty="0"/>
              <a:t>в установленном порядке в соответствующие органы исполнительной власти сведения об использовании </a:t>
            </a:r>
            <a:r>
              <a:rPr lang="ru-RU" sz="2400" dirty="0" err="1"/>
              <a:t>агрохимикатов</a:t>
            </a:r>
            <a:r>
              <a:rPr lang="ru-RU" sz="2400" dirty="0"/>
              <a:t> и пестицидов </a:t>
            </a:r>
          </a:p>
          <a:p>
            <a:pPr lvl="0" indent="446088" algn="just">
              <a:lnSpc>
                <a:spcPts val="2400"/>
              </a:lnSpc>
            </a:pPr>
            <a:r>
              <a:rPr lang="ru-RU" sz="2400" dirty="0" smtClean="0"/>
              <a:t>4) Содействовать </a:t>
            </a:r>
            <a:r>
              <a:rPr lang="ru-RU" sz="2400" dirty="0"/>
              <a:t>проведению почвенного агрохимического фитосанитарного и эколого-</a:t>
            </a:r>
            <a:r>
              <a:rPr lang="ru-RU" sz="2400" dirty="0" err="1"/>
              <a:t>токсикологисккого</a:t>
            </a:r>
            <a:r>
              <a:rPr lang="ru-RU" sz="2400" dirty="0"/>
              <a:t> обследования земель сельскохозяйственного назначения</a:t>
            </a:r>
          </a:p>
          <a:p>
            <a:pPr lvl="0" indent="446088" algn="just">
              <a:lnSpc>
                <a:spcPts val="2400"/>
              </a:lnSpc>
            </a:pPr>
            <a:r>
              <a:rPr lang="ru-RU" sz="2400" dirty="0" smtClean="0"/>
              <a:t>5) Информировать </a:t>
            </a:r>
            <a:r>
              <a:rPr lang="ru-RU" sz="2400" dirty="0"/>
              <a:t>соответствующие органы исполнительной власти о фактах деградации земель сельскохозяйственного назначения и загрязнении почв на земельных участках, находящихся в их владении или </a:t>
            </a:r>
            <a:r>
              <a:rPr lang="ru-RU" sz="2400" dirty="0" smtClean="0"/>
              <a:t>пользовании</a:t>
            </a:r>
          </a:p>
          <a:p>
            <a:pPr indent="446088" algn="just">
              <a:lnSpc>
                <a:spcPts val="2400"/>
              </a:lnSpc>
            </a:pPr>
            <a:r>
              <a:rPr lang="ru-RU" sz="2400" dirty="0"/>
              <a:t>При этом собственники, владельцы и пользователи земельных участков имеют право проводить </a:t>
            </a:r>
            <a:r>
              <a:rPr lang="ru-RU" sz="2400" dirty="0" smtClean="0"/>
              <a:t>агротехнические, агрохимические</a:t>
            </a:r>
            <a:r>
              <a:rPr lang="ru-RU" sz="2400" dirty="0"/>
              <a:t>, мелиоративные, фитосанитарные и противоэрозионные мероприятия по воспроизводству плодородия земель </a:t>
            </a:r>
            <a:r>
              <a:rPr lang="ru-RU" sz="2400" dirty="0" err="1" smtClean="0"/>
              <a:t>сельхоз.назначения</a:t>
            </a:r>
            <a:r>
              <a:rPr lang="ru-RU" sz="2400" dirty="0" smtClean="0"/>
              <a:t> </a:t>
            </a:r>
            <a:r>
              <a:rPr lang="ru-RU" sz="2400" dirty="0"/>
              <a:t>и получить в установленном порядке информацию о состоянии плодородия почв на своих земельных участках и динамике его изменения.</a:t>
            </a:r>
          </a:p>
          <a:p>
            <a:pPr lvl="0" indent="446088"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70488114"/>
      </p:ext>
    </p:extLst>
  </p:cSld>
  <p:clrMapOvr>
    <a:masterClrMapping/>
  </p:clrMapOvr>
  <p:transition spd="slow">
    <p:check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учебный </a:t>
            </a: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smtClean="0"/>
              <a:t>Второй </a:t>
            </a:r>
            <a:r>
              <a:rPr lang="ru-RU" sz="5400" b="1" dirty="0"/>
              <a:t>учебный вопрос: </a:t>
            </a:r>
            <a:r>
              <a:rPr lang="ru-RU" sz="5400" dirty="0" smtClean="0"/>
              <a:t>Правовое регулирование оборота земель сельскохозяйственного назначения 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307574"/>
      </p:ext>
    </p:extLst>
  </p:cSld>
  <p:clrMapOvr>
    <a:masterClrMapping/>
  </p:clrMapOvr>
  <p:transition spd="slow">
    <p:check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оборота земель сельскохозяйственного назначения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/>
              <a:t>Оборот земель сельскохозяйственного назначения – это </a:t>
            </a:r>
            <a:r>
              <a:rPr lang="ru-RU" sz="2800" dirty="0"/>
              <a:t>отношения, связанные с владением, пользованием, распоряжением земельными участками из земель сельскохозяйственного назначения, устанавливает правила и ограничения, применяемые к обороту земельных участков и долей в праве общей собственности на землях </a:t>
            </a:r>
            <a:r>
              <a:rPr lang="ru-RU" sz="2800" dirty="0" err="1"/>
              <a:t>сельхозназначения</a:t>
            </a:r>
            <a:r>
              <a:rPr lang="ru-RU" sz="2800" dirty="0"/>
              <a:t>. Определяет условия предоставления земельных участков </a:t>
            </a:r>
            <a:r>
              <a:rPr lang="ru-RU" sz="2800" dirty="0" err="1"/>
              <a:t>сельхозназначения</a:t>
            </a:r>
            <a:r>
              <a:rPr lang="ru-RU" sz="2800" dirty="0"/>
              <a:t>, находящихся в государственной или муниципальной собственности, а также изъятие их в государственную и муниципальную собственность</a:t>
            </a:r>
            <a:r>
              <a:rPr lang="ru-RU" sz="2800" dirty="0" smtClean="0"/>
              <a:t>.</a:t>
            </a: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/>
              <a:t>Данную задачу решает Федеральный закон «Об обороте земель сельскохозяйственного назначения», принятый в 2002 году</a:t>
            </a:r>
            <a:r>
              <a:rPr lang="ru-RU" sz="2800" dirty="0" smtClean="0"/>
              <a:t>.</a:t>
            </a: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800" dirty="0"/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800" dirty="0" smtClean="0"/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800" dirty="0"/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800" dirty="0" smtClean="0"/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800" dirty="0"/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800" dirty="0" smtClean="0"/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800" dirty="0"/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800" dirty="0" smtClean="0"/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800" dirty="0"/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8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816578"/>
      </p:ext>
    </p:extLst>
  </p:cSld>
  <p:clrMapOvr>
    <a:masterClrMapping/>
  </p:clrMapOvr>
  <p:transition spd="slow">
    <p:check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оборота земель сельскохозяйственного назначения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800" dirty="0"/>
              <a:t>Действие названного закона не распространяется на земельные участки, предоставленные из земель сельскохозяйственного назначения гражданам для индивидуального жилищного, гаражного строительства, ведения личного подсобного и дачного хозяйства, садоводства, животноводства и огородничества, а также на земельные участки, занятые зданиями, строениями, сооружениями.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800" dirty="0"/>
              <a:t>Федеральный закон (п. 3 ст. 1) называет шесть принципов, на базе которых разрешается оборот земель сельскохозяйственного назначения.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800" dirty="0"/>
              <a:t>По содержанию они созвучны, но не повторяют требования основных принципов земельного законодательства, сформулированных в Земельном кодекса РФ (ст. 1), а конкретизируют их применительно к землям сельскохозяйственного назначения. </a:t>
            </a:r>
            <a:endParaRPr lang="ru-RU" sz="2800" dirty="0" smtClean="0"/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11896736"/>
      </p:ext>
    </p:extLst>
  </p:cSld>
  <p:clrMapOvr>
    <a:masterClrMapping/>
  </p:clrMapOvr>
  <p:transition spd="slow">
    <p:check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оборота земель сельскохозяйственного назначения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800" b="1" dirty="0" smtClean="0"/>
              <a:t>К этим принципам относятся: </a:t>
            </a:r>
            <a:endParaRPr lang="ru-RU" sz="2800" b="1" dirty="0"/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800" dirty="0" smtClean="0"/>
              <a:t>1) сохранение </a:t>
            </a:r>
            <a:r>
              <a:rPr lang="ru-RU" sz="2800" dirty="0"/>
              <a:t>целевого использования земельных участков; </a:t>
            </a:r>
            <a:endParaRPr lang="ru-RU" sz="2800" dirty="0" smtClean="0"/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800" dirty="0" smtClean="0"/>
              <a:t>2</a:t>
            </a:r>
            <a:r>
              <a:rPr lang="ru-RU" sz="2800" dirty="0"/>
              <a:t>) установление размера общей площади участков сельскохозяйственных угодий, которые расположены на территории одного административно-территориального образования субъекта Российской Федерации и могут одновременно находиться в собственности гражданина, его близких родственников, а также юридических лиц; </a:t>
            </a:r>
            <a:endParaRPr lang="ru-RU" sz="2800" dirty="0" smtClean="0"/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800" dirty="0" smtClean="0"/>
              <a:t>3</a:t>
            </a:r>
            <a:r>
              <a:rPr lang="ru-RU" sz="2800" dirty="0"/>
              <a:t>) преимущественное право субъекта Российской Федерации или в случаях, установленных законом субъекта Российской Федерации, органа местного самоуправления, на покупку земельного участка из земель сельскохозяйственного назначения при его продаже, за исключением продажи с публичных торгов; </a:t>
            </a:r>
            <a:endParaRPr lang="ru-RU" sz="2800" dirty="0" smtClean="0"/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endParaRPr lang="ru-RU" sz="28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821990"/>
      </p:ext>
    </p:extLst>
  </p:cSld>
  <p:clrMapOvr>
    <a:masterClrMapping/>
  </p:clrMapOvr>
  <p:transition spd="slow">
    <p:check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оборота земель сельскохозяйственного назначения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800" dirty="0"/>
              <a:t>4) преимущественное право субъекта Российской Федерации (в установленных случаях — органа местного самоуправления) на покупку доли в праве общей собственности на земельный участок из земель </a:t>
            </a:r>
            <a:r>
              <a:rPr lang="ru-RU" sz="2800" dirty="0" err="1"/>
              <a:t>сельхозназначения</a:t>
            </a:r>
            <a:r>
              <a:rPr lang="ru-RU" sz="2800" dirty="0"/>
              <a:t> при возмездном отчуждении такой доли участником долевой собственности; </a:t>
            </a:r>
            <a:endParaRPr lang="ru-RU" sz="2800" dirty="0" smtClean="0"/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800" dirty="0" smtClean="0"/>
              <a:t>5</a:t>
            </a:r>
            <a:r>
              <a:rPr lang="ru-RU" sz="2800" dirty="0"/>
              <a:t>) установление особенностей предоставления земельных участков сельскохозяйственного назначения иностранным гражданам, также иностранным юридическим лицам; </a:t>
            </a:r>
            <a:endParaRPr lang="ru-RU" sz="2800" dirty="0" smtClean="0"/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800" dirty="0" smtClean="0"/>
              <a:t>6</a:t>
            </a:r>
            <a:r>
              <a:rPr lang="ru-RU" sz="2800" dirty="0"/>
              <a:t>) предоставление гражданам и юридическим лицам в собственность земельных участков </a:t>
            </a:r>
            <a:r>
              <a:rPr lang="ru-RU" sz="2800" dirty="0" err="1"/>
              <a:t>сельхозназначения</a:t>
            </a:r>
            <a:r>
              <a:rPr lang="ru-RU" sz="2800" dirty="0"/>
              <a:t>, находящихся в государственной или муниципальной собственности на возмездной или безвозмездной основе в случаях, установленных федеральными законами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51176051"/>
      </p:ext>
    </p:extLst>
  </p:cSld>
  <p:clrMapOvr>
    <a:masterClrMapping/>
  </p:clrMapOvr>
  <p:transition spd="slow"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231460E9-95F0-4E1D-8174-D38F83423153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975"/>
            <a:ext cx="9144000" cy="579235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Конституция Российской Федерации. Принята всенародным голосованием 12 декабря 1993 года.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Собрание законодательства РФ. 2014. № 31.  Ст. 4398  </a:t>
            </a:r>
          </a:p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2.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Земельный кодекс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Российской Федерации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Собрание законодательства РФ. 2002. № 46. Ст. 4532.  </a:t>
            </a:r>
          </a:p>
          <a:p>
            <a:pPr indent="271463"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Борисов А.Б. Комментарий к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Земельному кодексу Российской Федерации (постатейный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. Книжный мир.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608 с.</a:t>
            </a:r>
          </a:p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4. Земельное право: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Учебник / Под ред. М.К. </a:t>
            </a:r>
            <a:r>
              <a:rPr lang="ru-RU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Треушникова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М.: ОАО «Издательский дом «Городец»,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784 с.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slow"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18FF9-3F06-46B5-852F-0B973DBD140A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вопросы: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975"/>
            <a:ext cx="9144000" cy="4816703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>
                <a:latin typeface="+mn-lt"/>
              </a:rPr>
              <a:t>Первый учебный вопрос: </a:t>
            </a:r>
            <a:endParaRPr lang="ru-RU" sz="4400" b="1" dirty="0" smtClean="0">
              <a:latin typeface="+mn-lt"/>
            </a:endParaRP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dirty="0" smtClean="0">
                <a:latin typeface="+mn-lt"/>
              </a:rPr>
              <a:t>Понятие и общая характеристика земель сельскохозяйственного назначения</a:t>
            </a: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 smtClean="0">
                <a:latin typeface="+mn-lt"/>
              </a:rPr>
              <a:t>Второй </a:t>
            </a:r>
            <a:r>
              <a:rPr lang="ru-RU" sz="4400" b="1" dirty="0">
                <a:latin typeface="+mn-lt"/>
              </a:rPr>
              <a:t>учебный вопрос</a:t>
            </a:r>
            <a:r>
              <a:rPr lang="ru-RU" sz="4400" dirty="0">
                <a:latin typeface="+mn-lt"/>
              </a:rPr>
              <a:t>: </a:t>
            </a:r>
            <a:r>
              <a:rPr lang="ru-RU" sz="4400" dirty="0" smtClean="0">
                <a:latin typeface="+mn-lt"/>
              </a:rPr>
              <a:t>Правовое регулирование оборота земель сельскохозяйственного назначения </a:t>
            </a:r>
            <a:endParaRPr lang="ru-RU" sz="4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 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учебный 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/>
              <a:t>Первый учебный вопрос: </a:t>
            </a:r>
            <a:r>
              <a:rPr lang="ru-RU" sz="5400" dirty="0" smtClean="0"/>
              <a:t>Понятие и общая характеристика земель сельскохозяйственного назначения 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сельскохозяйственного назначения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2800"/>
              </a:lnSpc>
            </a:pPr>
            <a:r>
              <a:rPr lang="ru-RU" sz="2800" dirty="0"/>
              <a:t>Землями сельскохозяйственного назначения признаются земли, находящиеся за границами населённого пункта и предоставленные для нужд сельского хозяйства.</a:t>
            </a:r>
          </a:p>
          <a:p>
            <a:pPr indent="446088" algn="just">
              <a:lnSpc>
                <a:spcPts val="2800"/>
              </a:lnSpc>
            </a:pPr>
            <a:r>
              <a:rPr lang="ru-RU" sz="2800" dirty="0"/>
              <a:t>В составе земель сельскохозяйственного назначения выделяются сельскохозяйственные угодья, земли, занятые внутрихозяйственными дорогами, коммуникациями, лесными насаждениями, предназначенными для обеспечения защиты земель от воздействия негативных (вредных) природных, антропогенных и техногенных явлений, водными объектами, а также зданиями, строениями, сооружениями, используемыми для производства, хранения и первичной переработки сельскохозяйственной продукции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ransition spd="slow">
    <p:check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сельскохозяйственного назначения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2600"/>
              </a:lnSpc>
            </a:pPr>
            <a:r>
              <a:rPr lang="ru-RU" sz="2400" b="1" dirty="0" smtClean="0"/>
              <a:t>Виды </a:t>
            </a:r>
            <a:r>
              <a:rPr lang="ru-RU" sz="2400" b="1" dirty="0"/>
              <a:t>земель сельскохозяйственного назначения </a:t>
            </a:r>
            <a:endParaRPr lang="ru-RU" sz="2400" dirty="0"/>
          </a:p>
          <a:p>
            <a:pPr indent="446088" algn="just">
              <a:lnSpc>
                <a:spcPts val="2600"/>
              </a:lnSpc>
            </a:pPr>
            <a:r>
              <a:rPr lang="ru-RU" sz="2400" dirty="0" smtClean="0"/>
              <a:t>1) обычные </a:t>
            </a:r>
            <a:r>
              <a:rPr lang="ru-RU" sz="2400" dirty="0"/>
              <a:t>виды земель, на которые распространяется общий режим использования Закон не предусматривает каких-либо дополнительных гарантий или обязанностей по их использованию. </a:t>
            </a:r>
          </a:p>
          <a:p>
            <a:pPr indent="446088" algn="just">
              <a:lnSpc>
                <a:spcPts val="2600"/>
              </a:lnSpc>
            </a:pPr>
            <a:r>
              <a:rPr lang="ru-RU" sz="2400" dirty="0" smtClean="0"/>
              <a:t>2) земли </a:t>
            </a:r>
            <a:r>
              <a:rPr lang="ru-RU" sz="2400" dirty="0"/>
              <a:t>сельскохозяйственного назначения, кадастровая оценка которых выше </a:t>
            </a:r>
            <a:r>
              <a:rPr lang="ru-RU" sz="2400" dirty="0" err="1"/>
              <a:t>среднерайонного</a:t>
            </a:r>
            <a:r>
              <a:rPr lang="ru-RU" sz="2400" dirty="0"/>
              <a:t> уровня (ценные земли). Изъятие таких земель с целью их предоставления для несельскохозяйственных нужд допускается лишь в исключительных случаях, связанных с выполнением международных обязательств, разработкой месторождений ценных полезных ископаемых, строительством объектов культуры и истории, здравоохранения, образования, дорог, магистральных трубопроводов, линии связи, электропередачи и других линейных сооружений при отсутствии других вариантов возможного размещения этих объектов. </a:t>
            </a:r>
          </a:p>
        </p:txBody>
      </p:sp>
    </p:spTree>
    <p:extLst>
      <p:ext uri="{BB962C8B-B14F-4D97-AF65-F5344CB8AC3E}">
        <p14:creationId xmlns:p14="http://schemas.microsoft.com/office/powerpoint/2010/main" val="3376749787"/>
      </p:ext>
    </p:extLst>
  </p:cSld>
  <p:clrMapOvr>
    <a:masterClrMapping/>
  </p:clrMapOvr>
  <p:transition spd="slow"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сельскохозяйственного назначения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400" dirty="0" smtClean="0"/>
              <a:t>3) земли </a:t>
            </a:r>
            <a:r>
              <a:rPr lang="ru-RU" sz="2400" dirty="0"/>
              <a:t>сельскохозяйственного назначения особо ценные для данного региона по своей продуктивности Перечень их устанавливается законодательством субъектов РФ. В состав таких земель входят опытные </a:t>
            </a:r>
            <a:r>
              <a:rPr lang="ru-RU" sz="2400" dirty="0" smtClean="0"/>
              <a:t>поля </a:t>
            </a:r>
            <a:r>
              <a:rPr lang="ru-RU" sz="2400" dirty="0"/>
              <a:t>(участки) научно-исследовательских учреждений и учебных заведений, а также другие земли. Изъятие таких земель не допускается. </a:t>
            </a:r>
          </a:p>
          <a:p>
            <a:pPr indent="446088" algn="just"/>
            <a:r>
              <a:rPr lang="ru-RU" sz="2400" dirty="0" smtClean="0"/>
              <a:t>4) сельскохозяйственные </a:t>
            </a:r>
            <a:r>
              <a:rPr lang="ru-RU" sz="2400" dirty="0"/>
              <a:t>земли, почвы которых деградированы и их восстановление невозможно в ближайшее время, а также земли, загрязненные химическими и радиоактивными веществами свыше допустимой концентрации, либо земли, зараженные карантинными вредителями и болезнями растений. Для таких угодий предусматривается консервация в порядке, предусмотренном законодательством. </a:t>
            </a:r>
          </a:p>
          <a:p>
            <a:pPr indent="446088" algn="just">
              <a:lnSpc>
                <a:spcPts val="2600"/>
              </a:lnSpc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03570800"/>
      </p:ext>
    </p:extLst>
  </p:cSld>
  <p:clrMapOvr>
    <a:masterClrMapping/>
  </p:clrMapOvr>
  <p:transition spd="slow"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сельскохозяйственного назначения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400" dirty="0" smtClean="0"/>
              <a:t>5) сельскохозяйственные </a:t>
            </a:r>
            <a:r>
              <a:rPr lang="ru-RU" sz="2400" dirty="0"/>
              <a:t>земли, расположенные в местах проживания и хозяйственной деятельности малочисленных народов и этнических групп установлен особый режим использования этих сельскохозяйственных земель. </a:t>
            </a:r>
          </a:p>
          <a:p>
            <a:pPr indent="446088" algn="just"/>
            <a:r>
              <a:rPr lang="ru-RU" sz="2400" dirty="0"/>
              <a:t> Таким, образом, земли сельскохозяйственного назначения как объект правового режима имеют тройственную правовую характеристику: общий объект (часть земельного фонда), на который распространяется общий правовой режим использования земли; родовой объект (категория земель земельного фонда), на который распространяются правила особого правового режима, предназначенные для земель сельскохозяйственного назначения; а также непосредственный объект (как сельскохозяйственное угодье), на который распространяется действие норм земельного, финансового, и иных отраслей </a:t>
            </a:r>
            <a:r>
              <a:rPr lang="ru-RU" sz="2400" dirty="0" smtClean="0"/>
              <a:t>права.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90372939"/>
      </p:ext>
    </p:extLst>
  </p:cSld>
  <p:clrMapOvr>
    <a:masterClrMapping/>
  </p:clrMapOvr>
  <p:transition spd="slow">
    <p:check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сельскохозяйственного назначения </a:t>
            </a:r>
            <a:endParaRPr lang="ru-RU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358775" algn="just">
              <a:lnSpc>
                <a:spcPts val="2600"/>
              </a:lnSpc>
            </a:pPr>
            <a:r>
              <a:rPr lang="ru-RU" sz="2400" dirty="0"/>
              <a:t>Основными видами деятельности, осуществляемыми на землях сельскохозяйственного назначения, являются:</a:t>
            </a:r>
          </a:p>
          <a:p>
            <a:pPr indent="358775" algn="just">
              <a:lnSpc>
                <a:spcPts val="2600"/>
              </a:lnSpc>
            </a:pPr>
            <a:r>
              <a:rPr lang="ru-RU" sz="2400" dirty="0" smtClean="0"/>
              <a:t>- Ведение </a:t>
            </a:r>
            <a:r>
              <a:rPr lang="ru-RU" sz="2400" dirty="0"/>
              <a:t>сельскохозяйственного производства. Сельскохозяйственное производство предполагает использование производственных мощностей и включает различные этапы </a:t>
            </a:r>
            <a:r>
              <a:rPr lang="ru-RU" sz="2400" dirty="0" smtClean="0"/>
              <a:t>– от </a:t>
            </a:r>
            <a:r>
              <a:rPr lang="ru-RU" sz="2400" dirty="0"/>
              <a:t>выращивания продукции, её первичной или полной переработки до реализации. При этом производство сельскохозяйственной продукции осуществляется именно в целях </a:t>
            </a:r>
            <a:r>
              <a:rPr lang="ru-RU" sz="2400" dirty="0" smtClean="0"/>
              <a:t>реализации и </a:t>
            </a:r>
            <a:r>
              <a:rPr lang="ru-RU" sz="2400" dirty="0"/>
              <a:t>является формой предпринимательской деятельности.</a:t>
            </a:r>
          </a:p>
          <a:p>
            <a:pPr indent="358775" algn="just">
              <a:lnSpc>
                <a:spcPts val="2600"/>
              </a:lnSpc>
            </a:pPr>
            <a:r>
              <a:rPr lang="ru-RU" sz="2400" dirty="0" smtClean="0"/>
              <a:t>- Создание </a:t>
            </a:r>
            <a:r>
              <a:rPr lang="ru-RU" sz="2400" dirty="0"/>
              <a:t>защитных насаждений.</a:t>
            </a:r>
          </a:p>
          <a:p>
            <a:pPr indent="358775" algn="just">
              <a:lnSpc>
                <a:spcPts val="2600"/>
              </a:lnSpc>
            </a:pPr>
            <a:r>
              <a:rPr lang="ru-RU" sz="2400" dirty="0" smtClean="0"/>
              <a:t>- Ведение </a:t>
            </a:r>
            <a:r>
              <a:rPr lang="ru-RU" sz="2400" dirty="0"/>
              <a:t>крестьянского (фермерского) хозяйства, личного подсобного хозяйства, садоводства, животноводства, огородничества.</a:t>
            </a:r>
          </a:p>
          <a:p>
            <a:pPr indent="358775" algn="just">
              <a:lnSpc>
                <a:spcPts val="2600"/>
              </a:lnSpc>
            </a:pPr>
            <a:r>
              <a:rPr lang="ru-RU" sz="2400" dirty="0" smtClean="0"/>
              <a:t>- Научно–исследовательские</a:t>
            </a:r>
            <a:r>
              <a:rPr lang="ru-RU" sz="2400" dirty="0"/>
              <a:t>, учебные и иные связанные с сельскохозяйственным производством цели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09498702"/>
      </p:ext>
    </p:extLst>
  </p:cSld>
  <p:clrMapOvr>
    <a:masterClrMapping/>
  </p:clrMapOvr>
  <p:transition spd="slow">
    <p:checker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970</TotalTime>
  <Words>1424</Words>
  <Application>Microsoft Office PowerPoint</Application>
  <PresentationFormat>Экран (4:3)</PresentationFormat>
  <Paragraphs>114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Impact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Валагин Олег Александрович</dc:creator>
  <cp:lastModifiedBy>Пользователь</cp:lastModifiedBy>
  <cp:revision>203</cp:revision>
  <dcterms:created xsi:type="dcterms:W3CDTF">2014-07-21T11:02:43Z</dcterms:created>
  <dcterms:modified xsi:type="dcterms:W3CDTF">2022-04-07T03:38:12Z</dcterms:modified>
</cp:coreProperties>
</file>