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09" r:id="rId2"/>
    <p:sldId id="269" r:id="rId3"/>
    <p:sldId id="273" r:id="rId4"/>
    <p:sldId id="271" r:id="rId5"/>
    <p:sldId id="274" r:id="rId6"/>
    <p:sldId id="399" r:id="rId7"/>
    <p:sldId id="400" r:id="rId8"/>
    <p:sldId id="401" r:id="rId9"/>
    <p:sldId id="402" r:id="rId10"/>
    <p:sldId id="403" r:id="rId11"/>
    <p:sldId id="404" r:id="rId12"/>
    <p:sldId id="405" r:id="rId13"/>
    <p:sldId id="406" r:id="rId14"/>
    <p:sldId id="393" r:id="rId15"/>
    <p:sldId id="410" r:id="rId16"/>
    <p:sldId id="272" r:id="rId17"/>
    <p:sldId id="407" r:id="rId18"/>
    <p:sldId id="411" r:id="rId19"/>
    <p:sldId id="412" r:id="rId20"/>
    <p:sldId id="413" r:id="rId21"/>
    <p:sldId id="414" r:id="rId22"/>
    <p:sldId id="415" r:id="rId23"/>
    <p:sldId id="408" r:id="rId24"/>
    <p:sldId id="409"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8" d="100"/>
          <a:sy n="88" d="100"/>
        </p:scale>
        <p:origin x="138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5425B8-7805-4A3E-9BE0-051A7D8D6F6B}" type="datetimeFigureOut">
              <a:rPr lang="ru-RU" smtClean="0"/>
              <a:t>19.02.2022</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CC8C88-3266-4AD4-97C8-9E282166F3B5}" type="slidenum">
              <a:rPr lang="ru-RU" smtClean="0"/>
              <a:t>‹#›</a:t>
            </a:fld>
            <a:endParaRPr lang="ru-RU"/>
          </a:p>
        </p:txBody>
      </p:sp>
    </p:spTree>
    <p:extLst>
      <p:ext uri="{BB962C8B-B14F-4D97-AF65-F5344CB8AC3E}">
        <p14:creationId xmlns:p14="http://schemas.microsoft.com/office/powerpoint/2010/main" val="3432496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725BC1FB-E4E5-4DED-8251-7A619E7B9E99}" type="slidenum">
              <a:rPr lang="ru-RU" smtClean="0"/>
              <a:pPr>
                <a:defRPr/>
              </a:pPr>
              <a:t>15</a:t>
            </a:fld>
            <a:endParaRPr lang="ru-RU"/>
          </a:p>
        </p:txBody>
      </p:sp>
    </p:spTree>
    <p:extLst>
      <p:ext uri="{BB962C8B-B14F-4D97-AF65-F5344CB8AC3E}">
        <p14:creationId xmlns:p14="http://schemas.microsoft.com/office/powerpoint/2010/main" val="1350601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799BE8CD-7448-4E16-B5BE-AA9E11647C00}" type="datetimeFigureOut">
              <a:rPr lang="ru-RU"/>
              <a:pPr>
                <a:defRPr/>
              </a:pPr>
              <a:t>19.02.2022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04CE61C-4158-46BF-9707-9B612156ADC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D2EAE3F4-2638-46E7-821A-7BC897156FC2}" type="datetimeFigureOut">
              <a:rPr lang="ru-RU"/>
              <a:pPr>
                <a:defRPr/>
              </a:pPr>
              <a:t>19.02.2022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516CF4B-0888-4C94-857D-27724A38789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B269FC38-209C-4F2E-9B49-8839353CC4AA}" type="datetimeFigureOut">
              <a:rPr lang="ru-RU"/>
              <a:pPr>
                <a:defRPr/>
              </a:pPr>
              <a:t>19.02.2022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E1C8D70-392C-43DC-8D7A-042901FCBE7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16FE452F-549A-47A2-93BE-FECCB1F4F391}" type="datetimeFigureOut">
              <a:rPr lang="ru-RU"/>
              <a:pPr>
                <a:defRPr/>
              </a:pPr>
              <a:t>19.02.2022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26E735F-6F8B-4A97-9DDC-F2203903B2C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C2EDBBF6-1843-4BAD-A888-D4F1D03AF401}" type="datetimeFigureOut">
              <a:rPr lang="ru-RU"/>
              <a:pPr>
                <a:defRPr/>
              </a:pPr>
              <a:t>19.02.2022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440F268-0D8E-48DF-AB41-57C3684A3B6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E3832F58-F944-43CB-A399-EC4C085EC56D}" type="datetimeFigureOut">
              <a:rPr lang="ru-RU"/>
              <a:pPr>
                <a:defRPr/>
              </a:pPr>
              <a:t>19.02.2022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2C7D678-ED51-4B29-9E9A-A398AAED9E3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03CD04B3-B034-4411-B766-FED5B39CD7BE}" type="datetimeFigureOut">
              <a:rPr lang="ru-RU"/>
              <a:pPr>
                <a:defRPr/>
              </a:pPr>
              <a:t>19.02.2022</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15663D3-95B4-4670-8E90-895A3F05B16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AE1FA016-FEAD-43C6-A6F5-9E52476CEB28}" type="datetimeFigureOut">
              <a:rPr lang="ru-RU"/>
              <a:pPr>
                <a:defRPr/>
              </a:pPr>
              <a:t>19.02.2022</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63065D03-BFCD-4AA9-9913-B8FF73C0D2E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D3331CB-6168-42E1-A1CF-93443487B31A}" type="datetimeFigureOut">
              <a:rPr lang="ru-RU"/>
              <a:pPr>
                <a:defRPr/>
              </a:pPr>
              <a:t>19.02.2022</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55172BA3-71C5-46B0-8EA8-593CFC27FA1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2919C3BE-3F70-4D8B-99DF-0EE79185B18D}" type="datetimeFigureOut">
              <a:rPr lang="ru-RU"/>
              <a:pPr>
                <a:defRPr/>
              </a:pPr>
              <a:t>19.02.2022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BAFBA2A-8104-4871-A501-FA17D4AC938D}"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2062D733-EECE-4851-829F-91DC870B5410}" type="datetimeFigureOut">
              <a:rPr lang="ru-RU"/>
              <a:pPr>
                <a:defRPr/>
              </a:pPr>
              <a:t>19.02.2022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EFF2A4A-D313-400F-91CF-D981B2F0E80A}"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0D86810-C405-44E7-921E-A4B40A600BD7}" type="datetimeFigureOut">
              <a:rPr lang="ru-RU"/>
              <a:pPr>
                <a:defRPr/>
              </a:pPr>
              <a:t>19.02.2022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FEC7FA6-C857-4101-8591-9EABD6A6FE7D}"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descr="D:\ВОЕННЫЙ СОВЕТ\16-9 (для войск).jpg"/>
          <p:cNvPicPr>
            <a:picLocks noChangeAspect="1" noChangeArrowheads="1"/>
          </p:cNvPicPr>
          <p:nvPr/>
        </p:nvPicPr>
        <p:blipFill>
          <a:blip r:embed="rId2" cstate="print"/>
          <a:srcRect t="5621"/>
          <a:stretch>
            <a:fillRect/>
          </a:stretch>
        </p:blipFill>
        <p:spPr bwMode="auto">
          <a:xfrm>
            <a:off x="-26640" y="21095"/>
            <a:ext cx="9144000" cy="6858000"/>
          </a:xfrm>
          <a:prstGeom prst="rect">
            <a:avLst/>
          </a:prstGeom>
          <a:noFill/>
          <a:ln w="9525">
            <a:noFill/>
            <a:miter lim="800000"/>
            <a:headEnd/>
            <a:tailEnd/>
          </a:ln>
        </p:spPr>
      </p:pic>
      <p:sp>
        <p:nvSpPr>
          <p:cNvPr id="12291" name="TextBox 1"/>
          <p:cNvSpPr txBox="1">
            <a:spLocks noChangeArrowheads="1"/>
          </p:cNvSpPr>
          <p:nvPr/>
        </p:nvSpPr>
        <p:spPr bwMode="auto">
          <a:xfrm>
            <a:off x="395536" y="275889"/>
            <a:ext cx="7416800" cy="2677656"/>
          </a:xfrm>
          <a:prstGeom prst="rect">
            <a:avLst/>
          </a:prstGeom>
          <a:noFill/>
          <a:ln w="9525">
            <a:noFill/>
            <a:miter lim="800000"/>
            <a:headEnd/>
            <a:tailEnd/>
          </a:ln>
        </p:spPr>
        <p:txBody>
          <a:bodyPr>
            <a:spAutoFit/>
          </a:bodyPr>
          <a:lstStyle/>
          <a:p>
            <a:pPr algn="ctr" fontAlgn="auto">
              <a:spcBef>
                <a:spcPts val="0"/>
              </a:spcBef>
              <a:spcAft>
                <a:spcPts val="0"/>
              </a:spcAft>
              <a:defRPr/>
            </a:pPr>
            <a:r>
              <a:rPr lang="ru-RU"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Новосибирский государственный университет</a:t>
            </a:r>
          </a:p>
          <a:p>
            <a:pPr algn="ctr" fontAlgn="auto">
              <a:spcBef>
                <a:spcPts val="0"/>
              </a:spcBef>
              <a:spcAft>
                <a:spcPts val="0"/>
              </a:spcAft>
              <a:defRPr/>
            </a:pPr>
            <a:r>
              <a:rPr lang="ru-RU"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экономики и управления</a:t>
            </a:r>
          </a:p>
          <a:p>
            <a:pPr algn="ctr" fontAlgn="auto">
              <a:spcBef>
                <a:spcPts val="0"/>
              </a:spcBef>
              <a:spcAft>
                <a:spcPts val="0"/>
              </a:spcAft>
              <a:defRPr/>
            </a:pPr>
            <a:endParaRPr lang="ru-RU" sz="8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fontAlgn="auto">
              <a:spcBef>
                <a:spcPts val="0"/>
              </a:spcBef>
              <a:spcAft>
                <a:spcPts val="0"/>
              </a:spcAft>
              <a:defRPr/>
            </a:pPr>
            <a:r>
              <a:rPr lang="ru-RU" sz="2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Юридический факультет</a:t>
            </a:r>
          </a:p>
          <a:p>
            <a:pPr algn="ctr" fontAlgn="auto">
              <a:spcBef>
                <a:spcPts val="0"/>
              </a:spcBef>
              <a:spcAft>
                <a:spcPts val="0"/>
              </a:spcAft>
              <a:defRPr/>
            </a:pPr>
            <a:r>
              <a:rPr lang="ru-RU" sz="24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Кафедра  административного, финансового и корпоративного права</a:t>
            </a:r>
          </a:p>
          <a:p>
            <a:pPr algn="ctr" fontAlgn="auto">
              <a:spcBef>
                <a:spcPts val="0"/>
              </a:spcBef>
              <a:spcAft>
                <a:spcPts val="0"/>
              </a:spcAft>
              <a:defRPr/>
            </a:pPr>
            <a:endParaRPr lang="ru-RU" sz="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fontAlgn="auto">
              <a:spcBef>
                <a:spcPts val="0"/>
              </a:spcBef>
              <a:spcAft>
                <a:spcPts val="0"/>
              </a:spcAft>
              <a:defRPr/>
            </a:pPr>
            <a:r>
              <a:rPr lang="ru-RU" sz="3200" b="1" dirty="0" smtClean="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Дисциплина: Земельное право</a:t>
            </a:r>
            <a:endParaRPr lang="ru-RU" sz="3200" b="1" dirty="0">
              <a:solidFill>
                <a:schemeClr val="accent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107950" y="3208338"/>
            <a:ext cx="7991475" cy="2031325"/>
          </a:xfrm>
          <a:prstGeom prst="rect">
            <a:avLst/>
          </a:prstGeom>
          <a:noFill/>
          <a:effectLst>
            <a:outerShdw blurRad="12700" dist="25400" dir="2700000" algn="ctr" rotWithShape="0">
              <a:schemeClr val="tx1"/>
            </a:outerShdw>
          </a:effectLst>
        </p:spPr>
        <p:txBody>
          <a:bodyPr>
            <a:spAutoFit/>
          </a:bodyPr>
          <a:lstStyle/>
          <a:p>
            <a:pPr algn="ctr" fontAlgn="auto">
              <a:spcBef>
                <a:spcPts val="0"/>
              </a:spcBef>
              <a:spcAft>
                <a:spcPts val="0"/>
              </a:spcAft>
              <a:defRPr/>
            </a:pPr>
            <a:r>
              <a:rPr lang="ru-RU" sz="4400" dirty="0">
                <a:solidFill>
                  <a:srgbClr val="FF0000"/>
                </a:solidFill>
                <a:latin typeface="Impact" pitchFamily="34" charset="0"/>
              </a:rPr>
              <a:t>ТЕМА № </a:t>
            </a:r>
            <a:r>
              <a:rPr lang="ru-RU" sz="4400" dirty="0" smtClean="0">
                <a:solidFill>
                  <a:srgbClr val="FF0000"/>
                </a:solidFill>
                <a:latin typeface="Impact" pitchFamily="34" charset="0"/>
              </a:rPr>
              <a:t>2. «Принципы и источники земельного права».</a:t>
            </a:r>
            <a:endParaRPr lang="ru-RU" sz="4400" dirty="0">
              <a:solidFill>
                <a:srgbClr val="FF0000"/>
              </a:solidFill>
              <a:latin typeface="Impact" pitchFamily="34" charset="0"/>
            </a:endParaRPr>
          </a:p>
          <a:p>
            <a:pPr algn="ctr" fontAlgn="auto">
              <a:spcBef>
                <a:spcPts val="0"/>
              </a:spcBef>
              <a:spcAft>
                <a:spcPts val="0"/>
              </a:spcAft>
              <a:defRPr/>
            </a:pPr>
            <a:endParaRPr lang="ru-RU" sz="3800" dirty="0">
              <a:solidFill>
                <a:srgbClr val="FF0000"/>
              </a:solidFill>
              <a:effectLst>
                <a:outerShdw blurRad="38100" dist="38100" dir="2700000" algn="tl">
                  <a:srgbClr val="000000">
                    <a:alpha val="43137"/>
                  </a:srgbClr>
                </a:outerShdw>
              </a:effectLst>
              <a:latin typeface="Impact" pitchFamily="34" charset="0"/>
            </a:endParaRPr>
          </a:p>
        </p:txBody>
      </p:sp>
      <p:sp>
        <p:nvSpPr>
          <p:cNvPr id="13317" name="TextBox 9"/>
          <p:cNvSpPr txBox="1">
            <a:spLocks noChangeArrowheads="1"/>
          </p:cNvSpPr>
          <p:nvPr/>
        </p:nvSpPr>
        <p:spPr bwMode="auto">
          <a:xfrm>
            <a:off x="179388" y="5516563"/>
            <a:ext cx="8858250" cy="400050"/>
          </a:xfrm>
          <a:prstGeom prst="rect">
            <a:avLst/>
          </a:prstGeom>
          <a:noFill/>
          <a:ln w="9525">
            <a:noFill/>
            <a:miter lim="800000"/>
            <a:headEnd/>
            <a:tailEnd/>
          </a:ln>
        </p:spPr>
        <p:txBody>
          <a:bodyPr>
            <a:spAutoFit/>
          </a:bodyPr>
          <a:lstStyle/>
          <a:p>
            <a:pPr algn="ctr"/>
            <a:endParaRPr lang="ru-RU" sz="2000">
              <a:solidFill>
                <a:srgbClr val="2A373D"/>
              </a:solidFill>
              <a:latin typeface="Impact"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10</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r>
              <a:rPr lang="ru-RU" sz="2800" b="1" dirty="0"/>
              <a:t>Шестой принцип земельного законодательства устанавливает приоритет сохранения особо ценных земель и земель особо охраняемых территорий. </a:t>
            </a:r>
            <a:r>
              <a:rPr lang="ru-RU" sz="2800" dirty="0"/>
              <a:t>Данный принцип, вытекающий из ст. 9 Конституции </a:t>
            </a:r>
            <a:r>
              <a:rPr lang="ru-RU" sz="2800" dirty="0" smtClean="0"/>
              <a:t>Российской Федерации, </a:t>
            </a:r>
            <a:r>
              <a:rPr lang="ru-RU" sz="2800" dirty="0"/>
              <a:t>следует рассматривать в контексте экологического законодательства, предусматривающего ограничения в хозяйственном использовании (вплоть до изъятия) земельного участка в случае установления на его территории особого эколого-правового режима.</a:t>
            </a:r>
          </a:p>
          <a:p>
            <a:pPr algn="just"/>
            <a:endParaRPr lang="ru-RU" sz="2800" dirty="0"/>
          </a:p>
          <a:p>
            <a:pPr indent="446088" algn="just">
              <a:lnSpc>
                <a:spcPts val="3000"/>
              </a:lnSpc>
            </a:pPr>
            <a:endParaRPr lang="ru-RU" sz="2800" b="1" dirty="0" smtClean="0"/>
          </a:p>
          <a:p>
            <a:pPr indent="446088" algn="just">
              <a:lnSpc>
                <a:spcPts val="3000"/>
              </a:lnSpc>
            </a:pPr>
            <a:endParaRPr lang="ru-RU" sz="2800" b="1" dirty="0"/>
          </a:p>
        </p:txBody>
      </p:sp>
    </p:spTree>
    <p:extLst>
      <p:ext uri="{BB962C8B-B14F-4D97-AF65-F5344CB8AC3E}">
        <p14:creationId xmlns:p14="http://schemas.microsoft.com/office/powerpoint/2010/main" val="3833928292"/>
      </p:ext>
    </p:extLst>
  </p:cSld>
  <p:clrMapOvr>
    <a:masterClrMapping/>
  </p:clrMapOvr>
  <p:transition spd="slow">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11</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r>
              <a:rPr lang="ru-RU" sz="2800" b="1" dirty="0" smtClean="0"/>
              <a:t>Седьмым </a:t>
            </a:r>
            <a:r>
              <a:rPr lang="ru-RU" sz="2800" b="1" dirty="0"/>
              <a:t>принципом земельного законодательства </a:t>
            </a:r>
            <a:r>
              <a:rPr lang="ru-RU" sz="2800" b="1" dirty="0" smtClean="0"/>
              <a:t>является </a:t>
            </a:r>
            <a:r>
              <a:rPr lang="ru-RU" sz="2800" b="1" dirty="0"/>
              <a:t>платность использования земли. </a:t>
            </a:r>
            <a:r>
              <a:rPr lang="ru-RU" sz="2800" dirty="0"/>
              <a:t>Данный принцип корреспондирует с предусмотренным ст. 3 Закона об охране окружающей среды принципом платности природопользования, поскольку земля является одним из видов природных ресурсов наряду с лесами, водами, животным миром и т.д. За использование земельного участка плата взимается в форме земельного налога для собственников, землевладельцев и землепользователей и арендной платы для арендаторов земельных участков (ст. 65 ЗК РФ).</a:t>
            </a:r>
          </a:p>
          <a:p>
            <a:pPr indent="446088" algn="just">
              <a:lnSpc>
                <a:spcPts val="3000"/>
              </a:lnSpc>
            </a:pPr>
            <a:endParaRPr lang="ru-RU" sz="2800" b="1" dirty="0" smtClean="0"/>
          </a:p>
          <a:p>
            <a:pPr indent="446088" algn="just">
              <a:lnSpc>
                <a:spcPts val="3000"/>
              </a:lnSpc>
            </a:pPr>
            <a:endParaRPr lang="ru-RU" sz="2800" b="1" dirty="0"/>
          </a:p>
        </p:txBody>
      </p:sp>
    </p:spTree>
    <p:extLst>
      <p:ext uri="{BB962C8B-B14F-4D97-AF65-F5344CB8AC3E}">
        <p14:creationId xmlns:p14="http://schemas.microsoft.com/office/powerpoint/2010/main" val="1015098772"/>
      </p:ext>
    </p:extLst>
  </p:cSld>
  <p:clrMapOvr>
    <a:masterClrMapping/>
  </p:clrMapOvr>
  <p:transition spd="slow">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12</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r>
              <a:rPr lang="ru-RU" sz="2800" b="1" dirty="0"/>
              <a:t>Восьмым принципом земельного законодательства является деление земель по целевому назначению на категории, </a:t>
            </a:r>
            <a:r>
              <a:rPr lang="ru-RU" sz="2800" dirty="0"/>
              <a:t>согласно которому правовой режим земель определяется исходя из их принадлежности к той или иной категории и разрешенного использования в соответствии с зонированием территорий и требованиями законодательства.</a:t>
            </a:r>
          </a:p>
          <a:p>
            <a:pPr indent="446088" algn="just"/>
            <a:endParaRPr lang="ru-RU" sz="2800" b="1" dirty="0" smtClean="0"/>
          </a:p>
          <a:p>
            <a:pPr indent="446088" algn="just"/>
            <a:endParaRPr lang="ru-RU" sz="2800" dirty="0"/>
          </a:p>
          <a:p>
            <a:pPr indent="446088" algn="just">
              <a:lnSpc>
                <a:spcPts val="3000"/>
              </a:lnSpc>
            </a:pPr>
            <a:endParaRPr lang="ru-RU" sz="2800" b="1" dirty="0" smtClean="0"/>
          </a:p>
          <a:p>
            <a:pPr indent="446088" algn="just">
              <a:lnSpc>
                <a:spcPts val="3000"/>
              </a:lnSpc>
            </a:pPr>
            <a:endParaRPr lang="ru-RU" sz="2800" b="1" dirty="0"/>
          </a:p>
        </p:txBody>
      </p:sp>
    </p:spTree>
    <p:extLst>
      <p:ext uri="{BB962C8B-B14F-4D97-AF65-F5344CB8AC3E}">
        <p14:creationId xmlns:p14="http://schemas.microsoft.com/office/powerpoint/2010/main" val="2972433955"/>
      </p:ext>
    </p:extLst>
  </p:cSld>
  <p:clrMapOvr>
    <a:masterClrMapping/>
  </p:clrMapOvr>
  <p:transition spd="slow">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13</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r>
              <a:rPr lang="ru-RU" sz="2800" b="1" dirty="0"/>
              <a:t>Девятый принцип земельного законодательства посвящен проблеме сочетания интересов общества и законных интересов граждан или, другими словами, сочетанию частных и публичных земельных интересов. </a:t>
            </a:r>
            <a:r>
              <a:rPr lang="ru-RU" sz="2800" dirty="0"/>
              <a:t>Главное содержание этого принципа заключается в том, что действующее законодательство предусматривает в качестве базовой нормы необходимость сочетания частных и публичных интересов, не провозглашая (как полагают некоторые) «священность и неприкосновенность» частной собственности на землю.</a:t>
            </a:r>
          </a:p>
          <a:p>
            <a:pPr indent="446088" algn="just"/>
            <a:endParaRPr lang="ru-RU" sz="2800" b="1" dirty="0" smtClean="0"/>
          </a:p>
          <a:p>
            <a:pPr indent="446088" algn="just"/>
            <a:endParaRPr lang="ru-RU" sz="2800" dirty="0"/>
          </a:p>
          <a:p>
            <a:pPr indent="446088" algn="just">
              <a:lnSpc>
                <a:spcPts val="3000"/>
              </a:lnSpc>
            </a:pPr>
            <a:endParaRPr lang="ru-RU" sz="2800" b="1" dirty="0" smtClean="0"/>
          </a:p>
          <a:p>
            <a:pPr indent="446088" algn="just">
              <a:lnSpc>
                <a:spcPts val="3000"/>
              </a:lnSpc>
            </a:pPr>
            <a:endParaRPr lang="ru-RU" sz="2800" b="1" dirty="0"/>
          </a:p>
        </p:txBody>
      </p:sp>
    </p:spTree>
    <p:extLst>
      <p:ext uri="{BB962C8B-B14F-4D97-AF65-F5344CB8AC3E}">
        <p14:creationId xmlns:p14="http://schemas.microsoft.com/office/powerpoint/2010/main" val="1157650787"/>
      </p:ext>
    </p:extLst>
  </p:cSld>
  <p:clrMapOvr>
    <a:masterClrMapping/>
  </p:clrMapOvr>
  <p:transition spd="slow">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0CDA539B-8038-4CEF-8C0A-652F104CA78C}" type="slidenum">
              <a:rPr lang="ru-RU" b="1" kern="0">
                <a:solidFill>
                  <a:srgbClr val="FFFFFF"/>
                </a:solidFill>
                <a:latin typeface="Century Gothic"/>
              </a:rPr>
              <a:pPr algn="ctr" fontAlgn="auto">
                <a:spcBef>
                  <a:spcPts val="0"/>
                </a:spcBef>
                <a:spcAft>
                  <a:spcPts val="0"/>
                </a:spcAft>
                <a:defRPr/>
              </a:pPr>
              <a:t>14</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400" b="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Второй учебный </a:t>
            </a:r>
            <a:r>
              <a:rPr lang="ru-RU" sz="4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вопрос:</a:t>
            </a:r>
          </a:p>
        </p:txBody>
      </p:sp>
      <p:sp>
        <p:nvSpPr>
          <p:cNvPr id="5" name="Rectangle 5"/>
          <p:cNvSpPr txBox="1">
            <a:spLocks noChangeArrowheads="1"/>
          </p:cNvSpPr>
          <p:nvPr/>
        </p:nvSpPr>
        <p:spPr>
          <a:xfrm>
            <a:off x="0" y="1196975"/>
            <a:ext cx="9144000" cy="4090988"/>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fontAlgn="auto">
              <a:spcAft>
                <a:spcPts val="0"/>
              </a:spcAft>
              <a:buFont typeface="Arial" pitchFamily="34" charset="0"/>
              <a:buNone/>
              <a:defRPr/>
            </a:pPr>
            <a:endParaRPr lang="ru-RU" sz="1600" b="1" dirty="0">
              <a:solidFill>
                <a:prstClr val="white"/>
              </a:solidFill>
              <a:latin typeface="Arial" pitchFamily="34" charset="0"/>
              <a:cs typeface="Arial" pitchFamily="34" charset="0"/>
            </a:endParaRPr>
          </a:p>
          <a:p>
            <a:pPr marL="0" indent="0" algn="ctr" fontAlgn="auto">
              <a:spcAft>
                <a:spcPts val="0"/>
              </a:spcAft>
              <a:buFont typeface="Arial" pitchFamily="34" charset="0"/>
              <a:buNone/>
              <a:defRPr/>
            </a:pPr>
            <a:r>
              <a:rPr lang="ru-RU" sz="5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5400" b="1" dirty="0" smtClean="0"/>
              <a:t>Второй </a:t>
            </a:r>
            <a:r>
              <a:rPr lang="ru-RU" sz="5400" b="1" dirty="0"/>
              <a:t>учебный вопрос: </a:t>
            </a:r>
            <a:r>
              <a:rPr lang="ru-RU" sz="5400" dirty="0" smtClean="0"/>
              <a:t>Источники земельного права </a:t>
            </a:r>
          </a:p>
          <a:p>
            <a:pPr marL="0" indent="0" algn="ctr" fontAlgn="auto">
              <a:spcAft>
                <a:spcPts val="0"/>
              </a:spcAft>
              <a:buFont typeface="Arial" pitchFamily="34" charset="0"/>
              <a:buNone/>
              <a:defRPr/>
            </a:pPr>
            <a:endParaRPr lang="ru-RU" sz="5400" dirty="0"/>
          </a:p>
          <a:p>
            <a:pPr marL="0" indent="0" algn="ctr" fontAlgn="auto">
              <a:spcAft>
                <a:spcPts val="0"/>
              </a:spcAft>
              <a:buFont typeface="Arial" pitchFamily="34" charset="0"/>
              <a:buNone/>
              <a:defRPr/>
            </a:pPr>
            <a:r>
              <a:rPr lang="ru-RU" sz="4800" dirty="0">
                <a:latin typeface="Times New Roman" panose="02020603050405020304" pitchFamily="18" charset="0"/>
                <a:cs typeface="Times New Roman" panose="02020603050405020304" pitchFamily="18" charset="0"/>
              </a:rPr>
              <a:t>     </a:t>
            </a:r>
            <a:endParaRPr lang="ru-RU" sz="4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7307574"/>
      </p:ext>
    </p:extLst>
  </p:cSld>
  <p:clrMapOvr>
    <a:masterClrMapping/>
  </p:clrMapOvr>
  <p:transition spd="slow">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ВОЕННЫЙ СОВЕТ\подложка ГКВВ.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12794"/>
            <a:ext cx="9144000" cy="6331935"/>
          </a:xfrm>
          <a:prstGeom prst="rect">
            <a:avLst/>
          </a:prstGeom>
          <a:noFill/>
          <a:extLst>
            <a:ext uri="{909E8E84-426E-40DD-AFC4-6F175D3DCCD1}">
              <a14:hiddenFill xmlns:a14="http://schemas.microsoft.com/office/drawing/2010/main">
                <a:solidFill>
                  <a:srgbClr val="FFFFFF"/>
                </a:solidFill>
              </a14:hiddenFill>
            </a:ext>
          </a:extLst>
        </p:spPr>
      </p:pic>
      <p:sp>
        <p:nvSpPr>
          <p:cNvPr id="3" name="Номер слайда 5"/>
          <p:cNvSpPr txBox="1">
            <a:spLocks/>
          </p:cNvSpPr>
          <p:nvPr/>
        </p:nvSpPr>
        <p:spPr bwMode="auto">
          <a:xfrm>
            <a:off x="8834438" y="6299405"/>
            <a:ext cx="309562" cy="274026"/>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913BFCD-77B7-43FE-90F1-F3109E095B9A}" type="slidenum">
              <a:rPr lang="ru-RU" sz="1662" b="1" kern="0">
                <a:solidFill>
                  <a:srgbClr val="FFFFFF"/>
                </a:solidFill>
                <a:latin typeface="Century Gothic"/>
              </a:rPr>
              <a:pPr algn="ctr" fontAlgn="auto">
                <a:spcBef>
                  <a:spcPts val="0"/>
                </a:spcBef>
                <a:spcAft>
                  <a:spcPts val="0"/>
                </a:spcAft>
                <a:defRPr/>
              </a:pPr>
              <a:t>15</a:t>
            </a:fld>
            <a:endParaRPr lang="ru-RU" sz="1662" b="1" kern="0" dirty="0">
              <a:solidFill>
                <a:srgbClr val="FFFFFF"/>
              </a:solidFill>
              <a:latin typeface="Century Gothic"/>
            </a:endParaRPr>
          </a:p>
        </p:txBody>
      </p:sp>
      <p:sp>
        <p:nvSpPr>
          <p:cNvPr id="4" name="Text Box 4"/>
          <p:cNvSpPr txBox="1">
            <a:spLocks noChangeArrowheads="1"/>
          </p:cNvSpPr>
          <p:nvPr/>
        </p:nvSpPr>
        <p:spPr bwMode="auto">
          <a:xfrm>
            <a:off x="783271" y="371430"/>
            <a:ext cx="7909802" cy="864096"/>
          </a:xfrm>
          <a:prstGeom prst="rect">
            <a:avLst/>
          </a:prstGeom>
          <a:noFill/>
          <a:ln w="9525">
            <a:noFill/>
            <a:miter lim="800000"/>
            <a:headEnd/>
            <a:tailEnd/>
          </a:ln>
          <a:effectLst/>
        </p:spPr>
        <p:txBody>
          <a:bodyPr wrap="square" anchor="ctr">
            <a:noAutofit/>
          </a:bodyPr>
          <a:lstStyle/>
          <a:p>
            <a:pPr algn="ctr" fontAlgn="auto">
              <a:spcBef>
                <a:spcPts val="0"/>
              </a:spcBef>
              <a:spcAft>
                <a:spcPts val="0"/>
              </a:spcAft>
            </a:pPr>
            <a:r>
              <a:rPr lang="ru-RU" sz="4000" dirty="0">
                <a:solidFill>
                  <a:srgbClr val="FF0000"/>
                </a:solidFill>
                <a:effectLst>
                  <a:outerShdw blurRad="38100" dist="38100" dir="2700000" algn="tl">
                    <a:srgbClr val="000000">
                      <a:alpha val="43137"/>
                    </a:srgbClr>
                  </a:outerShdw>
                </a:effectLst>
                <a:latin typeface="+mn-lt"/>
              </a:rPr>
              <a:t>ИСТОЧНИКИ ПРАВА</a:t>
            </a:r>
          </a:p>
        </p:txBody>
      </p:sp>
      <p:sp>
        <p:nvSpPr>
          <p:cNvPr id="5" name="Прямоугольник 4"/>
          <p:cNvSpPr/>
          <p:nvPr/>
        </p:nvSpPr>
        <p:spPr>
          <a:xfrm>
            <a:off x="32596" y="1235526"/>
            <a:ext cx="8940849" cy="5886996"/>
          </a:xfrm>
          <a:prstGeom prst="rect">
            <a:avLst/>
          </a:prstGeom>
        </p:spPr>
        <p:txBody>
          <a:bodyPr wrap="square">
            <a:spAutoFit/>
          </a:bodyPr>
          <a:lstStyle/>
          <a:p>
            <a:pPr algn="just"/>
            <a:r>
              <a:rPr lang="ru-RU" sz="2215" dirty="0">
                <a:latin typeface="Arial" panose="020B0604020202020204" pitchFamily="34" charset="0"/>
                <a:cs typeface="Arial" panose="020B0604020202020204" pitchFamily="34" charset="0"/>
              </a:rPr>
              <a:t>    В юридической литературе оценочное понятие «источник права» традиционно принято рассматривать в двух аспектах: в широком - как причины и закономерности </a:t>
            </a:r>
            <a:r>
              <a:rPr lang="ru-RU" sz="2215" dirty="0" err="1">
                <a:latin typeface="Arial" panose="020B0604020202020204" pitchFamily="34" charset="0"/>
                <a:cs typeface="Arial" panose="020B0604020202020204" pitchFamily="34" charset="0"/>
              </a:rPr>
              <a:t>правообразования</a:t>
            </a:r>
            <a:r>
              <a:rPr lang="ru-RU" sz="2215" dirty="0">
                <a:latin typeface="Arial" panose="020B0604020202020204" pitchFamily="34" charset="0"/>
                <a:cs typeface="Arial" panose="020B0604020202020204" pitchFamily="34" charset="0"/>
              </a:rPr>
              <a:t> и генезиса права; в узком - как способ закрепления и существования норм права.</a:t>
            </a:r>
          </a:p>
          <a:p>
            <a:r>
              <a:rPr lang="ru-RU" sz="2215" dirty="0">
                <a:latin typeface="Arial" panose="020B0604020202020204" pitchFamily="34" charset="0"/>
                <a:cs typeface="Arial" panose="020B0604020202020204" pitchFamily="34" charset="0"/>
              </a:rPr>
              <a:t>     Второй способ рассматривает лишь юридический аспект термина «источники права», в связи с чем, авторами часто используется выражения «источники (формы) права».</a:t>
            </a:r>
          </a:p>
          <a:p>
            <a:pPr algn="just"/>
            <a:r>
              <a:rPr lang="ru-RU" sz="2215" dirty="0">
                <a:latin typeface="Arial" panose="020B0604020202020204" pitchFamily="34" charset="0"/>
                <a:cs typeface="Arial" panose="020B0604020202020204" pitchFamily="34" charset="0"/>
              </a:rPr>
              <a:t>     При этом, для достижения большей четкости некоторые авторы предлагают обозначить термином «источники права» источники права в материальном смысле, а юридические источники права (источники права в формальном смысле) назвать источниками правовых норм.</a:t>
            </a:r>
          </a:p>
          <a:p>
            <a:r>
              <a:rPr lang="ru-RU" sz="2215" dirty="0">
                <a:latin typeface="Arial" panose="020B0604020202020204" pitchFamily="34" charset="0"/>
                <a:cs typeface="Arial" panose="020B0604020202020204" pitchFamily="34" charset="0"/>
              </a:rPr>
              <a:t> </a:t>
            </a:r>
          </a:p>
          <a:p>
            <a:pPr algn="just"/>
            <a:endParaRPr lang="ru-RU" sz="2215" dirty="0">
              <a:latin typeface="Arial" panose="020B0604020202020204" pitchFamily="34" charset="0"/>
              <a:cs typeface="Arial" panose="020B0604020202020204" pitchFamily="34" charset="0"/>
            </a:endParaRPr>
          </a:p>
          <a:p>
            <a:pPr algn="just"/>
            <a:endParaRPr lang="ru-RU" sz="2215" dirty="0">
              <a:latin typeface="Arial" panose="020B0604020202020204" pitchFamily="34" charset="0"/>
              <a:cs typeface="Arial" panose="020B0604020202020204" pitchFamily="34" charset="0"/>
            </a:endParaRPr>
          </a:p>
          <a:p>
            <a:pPr algn="just"/>
            <a:endParaRPr lang="ru-RU" sz="2215"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918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16</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fontAlgn="auto">
              <a:lnSpc>
                <a:spcPts val="3000"/>
              </a:lnSpc>
              <a:spcBef>
                <a:spcPts val="0"/>
              </a:spcBef>
              <a:spcAft>
                <a:spcPts val="0"/>
              </a:spcAft>
              <a:buNone/>
              <a:defRPr/>
            </a:pPr>
            <a:r>
              <a:rPr lang="ru-RU" sz="2800" b="1" dirty="0"/>
              <a:t>Под источником права понимается закрепление общеобязательных правовых норм в следующих формах: нормативный правовой акт; правовой обычай; судебный прецедент; нормативный договор. </a:t>
            </a:r>
            <a:r>
              <a:rPr lang="ru-RU" sz="2800" dirty="0"/>
              <a:t>Основную роль в регулировании земельных отношений играет нормативный правовой акт, изданный уполномоченным органом публичной власти, содержащий нормы земельного права, действующие на определенной территории (РФ, ее субъекта, муниципального образования), и адресованный указанному в нем кругу лиц. Земельное законодательство, понимаемое нами в данном случае в широком смысле как совокупность законов и подзаконных </a:t>
            </a:r>
            <a:r>
              <a:rPr lang="ru-RU" sz="2800" dirty="0" smtClean="0"/>
              <a:t>актов, </a:t>
            </a:r>
            <a:r>
              <a:rPr lang="ru-RU" sz="2800" dirty="0"/>
              <a:t>может быть классифицировано по нескольким основаниям.</a:t>
            </a:r>
          </a:p>
          <a:p>
            <a:pPr marL="0" indent="446088" algn="just" fontAlgn="auto">
              <a:lnSpc>
                <a:spcPts val="3000"/>
              </a:lnSpc>
              <a:spcBef>
                <a:spcPts val="0"/>
              </a:spcBef>
              <a:spcAft>
                <a:spcPts val="0"/>
              </a:spcAft>
              <a:buNone/>
              <a:defRPr/>
            </a:pPr>
            <a:endParaRPr lang="ru-RU" b="1" dirty="0" smtClean="0">
              <a:latin typeface="Arial" panose="020B0604020202020204" pitchFamily="34" charset="0"/>
              <a:cs typeface="Arial" panose="020B0604020202020204" pitchFamily="34" charset="0"/>
            </a:endParaRPr>
          </a:p>
          <a:p>
            <a:pPr marL="0" indent="446088" algn="just" fontAlgn="auto">
              <a:lnSpc>
                <a:spcPts val="3000"/>
              </a:lnSpc>
              <a:spcBef>
                <a:spcPts val="0"/>
              </a:spcBef>
              <a:spcAft>
                <a:spcPts val="0"/>
              </a:spcAft>
              <a:buNone/>
              <a:defRPr/>
            </a:pPr>
            <a:endParaRPr lang="ru-RU" b="1" dirty="0">
              <a:latin typeface="Arial" panose="020B0604020202020204" pitchFamily="34" charset="0"/>
              <a:cs typeface="Arial" panose="020B0604020202020204" pitchFamily="34" charset="0"/>
            </a:endParaRPr>
          </a:p>
        </p:txBody>
      </p:sp>
    </p:spTree>
  </p:cSld>
  <p:clrMapOvr>
    <a:masterClrMapping/>
  </p:clrMapOvr>
  <p:transition spd="slow">
    <p:check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17</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lnSpc>
                <a:spcPts val="2800"/>
              </a:lnSpc>
              <a:spcBef>
                <a:spcPts val="0"/>
              </a:spcBef>
              <a:buNone/>
            </a:pPr>
            <a:r>
              <a:rPr lang="ru-RU" sz="2800" b="1" dirty="0"/>
              <a:t>По критерию уровня можно различать </a:t>
            </a:r>
            <a:r>
              <a:rPr lang="ru-RU" sz="2800" dirty="0"/>
              <a:t>Конституцию РФ, международные договоры, федеральные законы, конституции (уставы) и законы субъектов РФ, указы Президента РФ, постановления Правительства РФ, нормативные правовые акты органов исполнительной власти РФ и субъектов РФ, акты органов местного самоуправления.</a:t>
            </a:r>
          </a:p>
          <a:p>
            <a:pPr marL="0" indent="446088" algn="just">
              <a:lnSpc>
                <a:spcPts val="2800"/>
              </a:lnSpc>
              <a:spcBef>
                <a:spcPts val="0"/>
              </a:spcBef>
              <a:buNone/>
            </a:pPr>
            <a:r>
              <a:rPr lang="ru-RU" sz="2800" b="1" dirty="0"/>
              <a:t>Среди федеральных земельных законов главное место занимает ЗК РФ, </a:t>
            </a:r>
            <a:r>
              <a:rPr lang="ru-RU" sz="2800" dirty="0"/>
              <a:t>который содержит ряд правовых гарантий получения земельного участка в собственность</a:t>
            </a:r>
            <a:r>
              <a:rPr lang="ru-RU" sz="2800" dirty="0" smtClean="0"/>
              <a:t>,  </a:t>
            </a:r>
            <a:r>
              <a:rPr lang="ru-RU" sz="2800" dirty="0"/>
              <a:t>установив детальные процедуры такого предоставления; решает вопрос об основаниях и порядке изъятия путем выкупа земельных участков для государственных и муниципальных нужд; определяет особенности охраны земель, меры земельно-правовой ответственности и т.д.</a:t>
            </a:r>
          </a:p>
          <a:p>
            <a:pPr marL="0" indent="446088" algn="just" fontAlgn="auto">
              <a:lnSpc>
                <a:spcPts val="3000"/>
              </a:lnSpc>
              <a:spcBef>
                <a:spcPts val="0"/>
              </a:spcBef>
              <a:spcAft>
                <a:spcPts val="0"/>
              </a:spcAft>
              <a:buNone/>
              <a:defRPr/>
            </a:pPr>
            <a:endParaRPr lang="ru-RU" sz="2800" b="1" dirty="0" smtClean="0"/>
          </a:p>
          <a:p>
            <a:pPr marL="0" indent="446088" algn="just" fontAlgn="auto">
              <a:lnSpc>
                <a:spcPts val="3000"/>
              </a:lnSpc>
              <a:spcBef>
                <a:spcPts val="0"/>
              </a:spcBef>
              <a:spcAft>
                <a:spcPts val="0"/>
              </a:spcAft>
              <a:buNone/>
              <a:defRPr/>
            </a:pPr>
            <a:endParaRPr lang="ru-RU" sz="2800" b="1" dirty="0"/>
          </a:p>
        </p:txBody>
      </p:sp>
    </p:spTree>
    <p:extLst>
      <p:ext uri="{BB962C8B-B14F-4D97-AF65-F5344CB8AC3E}">
        <p14:creationId xmlns:p14="http://schemas.microsoft.com/office/powerpoint/2010/main" val="2012808332"/>
      </p:ext>
    </p:extLst>
  </p:cSld>
  <p:clrMapOvr>
    <a:masterClrMapping/>
  </p:clrMapOvr>
  <p:transition spd="slow">
    <p:check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18</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358775" algn="just">
              <a:lnSpc>
                <a:spcPts val="2400"/>
              </a:lnSpc>
              <a:spcBef>
                <a:spcPts val="0"/>
              </a:spcBef>
              <a:buNone/>
            </a:pPr>
            <a:r>
              <a:rPr lang="ru-RU" sz="2800" dirty="0"/>
              <a:t>Земельный кодекс РФ состоит из 18 глав.  Первые 13 глав посвящены общим вопросам, таким как: основные принципы земельных правоотношений и их предмет регулирования; участники и объекты земельных отношений; полномочия федеральных органов власти, субъектов федерации и органов местного самоуправления и ряду других.</a:t>
            </a:r>
          </a:p>
          <a:p>
            <a:pPr marL="0" indent="358775" algn="just">
              <a:lnSpc>
                <a:spcPts val="2400"/>
              </a:lnSpc>
              <a:spcBef>
                <a:spcPts val="0"/>
              </a:spcBef>
              <a:buNone/>
            </a:pPr>
            <a:r>
              <a:rPr lang="ru-RU" sz="2800" dirty="0"/>
              <a:t>Сохранено деление земель по целевому назначению на 7 категорий: </a:t>
            </a:r>
          </a:p>
          <a:p>
            <a:pPr marL="0" lvl="0" indent="446088" algn="just">
              <a:lnSpc>
                <a:spcPts val="2400"/>
              </a:lnSpc>
              <a:spcBef>
                <a:spcPts val="0"/>
              </a:spcBef>
              <a:buNone/>
            </a:pPr>
            <a:r>
              <a:rPr lang="ru-RU" sz="2800" dirty="0" smtClean="0"/>
              <a:t>- земли </a:t>
            </a:r>
            <a:r>
              <a:rPr lang="ru-RU" sz="2800" dirty="0"/>
              <a:t>сельскохозяйственного назначения;</a:t>
            </a:r>
          </a:p>
          <a:p>
            <a:pPr marL="0" lvl="0" indent="446088" algn="just">
              <a:lnSpc>
                <a:spcPts val="2400"/>
              </a:lnSpc>
              <a:spcBef>
                <a:spcPts val="0"/>
              </a:spcBef>
              <a:buNone/>
            </a:pPr>
            <a:r>
              <a:rPr lang="ru-RU" sz="2800" dirty="0" smtClean="0"/>
              <a:t>- земли  </a:t>
            </a:r>
            <a:r>
              <a:rPr lang="ru-RU" sz="2800" dirty="0"/>
              <a:t>населенных пунктов;</a:t>
            </a:r>
          </a:p>
          <a:p>
            <a:pPr marL="0" lvl="0" indent="446088" algn="just">
              <a:lnSpc>
                <a:spcPts val="2400"/>
              </a:lnSpc>
              <a:spcBef>
                <a:spcPts val="0"/>
              </a:spcBef>
              <a:buNone/>
            </a:pPr>
            <a:r>
              <a:rPr lang="ru-RU" sz="2800" dirty="0" smtClean="0"/>
              <a:t>- земли </a:t>
            </a:r>
            <a:r>
              <a:rPr lang="ru-RU" sz="2800" dirty="0"/>
              <a:t>промышленности, энергетики, транспорта, </a:t>
            </a:r>
            <a:r>
              <a:rPr lang="ru-RU" sz="2800" dirty="0" smtClean="0"/>
              <a:t>связи, </a:t>
            </a:r>
            <a:r>
              <a:rPr lang="ru-RU" sz="2800" dirty="0"/>
              <a:t>обороны, </a:t>
            </a:r>
            <a:r>
              <a:rPr lang="ru-RU" sz="2800" dirty="0" smtClean="0"/>
              <a:t>безопасности;</a:t>
            </a:r>
            <a:endParaRPr lang="ru-RU" sz="2800" dirty="0"/>
          </a:p>
          <a:p>
            <a:pPr marL="0" lvl="0" indent="446088" algn="just">
              <a:lnSpc>
                <a:spcPts val="2400"/>
              </a:lnSpc>
              <a:spcBef>
                <a:spcPts val="0"/>
              </a:spcBef>
              <a:buNone/>
            </a:pPr>
            <a:r>
              <a:rPr lang="ru-RU" sz="2800" dirty="0" smtClean="0"/>
              <a:t>- земли </a:t>
            </a:r>
            <a:r>
              <a:rPr lang="ru-RU" sz="2800" dirty="0"/>
              <a:t>особо охраняемых природных территорий и объектов;</a:t>
            </a:r>
          </a:p>
          <a:p>
            <a:pPr marL="0" lvl="0" indent="446088" algn="just">
              <a:lnSpc>
                <a:spcPts val="2400"/>
              </a:lnSpc>
              <a:spcBef>
                <a:spcPts val="0"/>
              </a:spcBef>
              <a:buNone/>
            </a:pPr>
            <a:r>
              <a:rPr lang="ru-RU" sz="2800" dirty="0" smtClean="0"/>
              <a:t>- земли </a:t>
            </a:r>
            <a:r>
              <a:rPr lang="ru-RU" sz="2800" dirty="0"/>
              <a:t>лесного фонда;</a:t>
            </a:r>
          </a:p>
          <a:p>
            <a:pPr marL="0" lvl="0" indent="446088" algn="just">
              <a:lnSpc>
                <a:spcPts val="2400"/>
              </a:lnSpc>
              <a:spcBef>
                <a:spcPts val="0"/>
              </a:spcBef>
              <a:buNone/>
            </a:pPr>
            <a:r>
              <a:rPr lang="ru-RU" sz="2800" dirty="0" smtClean="0"/>
              <a:t>- земли </a:t>
            </a:r>
            <a:r>
              <a:rPr lang="ru-RU" sz="2800" dirty="0"/>
              <a:t>водного фонда;</a:t>
            </a:r>
          </a:p>
          <a:p>
            <a:pPr marL="0" lvl="0" indent="446088" algn="just">
              <a:lnSpc>
                <a:spcPts val="2400"/>
              </a:lnSpc>
              <a:spcBef>
                <a:spcPts val="0"/>
              </a:spcBef>
              <a:buNone/>
            </a:pPr>
            <a:r>
              <a:rPr lang="ru-RU" sz="2800" dirty="0" smtClean="0"/>
              <a:t>- земли </a:t>
            </a:r>
            <a:r>
              <a:rPr lang="ru-RU" sz="2800" dirty="0"/>
              <a:t>запаса.</a:t>
            </a:r>
          </a:p>
          <a:p>
            <a:pPr marL="0" indent="446088" algn="just">
              <a:lnSpc>
                <a:spcPts val="2800"/>
              </a:lnSpc>
              <a:spcBef>
                <a:spcPts val="0"/>
              </a:spcBef>
              <a:buNone/>
            </a:pPr>
            <a:endParaRPr lang="ru-RU" sz="2800" b="1" dirty="0" smtClean="0"/>
          </a:p>
          <a:p>
            <a:pPr marL="0" indent="446088" algn="just">
              <a:lnSpc>
                <a:spcPts val="2800"/>
              </a:lnSpc>
              <a:spcBef>
                <a:spcPts val="0"/>
              </a:spcBef>
              <a:buNone/>
            </a:pPr>
            <a:endParaRPr lang="ru-RU" sz="2800" b="1" dirty="0"/>
          </a:p>
        </p:txBody>
      </p:sp>
    </p:spTree>
    <p:extLst>
      <p:ext uri="{BB962C8B-B14F-4D97-AF65-F5344CB8AC3E}">
        <p14:creationId xmlns:p14="http://schemas.microsoft.com/office/powerpoint/2010/main" val="4004453446"/>
      </p:ext>
    </p:extLst>
  </p:cSld>
  <p:clrMapOvr>
    <a:masterClrMapping/>
  </p:clrMapOvr>
  <p:transition spd="slow">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19</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lnSpc>
                <a:spcPts val="3000"/>
              </a:lnSpc>
              <a:spcBef>
                <a:spcPts val="0"/>
              </a:spcBef>
              <a:buNone/>
            </a:pPr>
            <a:r>
              <a:rPr lang="ru-RU" sz="2800" dirty="0"/>
              <a:t>Глава 2 кодекса посвящена охране земель, что подчеркивает приоритет охраны окружающей среды в регулировании земельных правоотношений.</a:t>
            </a:r>
          </a:p>
          <a:p>
            <a:pPr marL="0" indent="446088" algn="just">
              <a:lnSpc>
                <a:spcPts val="3000"/>
              </a:lnSpc>
              <a:spcBef>
                <a:spcPts val="0"/>
              </a:spcBef>
              <a:buNone/>
            </a:pPr>
            <a:r>
              <a:rPr lang="ru-RU" sz="2800" dirty="0"/>
              <a:t>Глава 3 определяет виды собственности на земли: частная собственность физических и юридических лиц; государственная собственность Федерации и ее субъектов; муниципальная собственность.</a:t>
            </a:r>
          </a:p>
          <a:p>
            <a:pPr marL="0" indent="446088" algn="just">
              <a:lnSpc>
                <a:spcPts val="3000"/>
              </a:lnSpc>
              <a:spcBef>
                <a:spcPts val="0"/>
              </a:spcBef>
              <a:buNone/>
            </a:pPr>
            <a:r>
              <a:rPr lang="ru-RU" sz="2800" dirty="0"/>
              <a:t>Глава 4 посвящена правам на землю лиц, которые не являются собственниками земельных участков, но владеют  на праве постоянного (бессрочного) пользования, пожизненного наследуемого владения, аренды, пользуются правом ограниченного пользования чужим земельным участком (сервитут) или правом безвозмездного срочного пользования.</a:t>
            </a:r>
          </a:p>
          <a:p>
            <a:pPr marL="0" indent="358775" algn="just">
              <a:lnSpc>
                <a:spcPts val="2400"/>
              </a:lnSpc>
              <a:spcBef>
                <a:spcPts val="0"/>
              </a:spcBef>
              <a:buNone/>
            </a:pPr>
            <a:endParaRPr lang="ru-RU" sz="2800" dirty="0" smtClean="0"/>
          </a:p>
          <a:p>
            <a:pPr marL="0" indent="358775" algn="just">
              <a:lnSpc>
                <a:spcPts val="2400"/>
              </a:lnSpc>
              <a:spcBef>
                <a:spcPts val="0"/>
              </a:spcBef>
              <a:buNone/>
            </a:pPr>
            <a:endParaRPr lang="ru-RU" sz="2800" dirty="0"/>
          </a:p>
        </p:txBody>
      </p:sp>
    </p:spTree>
    <p:extLst>
      <p:ext uri="{BB962C8B-B14F-4D97-AF65-F5344CB8AC3E}">
        <p14:creationId xmlns:p14="http://schemas.microsoft.com/office/powerpoint/2010/main" val="398164578"/>
      </p:ext>
    </p:extLst>
  </p:cSld>
  <p:clrMapOvr>
    <a:masterClrMapping/>
  </p:clrMapOvr>
  <p:transition spd="slow">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7"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231460E9-95F0-4E1D-8174-D38F83423153}" type="slidenum">
              <a:rPr lang="ru-RU" b="1" kern="0">
                <a:solidFill>
                  <a:srgbClr val="FFFFFF"/>
                </a:solidFill>
                <a:latin typeface="Century Gothic"/>
              </a:rPr>
              <a:pPr algn="ctr" fontAlgn="auto">
                <a:spcBef>
                  <a:spcPts val="0"/>
                </a:spcBef>
                <a:spcAft>
                  <a:spcPts val="0"/>
                </a:spcAft>
                <a:defRPr/>
              </a:pPr>
              <a:t>2</a:t>
            </a:fld>
            <a:endParaRPr lang="ru-RU" b="1" kern="0" dirty="0">
              <a:solidFill>
                <a:srgbClr val="FFFFFF"/>
              </a:solidFill>
              <a:latin typeface="Century Gothic"/>
            </a:endParaRPr>
          </a:p>
        </p:txBody>
      </p:sp>
      <p:sp>
        <p:nvSpPr>
          <p:cNvPr id="8"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ЛИТЕРАТУРА:</a:t>
            </a:r>
          </a:p>
        </p:txBody>
      </p:sp>
      <p:sp>
        <p:nvSpPr>
          <p:cNvPr id="2" name="Прямоугольник 1"/>
          <p:cNvSpPr/>
          <p:nvPr/>
        </p:nvSpPr>
        <p:spPr>
          <a:xfrm>
            <a:off x="0" y="1196975"/>
            <a:ext cx="9144000" cy="5792355"/>
          </a:xfrm>
          <a:prstGeom prst="rect">
            <a:avLst/>
          </a:prstGeom>
        </p:spPr>
        <p:txBody>
          <a:bodyPr>
            <a:spAutoFit/>
          </a:bodyPr>
          <a:lstStyle/>
          <a:p>
            <a:pPr algn="just" eaLnBrk="0" hangingPunct="0">
              <a:spcBef>
                <a:spcPct val="20000"/>
              </a:spcBef>
              <a:buClr>
                <a:srgbClr val="D16349"/>
              </a:buClr>
              <a:buSzPct val="85000"/>
              <a:defRPr/>
            </a:pPr>
            <a:r>
              <a:rPr lang="ru-RU" sz="2400" b="1" dirty="0">
                <a:solidFill>
                  <a:srgbClr val="002060"/>
                </a:solidFill>
                <a:latin typeface="Arial" panose="020B0604020202020204" pitchFamily="34" charset="0"/>
                <a:cs typeface="Arial" panose="020B0604020202020204" pitchFamily="34" charset="0"/>
              </a:rPr>
              <a:t>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Конституция Российской Федерации. Принята всенародным голосованием 12 декабря 1993 года. </a:t>
            </a: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Собрание законодательства РФ. 2014. № 31.  Ст. 4398  </a:t>
            </a:r>
          </a:p>
          <a:p>
            <a:pPr algn="just" eaLnBrk="0" hangingPunct="0">
              <a:spcBef>
                <a:spcPct val="20000"/>
              </a:spcBef>
              <a:buClr>
                <a:srgbClr val="D16349"/>
              </a:buClr>
              <a:buSzPct val="85000"/>
              <a:defRPr/>
            </a:pP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Земельный кодекс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Российской Федерации </a:t>
            </a: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Собрание законодательства РФ. 2002. № 46. Ст. 4532.  </a:t>
            </a:r>
          </a:p>
          <a:p>
            <a:pPr indent="271463" algn="just" eaLnBrk="0" hangingPunct="0">
              <a:spcBef>
                <a:spcPct val="20000"/>
              </a:spcBef>
              <a:buClr>
                <a:srgbClr val="D16349"/>
              </a:buClr>
              <a:buSzPct val="85000"/>
              <a:defRPr/>
            </a:pP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Борисов А.Б. Комментарий к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Земельному кодексу Российской Федерации (постатейный</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Книжный мир.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2021.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608 с.</a:t>
            </a:r>
          </a:p>
          <a:p>
            <a:pPr algn="just" eaLnBrk="0" hangingPunct="0">
              <a:spcBef>
                <a:spcPct val="20000"/>
              </a:spcBef>
              <a:buClr>
                <a:srgbClr val="D16349"/>
              </a:buClr>
              <a:buSzPct val="85000"/>
              <a:defRPr/>
            </a:pP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Земельное право: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Учебник / Под ред. М.К. </a:t>
            </a:r>
            <a:r>
              <a:rPr lang="ru-RU" sz="2400" b="1" dirty="0" err="1">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Треушникова</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М.: ОАО «Издательский дом «Городец», </a:t>
            </a:r>
            <a:r>
              <a:rPr lang="ru-RU"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2021. </a:t>
            </a:r>
            <a:r>
              <a:rPr lang="ru-RU"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784 с.</a:t>
            </a:r>
          </a:p>
          <a:p>
            <a:pPr fontAlgn="auto">
              <a:spcBef>
                <a:spcPts val="0"/>
              </a:spcBef>
              <a:spcAft>
                <a:spcPts val="0"/>
              </a:spcAft>
              <a:defRPr/>
            </a:pPr>
            <a:endParaRPr lang="ru-RU" sz="48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ru-RU" sz="4400" dirty="0">
                <a:latin typeface="Times New Roman" panose="02020603050405020304" pitchFamily="18" charset="0"/>
                <a:cs typeface="Times New Roman" panose="02020603050405020304" pitchFamily="18" charset="0"/>
              </a:rPr>
              <a:t> </a:t>
            </a:r>
          </a:p>
        </p:txBody>
      </p:sp>
    </p:spTree>
  </p:cSld>
  <p:clrMapOvr>
    <a:masterClrMapping/>
  </p:clrMapOvr>
  <p:transition spd="slow">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20</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lnSpc>
                <a:spcPts val="2800"/>
              </a:lnSpc>
              <a:spcBef>
                <a:spcPts val="0"/>
              </a:spcBef>
              <a:buNone/>
            </a:pPr>
            <a:r>
              <a:rPr lang="ru-RU" sz="2800" dirty="0"/>
              <a:t>Глава 5 посвящена возникновению прав на землю. Установлено, что права на земельные участки возникают по основаниям, установленным гражданским законодательством и иными федеральными законами и подлежат обязательной государственной регистрации. В главе говорится и об ограничении </a:t>
            </a:r>
            <a:r>
              <a:rPr lang="ru-RU" sz="2800" dirty="0" err="1"/>
              <a:t>оборотоспособности</a:t>
            </a:r>
            <a:r>
              <a:rPr lang="ru-RU" sz="2800" dirty="0"/>
              <a:t> земель. </a:t>
            </a:r>
            <a:endParaRPr lang="ru-RU" sz="2800" dirty="0" smtClean="0"/>
          </a:p>
          <a:p>
            <a:pPr marL="0" indent="446088" algn="just">
              <a:lnSpc>
                <a:spcPts val="2800"/>
              </a:lnSpc>
              <a:spcBef>
                <a:spcPts val="0"/>
              </a:spcBef>
              <a:buNone/>
            </a:pPr>
            <a:r>
              <a:rPr lang="ru-RU" sz="2800" dirty="0" smtClean="0"/>
              <a:t>Так</a:t>
            </a:r>
            <a:r>
              <a:rPr lang="ru-RU" sz="2800" dirty="0"/>
              <a:t>, участки земель изъятых из оборота (земли заповедников, земли под объектами Вооруженных сил…) не могут приватизироваться и быть объектами иных сделок (залога, мены, купли-продажи…). Земли, находящиеся в ограниченном обороте (земли лесного и водного фондов, земли для нужд транспорта…) не подлежат приватизации, но в некоторых случаях их можно брать в аренду. </a:t>
            </a:r>
          </a:p>
          <a:p>
            <a:pPr marL="0" indent="446088" algn="just">
              <a:lnSpc>
                <a:spcPts val="3000"/>
              </a:lnSpc>
              <a:spcBef>
                <a:spcPts val="0"/>
              </a:spcBef>
              <a:buNone/>
            </a:pPr>
            <a:endParaRPr lang="ru-RU" sz="2800" dirty="0" smtClean="0"/>
          </a:p>
          <a:p>
            <a:pPr marL="0" indent="446088" algn="just">
              <a:lnSpc>
                <a:spcPts val="3000"/>
              </a:lnSpc>
              <a:spcBef>
                <a:spcPts val="0"/>
              </a:spcBef>
              <a:buNone/>
            </a:pPr>
            <a:endParaRPr lang="ru-RU" sz="2800" dirty="0"/>
          </a:p>
          <a:p>
            <a:pPr marL="0" indent="358775" algn="just">
              <a:lnSpc>
                <a:spcPts val="2400"/>
              </a:lnSpc>
              <a:spcBef>
                <a:spcPts val="0"/>
              </a:spcBef>
              <a:buNone/>
            </a:pPr>
            <a:endParaRPr lang="ru-RU" sz="2800" dirty="0"/>
          </a:p>
        </p:txBody>
      </p:sp>
    </p:spTree>
    <p:extLst>
      <p:ext uri="{BB962C8B-B14F-4D97-AF65-F5344CB8AC3E}">
        <p14:creationId xmlns:p14="http://schemas.microsoft.com/office/powerpoint/2010/main" val="1647473011"/>
      </p:ext>
    </p:extLst>
  </p:cSld>
  <p:clrMapOvr>
    <a:masterClrMapping/>
  </p:clrMapOvr>
  <p:transition spd="slow">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21</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spcBef>
                <a:spcPts val="0"/>
              </a:spcBef>
              <a:buNone/>
            </a:pPr>
            <a:r>
              <a:rPr lang="ru-RU" sz="2800" dirty="0"/>
              <a:t>Глава 6 содержит описание прав и обязанностей собственников, пользователей, владельцев и арендаторов  земельных участков. Важнейшие из обязанностей: использовать земли строго в соответствии с их целевым назначением; осуществлять мероприятия по охране земель. Права на землю могут быть существенно ограничены, если участок находится к примеру в особо охраняемой природной зоне.</a:t>
            </a:r>
          </a:p>
          <a:p>
            <a:pPr marL="0" indent="446088" algn="just">
              <a:spcBef>
                <a:spcPts val="0"/>
              </a:spcBef>
              <a:buNone/>
            </a:pPr>
            <a:r>
              <a:rPr lang="ru-RU" sz="2800" dirty="0"/>
              <a:t>	Глава 7 содержит описание ситуаций, когда право на землю прекращается, например по решению суда или в случае изъятия участка  путем выкупа для государственных нужд, а также по другим причинам, установленным законодательством РФ.</a:t>
            </a:r>
          </a:p>
          <a:p>
            <a:pPr marL="0" indent="446088" algn="just">
              <a:lnSpc>
                <a:spcPts val="2800"/>
              </a:lnSpc>
              <a:spcBef>
                <a:spcPts val="0"/>
              </a:spcBef>
              <a:buNone/>
            </a:pPr>
            <a:endParaRPr lang="ru-RU" sz="2800" dirty="0" smtClean="0"/>
          </a:p>
          <a:p>
            <a:pPr marL="0" indent="446088" algn="just">
              <a:lnSpc>
                <a:spcPts val="2800"/>
              </a:lnSpc>
              <a:spcBef>
                <a:spcPts val="0"/>
              </a:spcBef>
              <a:buNone/>
            </a:pPr>
            <a:endParaRPr lang="ru-RU" sz="2800" dirty="0"/>
          </a:p>
        </p:txBody>
      </p:sp>
    </p:spTree>
    <p:extLst>
      <p:ext uri="{BB962C8B-B14F-4D97-AF65-F5344CB8AC3E}">
        <p14:creationId xmlns:p14="http://schemas.microsoft.com/office/powerpoint/2010/main" val="2156742227"/>
      </p:ext>
    </p:extLst>
  </p:cSld>
  <p:clrMapOvr>
    <a:masterClrMapping/>
  </p:clrMapOvr>
  <p:transition spd="slow">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22</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lnSpc>
                <a:spcPts val="3000"/>
              </a:lnSpc>
              <a:spcBef>
                <a:spcPts val="0"/>
              </a:spcBef>
              <a:buNone/>
            </a:pPr>
            <a:r>
              <a:rPr lang="ru-RU" sz="2800" dirty="0"/>
              <a:t>Главы 8 и 9 </a:t>
            </a:r>
            <a:r>
              <a:rPr lang="ru-RU" sz="2800" dirty="0" smtClean="0"/>
              <a:t>регулируют вопросы </a:t>
            </a:r>
            <a:r>
              <a:rPr lang="ru-RU" sz="2800" dirty="0"/>
              <a:t>возмещения потерь и убытков сельхозпроизводства и лесного хозяйства и защите прав на землю.</a:t>
            </a:r>
          </a:p>
          <a:p>
            <a:pPr marL="0" indent="446088" algn="just">
              <a:lnSpc>
                <a:spcPts val="3000"/>
              </a:lnSpc>
              <a:spcBef>
                <a:spcPts val="0"/>
              </a:spcBef>
              <a:buNone/>
            </a:pPr>
            <a:r>
              <a:rPr lang="ru-RU" sz="2800" dirty="0"/>
              <a:t>	Главы 10-12 </a:t>
            </a:r>
            <a:r>
              <a:rPr lang="ru-RU" sz="2800" dirty="0" smtClean="0"/>
              <a:t>посвящены </a:t>
            </a:r>
            <a:r>
              <a:rPr lang="ru-RU" sz="2800" dirty="0"/>
              <a:t>государственного управления землями. Государство ведет мониторинг земель,  занимается землеустройством, создает Государственный земельный кадастр. </a:t>
            </a:r>
            <a:r>
              <a:rPr lang="ru-RU" sz="2800" dirty="0" smtClean="0"/>
              <a:t>Плата </a:t>
            </a:r>
            <a:r>
              <a:rPr lang="ru-RU" sz="2800" dirty="0"/>
              <a:t>за землю </a:t>
            </a:r>
            <a:r>
              <a:rPr lang="ru-RU" sz="2800" dirty="0" smtClean="0"/>
              <a:t>осуществляется </a:t>
            </a:r>
            <a:r>
              <a:rPr lang="ru-RU" sz="2800" dirty="0"/>
              <a:t>в форме земельного налога и арендной платы.</a:t>
            </a:r>
          </a:p>
          <a:p>
            <a:pPr marL="0" indent="446088" algn="just">
              <a:lnSpc>
                <a:spcPts val="3000"/>
              </a:lnSpc>
              <a:spcBef>
                <a:spcPts val="0"/>
              </a:spcBef>
              <a:buNone/>
            </a:pPr>
            <a:r>
              <a:rPr lang="ru-RU" sz="2800" dirty="0"/>
              <a:t>	Глава 13 посвящена вопросам ответственности (дисциплинарной, административной, уголовной) за земельные правонарушения.</a:t>
            </a:r>
          </a:p>
          <a:p>
            <a:pPr marL="0" indent="446088" algn="just">
              <a:lnSpc>
                <a:spcPts val="3000"/>
              </a:lnSpc>
              <a:spcBef>
                <a:spcPts val="0"/>
              </a:spcBef>
              <a:buNone/>
            </a:pPr>
            <a:r>
              <a:rPr lang="ru-RU" sz="2800" dirty="0"/>
              <a:t>	Главы 14-18 описывают правовой  режим земель различных категорий. </a:t>
            </a:r>
          </a:p>
          <a:p>
            <a:pPr marL="0" indent="446088" algn="just">
              <a:spcBef>
                <a:spcPts val="0"/>
              </a:spcBef>
              <a:buNone/>
            </a:pPr>
            <a:endParaRPr lang="ru-RU" sz="2800" dirty="0" smtClean="0"/>
          </a:p>
          <a:p>
            <a:pPr marL="0" indent="446088" algn="just">
              <a:spcBef>
                <a:spcPts val="0"/>
              </a:spcBef>
              <a:buNone/>
            </a:pPr>
            <a:endParaRPr lang="ru-RU" sz="2800" dirty="0"/>
          </a:p>
        </p:txBody>
      </p:sp>
    </p:spTree>
    <p:extLst>
      <p:ext uri="{BB962C8B-B14F-4D97-AF65-F5344CB8AC3E}">
        <p14:creationId xmlns:p14="http://schemas.microsoft.com/office/powerpoint/2010/main" val="224646820"/>
      </p:ext>
    </p:extLst>
  </p:cSld>
  <p:clrMapOvr>
    <a:masterClrMapping/>
  </p:clrMapOvr>
  <p:transition spd="slow">
    <p:check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23</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lnSpc>
                <a:spcPts val="2800"/>
              </a:lnSpc>
              <a:spcBef>
                <a:spcPts val="0"/>
              </a:spcBef>
              <a:buNone/>
            </a:pPr>
            <a:r>
              <a:rPr lang="ru-RU" dirty="0"/>
              <a:t>Указы и распоряжения Президента РФ могут быть приняты по любым вопросам (кроме случаев, когда ЗК РФ предусматривает принятие федерального закона) и не должны противоречить ЗК РФ и федеральным законам. Акты Правительства РФ, регулирующие земельные отношения, могут приниматься лишь в пределах полномочий, определенных ЗК РФ, федеральными законами, а также указами Президента РФ</a:t>
            </a:r>
            <a:r>
              <a:rPr lang="ru-RU" dirty="0" smtClean="0"/>
              <a:t>.</a:t>
            </a:r>
          </a:p>
          <a:p>
            <a:pPr marL="0" indent="446088" algn="just">
              <a:lnSpc>
                <a:spcPts val="2800"/>
              </a:lnSpc>
              <a:spcBef>
                <a:spcPts val="0"/>
              </a:spcBef>
              <a:buNone/>
            </a:pPr>
            <a:r>
              <a:rPr lang="ru-RU" dirty="0" smtClean="0"/>
              <a:t>Следовательно</a:t>
            </a:r>
            <a:r>
              <a:rPr lang="ru-RU" dirty="0"/>
              <a:t>, если вышеупомянутые нормативные правовые акты не содержат прямых отсылок к актам Правительства РФ, то таковые и не принимаются. Органы местного самоуправления вправе издавать нормативные правовые акты, регулирующие земельные отношения, в пределах своих полномочий. </a:t>
            </a:r>
          </a:p>
          <a:p>
            <a:pPr marL="0" indent="446088" algn="just">
              <a:lnSpc>
                <a:spcPts val="2800"/>
              </a:lnSpc>
              <a:spcBef>
                <a:spcPts val="0"/>
              </a:spcBef>
              <a:buNone/>
            </a:pPr>
            <a:endParaRPr lang="ru-RU" sz="2800" b="1" dirty="0" smtClean="0"/>
          </a:p>
          <a:p>
            <a:pPr marL="0" indent="446088" algn="just">
              <a:lnSpc>
                <a:spcPts val="2800"/>
              </a:lnSpc>
              <a:spcBef>
                <a:spcPts val="0"/>
              </a:spcBef>
              <a:buNone/>
            </a:pPr>
            <a:endParaRPr lang="ru-RU" sz="2800" b="1" dirty="0"/>
          </a:p>
          <a:p>
            <a:pPr marL="0" indent="446088" algn="just">
              <a:lnSpc>
                <a:spcPts val="2800"/>
              </a:lnSpc>
              <a:spcBef>
                <a:spcPts val="0"/>
              </a:spcBef>
              <a:buNone/>
            </a:pPr>
            <a:r>
              <a:rPr lang="ru-RU" sz="2800" b="1" dirty="0" smtClean="0"/>
              <a:t>По </a:t>
            </a:r>
            <a:r>
              <a:rPr lang="ru-RU" sz="2800" b="1" dirty="0"/>
              <a:t>критерию уровня можно различать </a:t>
            </a:r>
            <a:r>
              <a:rPr lang="ru-RU" sz="2800" dirty="0"/>
              <a:t>Конституцию РФ, международные договоры, федеральные законы, конституции (уставы) и законы субъектов РФ, указы Президента РФ, постановления Правительства РФ, нормативные правовые акты органов исполнительной власти РФ и субъектов РФ, акты органов местного самоуправления.</a:t>
            </a:r>
          </a:p>
          <a:p>
            <a:pPr marL="0" indent="446088" algn="just">
              <a:lnSpc>
                <a:spcPts val="2800"/>
              </a:lnSpc>
              <a:spcBef>
                <a:spcPts val="0"/>
              </a:spcBef>
              <a:buNone/>
            </a:pPr>
            <a:r>
              <a:rPr lang="ru-RU" sz="2800" b="1" dirty="0"/>
              <a:t>Среди федеральных земельных законов главное место занимает ЗК РФ, </a:t>
            </a:r>
            <a:r>
              <a:rPr lang="ru-RU" sz="2800" dirty="0"/>
              <a:t>который содержит ряд правовых гарантий получения земельного участка в собственность</a:t>
            </a:r>
            <a:r>
              <a:rPr lang="ru-RU" sz="2800" dirty="0" smtClean="0"/>
              <a:t>,  </a:t>
            </a:r>
            <a:r>
              <a:rPr lang="ru-RU" sz="2800" dirty="0"/>
              <a:t>установив детальные процедуры такого предоставления; решает вопрос об основаниях и порядке изъятия путем выкупа земельных участков для государственных и муниципальных нужд; определяет особенности охраны земель, меры земельно-правовой ответственности и т.д.</a:t>
            </a:r>
          </a:p>
          <a:p>
            <a:pPr marL="0" indent="446088" algn="just" fontAlgn="auto">
              <a:lnSpc>
                <a:spcPts val="3000"/>
              </a:lnSpc>
              <a:spcBef>
                <a:spcPts val="0"/>
              </a:spcBef>
              <a:spcAft>
                <a:spcPts val="0"/>
              </a:spcAft>
              <a:buNone/>
              <a:defRPr/>
            </a:pPr>
            <a:endParaRPr lang="ru-RU" sz="2800" b="1" dirty="0" smtClean="0"/>
          </a:p>
          <a:p>
            <a:pPr marL="0" indent="446088" algn="just" fontAlgn="auto">
              <a:lnSpc>
                <a:spcPts val="3000"/>
              </a:lnSpc>
              <a:spcBef>
                <a:spcPts val="0"/>
              </a:spcBef>
              <a:spcAft>
                <a:spcPts val="0"/>
              </a:spcAft>
              <a:buNone/>
              <a:defRPr/>
            </a:pPr>
            <a:endParaRPr lang="ru-RU" sz="2800" b="1" dirty="0"/>
          </a:p>
        </p:txBody>
      </p:sp>
    </p:spTree>
    <p:extLst>
      <p:ext uri="{BB962C8B-B14F-4D97-AF65-F5344CB8AC3E}">
        <p14:creationId xmlns:p14="http://schemas.microsoft.com/office/powerpoint/2010/main" val="1398158089"/>
      </p:ext>
    </p:extLst>
  </p:cSld>
  <p:clrMapOvr>
    <a:masterClrMapping/>
  </p:clrMapOvr>
  <p:transition spd="slow">
    <p:check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A1949FC1-3B25-41AF-B72A-94344E23E874}" type="slidenum">
              <a:rPr lang="ru-RU" b="1" kern="0">
                <a:solidFill>
                  <a:srgbClr val="FFFFFF"/>
                </a:solidFill>
                <a:latin typeface="Century Gothic"/>
              </a:rPr>
              <a:pPr algn="ctr" fontAlgn="auto">
                <a:spcBef>
                  <a:spcPts val="0"/>
                </a:spcBef>
                <a:spcAft>
                  <a:spcPts val="0"/>
                </a:spcAft>
                <a:defRPr/>
              </a:pPr>
              <a:t>24</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dirty="0" smtClean="0">
                <a:solidFill>
                  <a:srgbClr val="C00000"/>
                </a:solidFill>
                <a:effectLst>
                  <a:outerShdw blurRad="38100" dist="38100" dir="2700000" algn="tl">
                    <a:srgbClr val="000000"/>
                  </a:outerShdw>
                </a:effectLst>
                <a:latin typeface="+mn-lt"/>
              </a:rPr>
              <a:t>Источники земельного права</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125538"/>
            <a:ext cx="9144000" cy="4162425"/>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446088" algn="just">
              <a:lnSpc>
                <a:spcPts val="2800"/>
              </a:lnSpc>
              <a:spcBef>
                <a:spcPts val="0"/>
              </a:spcBef>
              <a:buNone/>
            </a:pPr>
            <a:r>
              <a:rPr lang="ru-RU" b="1" dirty="0"/>
              <a:t>Муниципальными правовыми актами — правилами землепользования и застройки — определяется правовой режим конкретных земельных участков на территории муниципального образования посредством установления для каждой территориальной зоны градостроительных регламентов</a:t>
            </a:r>
            <a:r>
              <a:rPr lang="ru-RU" dirty="0"/>
              <a:t>. </a:t>
            </a:r>
            <a:endParaRPr lang="ru-RU" dirty="0" smtClean="0"/>
          </a:p>
          <a:p>
            <a:pPr marL="0" indent="446088" algn="just">
              <a:lnSpc>
                <a:spcPts val="2800"/>
              </a:lnSpc>
              <a:spcBef>
                <a:spcPts val="0"/>
              </a:spcBef>
              <a:buNone/>
            </a:pPr>
            <a:r>
              <a:rPr lang="ru-RU" b="1" dirty="0" smtClean="0"/>
              <a:t>В </a:t>
            </a:r>
            <a:r>
              <a:rPr lang="ru-RU" b="1" dirty="0"/>
              <a:t>числе источников земельного права можно выделить </a:t>
            </a:r>
            <a:r>
              <a:rPr lang="ru-RU" dirty="0"/>
              <a:t>постановления и руководящие разъяснения Конституционного Суда РФ, Высшего Арбитражного и Верховного Судов РФ. Хотя официально правовая доктрина не признает данные акты источниками права</a:t>
            </a:r>
          </a:p>
          <a:p>
            <a:pPr marL="0" indent="446088" algn="just" fontAlgn="auto">
              <a:lnSpc>
                <a:spcPts val="3000"/>
              </a:lnSpc>
              <a:spcBef>
                <a:spcPts val="0"/>
              </a:spcBef>
              <a:spcAft>
                <a:spcPts val="0"/>
              </a:spcAft>
              <a:buNone/>
              <a:defRPr/>
            </a:pPr>
            <a:endParaRPr lang="ru-RU" sz="2800" b="1" dirty="0" smtClean="0"/>
          </a:p>
          <a:p>
            <a:pPr marL="0" indent="446088" algn="just" fontAlgn="auto">
              <a:lnSpc>
                <a:spcPts val="3000"/>
              </a:lnSpc>
              <a:spcBef>
                <a:spcPts val="0"/>
              </a:spcBef>
              <a:spcAft>
                <a:spcPts val="0"/>
              </a:spcAft>
              <a:buNone/>
              <a:defRPr/>
            </a:pPr>
            <a:endParaRPr lang="ru-RU" sz="2800" b="1" dirty="0"/>
          </a:p>
        </p:txBody>
      </p:sp>
    </p:spTree>
    <p:extLst>
      <p:ext uri="{BB962C8B-B14F-4D97-AF65-F5344CB8AC3E}">
        <p14:creationId xmlns:p14="http://schemas.microsoft.com/office/powerpoint/2010/main" val="3117158332"/>
      </p:ext>
    </p:extLst>
  </p:cSld>
  <p:clrMapOvr>
    <a:masterClrMapping/>
  </p:clrMapOvr>
  <p:transition spd="slow">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7"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6FA18FF9-3F06-46B5-852F-0B973DBD140A}" type="slidenum">
              <a:rPr lang="ru-RU" b="1" kern="0">
                <a:solidFill>
                  <a:srgbClr val="FFFFFF"/>
                </a:solidFill>
                <a:latin typeface="Century Gothic"/>
              </a:rPr>
              <a:pPr algn="ctr" fontAlgn="auto">
                <a:spcBef>
                  <a:spcPts val="0"/>
                </a:spcBef>
                <a:spcAft>
                  <a:spcPts val="0"/>
                </a:spcAft>
                <a:defRPr/>
              </a:pPr>
              <a:t>3</a:t>
            </a:fld>
            <a:endParaRPr lang="ru-RU" b="1" kern="0" dirty="0">
              <a:solidFill>
                <a:srgbClr val="FFFFFF"/>
              </a:solidFill>
              <a:latin typeface="Century Gothic"/>
            </a:endParaRPr>
          </a:p>
        </p:txBody>
      </p:sp>
      <p:sp>
        <p:nvSpPr>
          <p:cNvPr id="8"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Учебные вопросы:</a:t>
            </a:r>
          </a:p>
        </p:txBody>
      </p:sp>
      <p:sp>
        <p:nvSpPr>
          <p:cNvPr id="2" name="Прямоугольник 1"/>
          <p:cNvSpPr/>
          <p:nvPr/>
        </p:nvSpPr>
        <p:spPr>
          <a:xfrm>
            <a:off x="0" y="1196975"/>
            <a:ext cx="9144000" cy="4431983"/>
          </a:xfrm>
          <a:prstGeom prst="rect">
            <a:avLst/>
          </a:prstGeom>
        </p:spPr>
        <p:txBody>
          <a:bodyPr>
            <a:spAutoFit/>
          </a:bodyPr>
          <a:lstStyle/>
          <a:p>
            <a:pPr indent="358775" fontAlgn="auto">
              <a:spcBef>
                <a:spcPts val="0"/>
              </a:spcBef>
              <a:spcAft>
                <a:spcPts val="0"/>
              </a:spcAft>
              <a:tabLst>
                <a:tab pos="0" algn="l"/>
              </a:tabLst>
              <a:defRPr/>
            </a:pPr>
            <a:r>
              <a:rPr lang="ru-RU" sz="4400" b="1" dirty="0">
                <a:latin typeface="+mn-lt"/>
              </a:rPr>
              <a:t>Первый учебный вопрос: </a:t>
            </a:r>
            <a:endParaRPr lang="ru-RU" sz="4400" b="1" dirty="0" smtClean="0">
              <a:latin typeface="+mn-lt"/>
            </a:endParaRPr>
          </a:p>
          <a:p>
            <a:pPr indent="358775" fontAlgn="auto">
              <a:spcBef>
                <a:spcPts val="0"/>
              </a:spcBef>
              <a:spcAft>
                <a:spcPts val="0"/>
              </a:spcAft>
              <a:tabLst>
                <a:tab pos="0" algn="l"/>
              </a:tabLst>
              <a:defRPr/>
            </a:pPr>
            <a:r>
              <a:rPr lang="ru-RU" sz="4400" dirty="0" smtClean="0">
                <a:latin typeface="+mn-lt"/>
              </a:rPr>
              <a:t>Понятие и содержание принципов земельного права.</a:t>
            </a:r>
          </a:p>
          <a:p>
            <a:pPr indent="358775" fontAlgn="auto">
              <a:spcBef>
                <a:spcPts val="0"/>
              </a:spcBef>
              <a:spcAft>
                <a:spcPts val="0"/>
              </a:spcAft>
              <a:tabLst>
                <a:tab pos="0" algn="l"/>
              </a:tabLst>
              <a:defRPr/>
            </a:pPr>
            <a:r>
              <a:rPr lang="ru-RU" sz="4400" b="1" dirty="0" smtClean="0">
                <a:latin typeface="+mn-lt"/>
              </a:rPr>
              <a:t>Второй </a:t>
            </a:r>
            <a:r>
              <a:rPr lang="ru-RU" sz="4400" b="1" dirty="0">
                <a:latin typeface="+mn-lt"/>
              </a:rPr>
              <a:t>учебный вопрос</a:t>
            </a:r>
            <a:r>
              <a:rPr lang="ru-RU" sz="4400" dirty="0">
                <a:latin typeface="+mn-lt"/>
              </a:rPr>
              <a:t>: </a:t>
            </a:r>
            <a:r>
              <a:rPr lang="ru-RU" sz="4400" dirty="0" smtClean="0">
                <a:latin typeface="+mn-lt"/>
              </a:rPr>
              <a:t>Источники земельного права </a:t>
            </a:r>
            <a:endParaRPr lang="ru-RU" sz="4400" dirty="0">
              <a:latin typeface="+mn-lt"/>
            </a:endParaRPr>
          </a:p>
          <a:p>
            <a:pPr fontAlgn="auto">
              <a:spcBef>
                <a:spcPts val="0"/>
              </a:spcBef>
              <a:spcAft>
                <a:spcPts val="0"/>
              </a:spcAft>
              <a:defRPr/>
            </a:pPr>
            <a:endParaRPr lang="ru-RU" sz="44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ru-RU" dirty="0">
                <a:latin typeface="+mn-lt"/>
              </a:rPr>
              <a:t> </a:t>
            </a:r>
          </a:p>
        </p:txBody>
      </p:sp>
    </p:spTree>
  </p:cSld>
  <p:clrMapOvr>
    <a:masterClrMapping/>
  </p:clrMapOvr>
  <p:transition spd="slow">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0CDA539B-8038-4CEF-8C0A-652F104CA78C}" type="slidenum">
              <a:rPr lang="ru-RU" b="1" kern="0">
                <a:solidFill>
                  <a:srgbClr val="FFFFFF"/>
                </a:solidFill>
                <a:latin typeface="Century Gothic"/>
              </a:rPr>
              <a:pPr algn="ctr" fontAlgn="auto">
                <a:spcBef>
                  <a:spcPts val="0"/>
                </a:spcBef>
                <a:spcAft>
                  <a:spcPts val="0"/>
                </a:spcAft>
                <a:defRPr/>
              </a:pPr>
              <a:t>4</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Первый учебный вопрос:</a:t>
            </a:r>
          </a:p>
        </p:txBody>
      </p:sp>
      <p:sp>
        <p:nvSpPr>
          <p:cNvPr id="5" name="Rectangle 5"/>
          <p:cNvSpPr txBox="1">
            <a:spLocks noChangeArrowheads="1"/>
          </p:cNvSpPr>
          <p:nvPr/>
        </p:nvSpPr>
        <p:spPr>
          <a:xfrm>
            <a:off x="0" y="1196975"/>
            <a:ext cx="9144000" cy="4090988"/>
          </a:xfrm>
          <a:prstGeom prst="rect">
            <a:avLst/>
          </a:prstGeom>
          <a:effectLst>
            <a:outerShdw blurRad="12700" dist="12700" dir="2700000" algn="ctr" rotWithShape="0">
              <a:schemeClr val="bg1"/>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fontAlgn="auto">
              <a:spcAft>
                <a:spcPts val="0"/>
              </a:spcAft>
              <a:buFont typeface="Arial" pitchFamily="34" charset="0"/>
              <a:buNone/>
              <a:defRPr/>
            </a:pPr>
            <a:endParaRPr lang="ru-RU" sz="1600" b="1" dirty="0">
              <a:solidFill>
                <a:prstClr val="white"/>
              </a:solidFill>
              <a:latin typeface="Arial" pitchFamily="34" charset="0"/>
              <a:cs typeface="Arial" pitchFamily="34" charset="0"/>
            </a:endParaRPr>
          </a:p>
          <a:p>
            <a:pPr marL="0" indent="0" algn="ctr" fontAlgn="auto">
              <a:spcAft>
                <a:spcPts val="0"/>
              </a:spcAft>
              <a:buFont typeface="Arial" pitchFamily="34" charset="0"/>
              <a:buNone/>
              <a:defRPr/>
            </a:pPr>
            <a:r>
              <a:rPr lang="ru-RU" sz="5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5400" b="1" dirty="0"/>
              <a:t>Первый учебный вопрос: </a:t>
            </a:r>
            <a:r>
              <a:rPr lang="ru-RU" sz="5400" dirty="0"/>
              <a:t>Понятие </a:t>
            </a:r>
            <a:r>
              <a:rPr lang="ru-RU" sz="5400" dirty="0" smtClean="0"/>
              <a:t>и содержание принципов земельного права </a:t>
            </a:r>
            <a:r>
              <a:rPr lang="ru-RU" sz="4800" dirty="0" smtClean="0">
                <a:latin typeface="Times New Roman" panose="02020603050405020304" pitchFamily="18" charset="0"/>
                <a:cs typeface="Times New Roman" panose="02020603050405020304" pitchFamily="18" charset="0"/>
              </a:rPr>
              <a:t>     </a:t>
            </a:r>
            <a:endParaRPr lang="ru-RU" sz="48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spd="slow">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5</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15078" y="1085851"/>
            <a:ext cx="9144000" cy="4090988"/>
          </a:xfrm>
          <a:prstGeom prst="rect">
            <a:avLst/>
          </a:prstGeom>
          <a:effectLst>
            <a:outerShdw blurRad="12700" dist="12700" dir="2700000" algn="ctr" rotWithShape="0">
              <a:schemeClr val="bg1"/>
            </a:outerShdw>
          </a:effectLst>
        </p:spPr>
        <p:txBody>
          <a:bodyPr/>
          <a:lstStyle/>
          <a:p>
            <a:pPr indent="533400" algn="just">
              <a:lnSpc>
                <a:spcPts val="3000"/>
              </a:lnSpc>
            </a:pPr>
            <a:r>
              <a:rPr lang="ru-RU" sz="2800" dirty="0" smtClean="0"/>
              <a:t>Принципы </a:t>
            </a:r>
            <a:r>
              <a:rPr lang="ru-RU" sz="2800" dirty="0"/>
              <a:t>права — это его основные начала, руководящие идеи и положения, определяющие общую направленность и конкретное содержание правового регулирования отношений в данной сфере. Принципы права распространяют свое действие на более обширную область общественной жизни, нежели правовые нормы. Как правило, один принцип находит отражение и воплощение в целом ряде отдельных норм.</a:t>
            </a:r>
          </a:p>
          <a:p>
            <a:pPr indent="446088" algn="just">
              <a:lnSpc>
                <a:spcPts val="3000"/>
              </a:lnSpc>
            </a:pPr>
            <a:r>
              <a:rPr lang="ru-RU" sz="2800" dirty="0"/>
              <a:t>Принципы права подразделяются на группы в зависимости от того, распространяются ли они на всю систему права (общеправовые), несколько отраслей (межотраслевые), на одну </a:t>
            </a:r>
            <a:r>
              <a:rPr lang="ru-RU" sz="2800" dirty="0" smtClean="0"/>
              <a:t>отрасль права </a:t>
            </a:r>
            <a:r>
              <a:rPr lang="ru-RU" sz="2800" dirty="0"/>
              <a:t>(отраслевые), на один правовой институт (внутриотраслевые</a:t>
            </a:r>
            <a:r>
              <a:rPr lang="ru-RU" sz="2800" dirty="0" smtClean="0"/>
              <a:t>).</a:t>
            </a:r>
            <a:endParaRPr lang="ru-RU" sz="3200" dirty="0" smtClean="0">
              <a:cs typeface="Arial" charset="0"/>
            </a:endParaRPr>
          </a:p>
        </p:txBody>
      </p:sp>
    </p:spTree>
  </p:cSld>
  <p:clrMapOvr>
    <a:masterClrMapping/>
  </p:clrMapOvr>
  <p:transition spd="slow">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6</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15078" y="1085851"/>
            <a:ext cx="9144000" cy="4090988"/>
          </a:xfrm>
          <a:prstGeom prst="rect">
            <a:avLst/>
          </a:prstGeom>
          <a:effectLst>
            <a:outerShdw blurRad="12700" dist="12700" dir="2700000" algn="ctr" rotWithShape="0">
              <a:schemeClr val="bg1"/>
            </a:outerShdw>
          </a:effectLst>
        </p:spPr>
        <p:txBody>
          <a:bodyPr/>
          <a:lstStyle/>
          <a:p>
            <a:pPr indent="446088" algn="just">
              <a:lnSpc>
                <a:spcPts val="3000"/>
              </a:lnSpc>
            </a:pPr>
            <a:r>
              <a:rPr lang="ru-RU" sz="2800" dirty="0"/>
              <a:t>В зависимости от источников права, закрепляющих эти принципы, различают конституционные принципы и принципы, установленные в федеральных законах.</a:t>
            </a:r>
          </a:p>
          <a:p>
            <a:pPr indent="446088" algn="just">
              <a:lnSpc>
                <a:spcPts val="3000"/>
              </a:lnSpc>
            </a:pPr>
            <a:r>
              <a:rPr lang="ru-RU" sz="2800" b="1" dirty="0"/>
              <a:t>Первый принцип земельного законодательства, провозглашающий учет земли как основы жизни и деятельности человека</a:t>
            </a:r>
            <a:r>
              <a:rPr lang="ru-RU" sz="2800" dirty="0"/>
              <a:t>, — прямое продолжение конституционного принципа, сформулированного в ч. 1 ст. 9 Конституции РФ, согласно которому «земля и другие природные ресурсы используются и охраняются в Российской Федерации как основа жизни и деятельности народов, проживающих на соответствующей территории». </a:t>
            </a:r>
            <a:endParaRPr lang="ru-RU" sz="2800" dirty="0" smtClean="0"/>
          </a:p>
          <a:p>
            <a:pPr indent="533400" algn="just">
              <a:lnSpc>
                <a:spcPts val="3000"/>
              </a:lnSpc>
            </a:pPr>
            <a:endParaRPr lang="ru-RU" sz="2800" dirty="0"/>
          </a:p>
          <a:p>
            <a:pPr indent="533400" algn="just">
              <a:lnSpc>
                <a:spcPts val="3000"/>
              </a:lnSpc>
            </a:pPr>
            <a:endParaRPr lang="ru-RU" sz="2800" dirty="0" smtClean="0"/>
          </a:p>
        </p:txBody>
      </p:sp>
    </p:spTree>
    <p:extLst>
      <p:ext uri="{BB962C8B-B14F-4D97-AF65-F5344CB8AC3E}">
        <p14:creationId xmlns:p14="http://schemas.microsoft.com/office/powerpoint/2010/main" val="817710195"/>
      </p:ext>
    </p:extLst>
  </p:cSld>
  <p:clrMapOvr>
    <a:masterClrMapping/>
  </p:clrMapOvr>
  <p:transition spd="slow">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7</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lnSpc>
                <a:spcPts val="3000"/>
              </a:lnSpc>
            </a:pPr>
            <a:r>
              <a:rPr lang="ru-RU" sz="3200" b="1" dirty="0"/>
              <a:t>Второй принцип земельного права, закрепляя приоритет охраны земельного участка перед его использованием. </a:t>
            </a:r>
            <a:r>
              <a:rPr lang="ru-RU" sz="3200" dirty="0"/>
              <a:t>Данный принцип прямо вытекает из ч. 2 ст. 36 Конституции РФ, согласно которой владение, пользование и распоряжение землей и другими природными ресурсами осуществляются их собственниками свободно, если это не наносит ущерба окружающей среде и не нарушает прав и законных интересов иных лиц. Данный принцип детализируется главным образом в гл. 2 </a:t>
            </a:r>
            <a:r>
              <a:rPr lang="ru-RU" sz="3200" dirty="0" smtClean="0"/>
              <a:t>Земельного кодекса Российской Федерации</a:t>
            </a:r>
            <a:endParaRPr lang="ru-RU" sz="3200" dirty="0"/>
          </a:p>
          <a:p>
            <a:pPr indent="446088" algn="just">
              <a:lnSpc>
                <a:spcPts val="3000"/>
              </a:lnSpc>
            </a:pPr>
            <a:endParaRPr lang="ru-RU" sz="2800" dirty="0" smtClean="0"/>
          </a:p>
          <a:p>
            <a:pPr indent="446088" algn="just">
              <a:lnSpc>
                <a:spcPts val="3000"/>
              </a:lnSpc>
            </a:pPr>
            <a:endParaRPr lang="ru-RU" sz="2800" dirty="0"/>
          </a:p>
          <a:p>
            <a:pPr indent="446088" algn="just">
              <a:lnSpc>
                <a:spcPts val="3000"/>
              </a:lnSpc>
            </a:pPr>
            <a:endParaRPr lang="ru-RU" sz="2800" dirty="0" smtClean="0"/>
          </a:p>
        </p:txBody>
      </p:sp>
    </p:spTree>
    <p:extLst>
      <p:ext uri="{BB962C8B-B14F-4D97-AF65-F5344CB8AC3E}">
        <p14:creationId xmlns:p14="http://schemas.microsoft.com/office/powerpoint/2010/main" val="564827086"/>
      </p:ext>
    </p:extLst>
  </p:cSld>
  <p:clrMapOvr>
    <a:masterClrMapping/>
  </p:clrMapOvr>
  <p:transition spd="slow">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8</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lnSpc>
                <a:spcPts val="3000"/>
              </a:lnSpc>
            </a:pPr>
            <a:r>
              <a:rPr lang="ru-RU" sz="3200" b="1" dirty="0"/>
              <a:t>В соответствии с третьим принципом земельного права устанавливается приоритет охраны жизни и здоровья человека, а для обеспечения данного блага предусмотрены соответствующие требования к видам деятельности и решениям, вне зависимости от размера финансовых затрат. </a:t>
            </a:r>
            <a:r>
              <a:rPr lang="ru-RU" sz="3200" dirty="0"/>
              <a:t>Данный принцип корреспондирует положениям Конституции РФ (ст. 41, 42), а также принципам охраны окружающей среды, сформулированным в ст. 3 Закона 0б охране окружающей среды. </a:t>
            </a:r>
          </a:p>
          <a:p>
            <a:pPr indent="446088" algn="just">
              <a:lnSpc>
                <a:spcPts val="3000"/>
              </a:lnSpc>
            </a:pPr>
            <a:endParaRPr lang="ru-RU" sz="3200" b="1" dirty="0" smtClean="0"/>
          </a:p>
          <a:p>
            <a:pPr indent="446088" algn="just">
              <a:lnSpc>
                <a:spcPts val="3000"/>
              </a:lnSpc>
            </a:pPr>
            <a:endParaRPr lang="ru-RU" sz="3200" b="1" dirty="0"/>
          </a:p>
        </p:txBody>
      </p:sp>
    </p:spTree>
    <p:extLst>
      <p:ext uri="{BB962C8B-B14F-4D97-AF65-F5344CB8AC3E}">
        <p14:creationId xmlns:p14="http://schemas.microsoft.com/office/powerpoint/2010/main" val="3401802066"/>
      </p:ext>
    </p:extLst>
  </p:cSld>
  <p:clrMapOvr>
    <a:masterClrMapping/>
  </p:clrMapOvr>
  <p:transition spd="slow">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D:\ВОЕННЫЙ СОВЕТ\подложка ГКВВ.jpg"/>
          <p:cNvPicPr>
            <a:picLocks noChangeAspect="1" noChangeArrowheads="1"/>
          </p:cNvPicPr>
          <p:nvPr/>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Номер слайда 5"/>
          <p:cNvSpPr txBox="1">
            <a:spLocks/>
          </p:cNvSpPr>
          <p:nvPr/>
        </p:nvSpPr>
        <p:spPr bwMode="auto">
          <a:xfrm>
            <a:off x="8834438" y="6538913"/>
            <a:ext cx="309562" cy="296862"/>
          </a:xfrm>
          <a:prstGeom prst="roundRect">
            <a:avLst/>
          </a:prstGeom>
          <a:solidFill>
            <a:schemeClr val="bg1">
              <a:lumMod val="50000"/>
            </a:schemeClr>
          </a:solidFill>
          <a:ln w="25400" cap="rnd">
            <a:solidFill>
              <a:srgbClr val="DDD4C1"/>
            </a:solidFill>
            <a:round/>
            <a:headEnd/>
            <a:tailEnd/>
          </a:ln>
          <a:effectLst/>
        </p:spPr>
        <p:txBody>
          <a:bodyPr lIns="0" tIns="0" rIns="0" bIns="0"/>
          <a:lstStyle/>
          <a:p>
            <a:pPr algn="ctr" fontAlgn="auto">
              <a:spcBef>
                <a:spcPts val="0"/>
              </a:spcBef>
              <a:spcAft>
                <a:spcPts val="0"/>
              </a:spcAft>
              <a:defRPr/>
            </a:pPr>
            <a:fld id="{8F0D3D7A-A66B-4932-8193-B178E0AB29E0}" type="slidenum">
              <a:rPr lang="ru-RU" b="1" kern="0">
                <a:solidFill>
                  <a:srgbClr val="FFFFFF"/>
                </a:solidFill>
                <a:latin typeface="Century Gothic"/>
              </a:rPr>
              <a:pPr algn="ctr" fontAlgn="auto">
                <a:spcBef>
                  <a:spcPts val="0"/>
                </a:spcBef>
                <a:spcAft>
                  <a:spcPts val="0"/>
                </a:spcAft>
                <a:defRPr/>
              </a:pPr>
              <a:t>9</a:t>
            </a:fld>
            <a:endParaRPr lang="ru-RU" b="1" kern="0" dirty="0">
              <a:solidFill>
                <a:srgbClr val="FFFFFF"/>
              </a:solidFill>
              <a:latin typeface="Century Gothic"/>
            </a:endParaRPr>
          </a:p>
        </p:txBody>
      </p:sp>
      <p:sp>
        <p:nvSpPr>
          <p:cNvPr id="4" name="Text Box 4"/>
          <p:cNvSpPr txBox="1">
            <a:spLocks noChangeArrowheads="1"/>
          </p:cNvSpPr>
          <p:nvPr/>
        </p:nvSpPr>
        <p:spPr bwMode="auto">
          <a:xfrm>
            <a:off x="0" y="157163"/>
            <a:ext cx="9144000" cy="771525"/>
          </a:xfrm>
          <a:prstGeom prst="rect">
            <a:avLst/>
          </a:prstGeom>
          <a:noFill/>
          <a:ln w="9525">
            <a:noFill/>
            <a:miter lim="800000"/>
            <a:headEnd/>
            <a:tailEnd/>
          </a:ln>
          <a:effectLst/>
        </p:spPr>
        <p:txBody>
          <a:bodyPr anchor="ctr"/>
          <a:lstStyle/>
          <a:p>
            <a:pPr algn="ctr" fontAlgn="auto">
              <a:spcBef>
                <a:spcPts val="0"/>
              </a:spcBef>
              <a:spcAft>
                <a:spcPts val="0"/>
              </a:spcAft>
              <a:defRPr/>
            </a:pPr>
            <a:r>
              <a:rPr lang="ru-RU" sz="4000" b="1" dirty="0" smtClean="0">
                <a:solidFill>
                  <a:srgbClr val="C00000"/>
                </a:solidFill>
                <a:effectLst>
                  <a:outerShdw blurRad="38100" dist="38100" dir="2700000" algn="tl">
                    <a:srgbClr val="000000"/>
                  </a:outerShdw>
                </a:effectLst>
                <a:latin typeface="+mn-lt"/>
              </a:rPr>
              <a:t>Принципы земельного права </a:t>
            </a:r>
            <a:endParaRPr lang="ru-RU" sz="4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5"/>
          <p:cNvSpPr txBox="1">
            <a:spLocks noChangeArrowheads="1"/>
          </p:cNvSpPr>
          <p:nvPr/>
        </p:nvSpPr>
        <p:spPr>
          <a:xfrm>
            <a:off x="0" y="1268760"/>
            <a:ext cx="9144000" cy="4090988"/>
          </a:xfrm>
          <a:prstGeom prst="rect">
            <a:avLst/>
          </a:prstGeom>
          <a:effectLst>
            <a:outerShdw blurRad="12700" dist="12700" dir="2700000" algn="ctr" rotWithShape="0">
              <a:schemeClr val="bg1"/>
            </a:outerShdw>
          </a:effectLst>
        </p:spPr>
        <p:txBody>
          <a:bodyPr/>
          <a:lstStyle/>
          <a:p>
            <a:pPr indent="446088" algn="just">
              <a:lnSpc>
                <a:spcPts val="3000"/>
              </a:lnSpc>
            </a:pPr>
            <a:r>
              <a:rPr lang="ru-RU" sz="2800" b="1" dirty="0" smtClean="0"/>
              <a:t>Принцип </a:t>
            </a:r>
            <a:r>
              <a:rPr lang="ru-RU" sz="2800" b="1" dirty="0"/>
              <a:t>четвертый, регулирующий участие граждан, общественных организаций (объединений) и религиозных организаций в решении вопросов, касающихся их прав на землю, </a:t>
            </a:r>
            <a:r>
              <a:rPr lang="ru-RU" sz="2800" dirty="0"/>
              <a:t>подробно детализируется как в самом ЗК РФ (ст. 23, 31, 34 </a:t>
            </a:r>
            <a:r>
              <a:rPr lang="ru-RU" sz="2800" dirty="0" smtClean="0"/>
              <a:t>и т.д</a:t>
            </a:r>
            <a:r>
              <a:rPr lang="ru-RU" sz="2800" dirty="0"/>
              <a:t>.), так и в актах экологического и градостроительного законодательства</a:t>
            </a:r>
            <a:r>
              <a:rPr lang="ru-RU" sz="2800" dirty="0" smtClean="0"/>
              <a:t>.</a:t>
            </a:r>
          </a:p>
          <a:p>
            <a:pPr indent="446088" algn="just">
              <a:lnSpc>
                <a:spcPts val="3000"/>
              </a:lnSpc>
            </a:pPr>
            <a:r>
              <a:rPr lang="ru-RU" sz="2800" b="1" dirty="0"/>
              <a:t>Пятый принцип земельного законодательства устанавливает единство судьбы земельных участков и прочно связанных с ними объектов, </a:t>
            </a:r>
            <a:r>
              <a:rPr lang="ru-RU" sz="2800" dirty="0"/>
              <a:t>согласно которому все прочно связанные с земельными участками объекты следуют судьбе земельных участков, за исключением случаев, установленных федеральными законами.</a:t>
            </a:r>
          </a:p>
          <a:p>
            <a:pPr algn="just">
              <a:lnSpc>
                <a:spcPts val="3000"/>
              </a:lnSpc>
            </a:pPr>
            <a:endParaRPr lang="ru-RU" sz="2800" dirty="0"/>
          </a:p>
          <a:p>
            <a:pPr indent="446088" algn="just">
              <a:lnSpc>
                <a:spcPts val="3000"/>
              </a:lnSpc>
            </a:pPr>
            <a:endParaRPr lang="ru-RU" sz="3200" b="1" dirty="0" smtClean="0"/>
          </a:p>
          <a:p>
            <a:pPr indent="446088" algn="just">
              <a:lnSpc>
                <a:spcPts val="3000"/>
              </a:lnSpc>
            </a:pPr>
            <a:endParaRPr lang="ru-RU" sz="3200" b="1" dirty="0"/>
          </a:p>
        </p:txBody>
      </p:sp>
    </p:spTree>
    <p:extLst>
      <p:ext uri="{BB962C8B-B14F-4D97-AF65-F5344CB8AC3E}">
        <p14:creationId xmlns:p14="http://schemas.microsoft.com/office/powerpoint/2010/main" val="4246820669"/>
      </p:ext>
    </p:extLst>
  </p:cSld>
  <p:clrMapOvr>
    <a:masterClrMapping/>
  </p:clrMapOvr>
  <p:transition spd="slow">
    <p:checker/>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TotalTime>
  <Words>1850</Words>
  <Application>Microsoft Office PowerPoint</Application>
  <PresentationFormat>Экран (4:3)</PresentationFormat>
  <Paragraphs>128</Paragraphs>
  <Slides>24</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Arial</vt:lpstr>
      <vt:lpstr>Calibri</vt:lpstr>
      <vt:lpstr>Century Gothic</vt:lpstr>
      <vt:lpstr>Impact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Валагин Олег Александрович</dc:creator>
  <cp:lastModifiedBy>Пользователь</cp:lastModifiedBy>
  <cp:revision>104</cp:revision>
  <dcterms:created xsi:type="dcterms:W3CDTF">2014-07-21T11:02:43Z</dcterms:created>
  <dcterms:modified xsi:type="dcterms:W3CDTF">2022-02-19T05:49:49Z</dcterms:modified>
</cp:coreProperties>
</file>