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309" r:id="rId2"/>
    <p:sldId id="269" r:id="rId3"/>
    <p:sldId id="273" r:id="rId4"/>
    <p:sldId id="271" r:id="rId5"/>
    <p:sldId id="274" r:id="rId6"/>
    <p:sldId id="445" r:id="rId7"/>
    <p:sldId id="446" r:id="rId8"/>
    <p:sldId id="447" r:id="rId9"/>
    <p:sldId id="448" r:id="rId10"/>
    <p:sldId id="449" r:id="rId11"/>
    <p:sldId id="450" r:id="rId12"/>
    <p:sldId id="451" r:id="rId13"/>
    <p:sldId id="452" r:id="rId14"/>
    <p:sldId id="453" r:id="rId15"/>
    <p:sldId id="393" r:id="rId16"/>
    <p:sldId id="410" r:id="rId17"/>
    <p:sldId id="454" r:id="rId18"/>
    <p:sldId id="455" r:id="rId19"/>
    <p:sldId id="457" r:id="rId20"/>
    <p:sldId id="456" r:id="rId21"/>
    <p:sldId id="440" r:id="rId22"/>
    <p:sldId id="439" r:id="rId23"/>
    <p:sldId id="458" r:id="rId24"/>
    <p:sldId id="459" r:id="rId25"/>
    <p:sldId id="460" r:id="rId26"/>
    <p:sldId id="461" r:id="rId27"/>
    <p:sldId id="463" r:id="rId28"/>
    <p:sldId id="462" r:id="rId29"/>
    <p:sldId id="464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5425B8-7805-4A3E-9BE0-051A7D8D6F6B}" type="datetimeFigureOut">
              <a:rPr lang="ru-RU" smtClean="0"/>
              <a:t>30.03.2022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C8C88-3266-4AD4-97C8-9E282166F3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2496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6015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9743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6090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7581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15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851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177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3206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8237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7279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499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41341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5BC1FB-E4E5-4DED-8251-7A619E7B9E99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61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BE8CD-7448-4E16-B5BE-AA9E11647C00}" type="datetimeFigureOut">
              <a:rPr lang="ru-RU"/>
              <a:pPr>
                <a:defRPr/>
              </a:pPr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CE61C-4158-46BF-9707-9B612156AD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AE3F4-2638-46E7-821A-7BC897156FC2}" type="datetimeFigureOut">
              <a:rPr lang="ru-RU"/>
              <a:pPr>
                <a:defRPr/>
              </a:pPr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6CF4B-0888-4C94-857D-27724A3878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9FC38-209C-4F2E-9B49-8839353CC4AA}" type="datetimeFigureOut">
              <a:rPr lang="ru-RU"/>
              <a:pPr>
                <a:defRPr/>
              </a:pPr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C8D70-392C-43DC-8D7A-042901FCBE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FE452F-549A-47A2-93BE-FECCB1F4F391}" type="datetimeFigureOut">
              <a:rPr lang="ru-RU"/>
              <a:pPr>
                <a:defRPr/>
              </a:pPr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E735F-6F8B-4A97-9DDC-F2203903B2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DBBF6-1843-4BAD-A888-D4F1D03AF401}" type="datetimeFigureOut">
              <a:rPr lang="ru-RU"/>
              <a:pPr>
                <a:defRPr/>
              </a:pPr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0F268-0D8E-48DF-AB41-57C3684A3B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32F58-F944-43CB-A399-EC4C085EC56D}" type="datetimeFigureOut">
              <a:rPr lang="ru-RU"/>
              <a:pPr>
                <a:defRPr/>
              </a:pPr>
              <a:t>30.03.2022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7D678-ED51-4B29-9E9A-A398AAED9E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D04B3-B034-4411-B766-FED5B39CD7BE}" type="datetimeFigureOut">
              <a:rPr lang="ru-RU"/>
              <a:pPr>
                <a:defRPr/>
              </a:pPr>
              <a:t>30.03.2022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663D3-95B4-4670-8E90-895A3F05B1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FA016-FEAD-43C6-A6F5-9E52476CEB28}" type="datetimeFigureOut">
              <a:rPr lang="ru-RU"/>
              <a:pPr>
                <a:defRPr/>
              </a:pPr>
              <a:t>30.03.2022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65D03-BFCD-4AA9-9913-B8FF73C0D2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331CB-6168-42E1-A1CF-93443487B31A}" type="datetimeFigureOut">
              <a:rPr lang="ru-RU"/>
              <a:pPr>
                <a:defRPr/>
              </a:pPr>
              <a:t>30.03.2022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172BA3-71C5-46B0-8EA8-593CFC27FA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9C3BE-3F70-4D8B-99DF-0EE79185B18D}" type="datetimeFigureOut">
              <a:rPr lang="ru-RU"/>
              <a:pPr>
                <a:defRPr/>
              </a:pPr>
              <a:t>30.03.2022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FBA2A-8104-4871-A501-FA17D4AC93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2D733-EECE-4851-829F-91DC870B5410}" type="datetimeFigureOut">
              <a:rPr lang="ru-RU"/>
              <a:pPr>
                <a:defRPr/>
              </a:pPr>
              <a:t>30.03.2022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F2A4A-D313-400F-91CF-D981B2F0E8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D86810-C405-44E7-921E-A4B40A600BD7}" type="datetimeFigureOut">
              <a:rPr lang="ru-RU"/>
              <a:pPr>
                <a:defRPr/>
              </a:pPr>
              <a:t>30.03.2022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FEC7FA6-C857-4101-8591-9EABD6A6F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 descr="D:\ВОЕННЫЙ СОВЕТ\16-9 (для войск).jpg"/>
          <p:cNvPicPr>
            <a:picLocks noChangeAspect="1" noChangeArrowheads="1"/>
          </p:cNvPicPr>
          <p:nvPr/>
        </p:nvPicPr>
        <p:blipFill>
          <a:blip r:embed="rId2" cstate="print"/>
          <a:srcRect t="5621"/>
          <a:stretch>
            <a:fillRect/>
          </a:stretch>
        </p:blipFill>
        <p:spPr bwMode="auto">
          <a:xfrm>
            <a:off x="-26640" y="21095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Box 1"/>
          <p:cNvSpPr txBox="1">
            <a:spLocks noChangeArrowheads="1"/>
          </p:cNvSpPr>
          <p:nvPr/>
        </p:nvSpPr>
        <p:spPr bwMode="auto">
          <a:xfrm>
            <a:off x="395536" y="275889"/>
            <a:ext cx="7416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Новосибирский государственный университет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экономики и управления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Юридический факультет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 административного, финансового и корпоративного права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8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Земельное право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107949" y="3208338"/>
            <a:ext cx="7920286" cy="2031325"/>
          </a:xfrm>
          <a:prstGeom prst="rect">
            <a:avLst/>
          </a:prstGeom>
          <a:noFill/>
          <a:effectLst>
            <a:outerShdw blurRad="12700" dist="25400" dir="27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ТЕМА </a:t>
            </a:r>
            <a:r>
              <a:rPr lang="ru-RU" sz="4400" dirty="0">
                <a:solidFill>
                  <a:srgbClr val="FF0000"/>
                </a:solidFill>
                <a:latin typeface="Impact" pitchFamily="34" charset="0"/>
              </a:rPr>
              <a:t>№ </a:t>
            </a:r>
            <a:r>
              <a:rPr lang="ru-RU" sz="4400" dirty="0" smtClean="0">
                <a:solidFill>
                  <a:srgbClr val="FF0000"/>
                </a:solidFill>
                <a:latin typeface="Impact" pitchFamily="34" charset="0"/>
              </a:rPr>
              <a:t>5: «Управление земельными ресурсами»</a:t>
            </a:r>
            <a:endParaRPr lang="ru-RU" sz="4400" dirty="0">
              <a:solidFill>
                <a:srgbClr val="FF0000"/>
              </a:solidFill>
              <a:latin typeface="Impact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13317" name="TextBox 9"/>
          <p:cNvSpPr txBox="1">
            <a:spLocks noChangeArrowheads="1"/>
          </p:cNvSpPr>
          <p:nvPr/>
        </p:nvSpPr>
        <p:spPr bwMode="auto">
          <a:xfrm>
            <a:off x="179388" y="5516563"/>
            <a:ext cx="8858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sz="2000">
              <a:solidFill>
                <a:srgbClr val="2A373D"/>
              </a:solidFill>
              <a:latin typeface="Impact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Органы государственной власти по управлению земельными ресурсами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2500"/>
              </a:lnSpc>
            </a:pPr>
            <a:r>
              <a:rPr lang="ru-RU" sz="2400" dirty="0"/>
              <a:t>К компетенции федеральных органов исполнительной власти по управлению земельным фондом относится:</a:t>
            </a:r>
          </a:p>
          <a:p>
            <a:pPr lvl="0" indent="446088" algn="just">
              <a:lnSpc>
                <a:spcPts val="2500"/>
              </a:lnSpc>
            </a:pPr>
            <a:r>
              <a:rPr lang="ru-RU" sz="2400" dirty="0"/>
              <a:t>установление основ федеральной политики в области регулирования земельных отношений; </a:t>
            </a:r>
          </a:p>
          <a:p>
            <a:pPr lvl="0" indent="446088" algn="just">
              <a:lnSpc>
                <a:spcPts val="2500"/>
              </a:lnSpc>
            </a:pPr>
            <a:r>
              <a:rPr lang="ru-RU" sz="2400" dirty="0"/>
              <a:t>установление ограничений </a:t>
            </a:r>
            <a:r>
              <a:rPr lang="ru-RU" sz="2400" dirty="0" err="1"/>
              <a:t>оборотоспособности</a:t>
            </a:r>
            <a:r>
              <a:rPr lang="ru-RU" sz="2400" dirty="0"/>
              <a:t> земельных участков; </a:t>
            </a:r>
          </a:p>
          <a:p>
            <a:pPr lvl="0" indent="446088" algn="just">
              <a:lnSpc>
                <a:spcPts val="2500"/>
              </a:lnSpc>
            </a:pPr>
            <a:r>
              <a:rPr lang="ru-RU" sz="2400" dirty="0"/>
              <a:t>государственное управление в области осуществления мониторинга земель, государственного земельного контроля и ведение государственного земельного кадастра;</a:t>
            </a:r>
          </a:p>
          <a:p>
            <a:pPr lvl="0" indent="446088" algn="just">
              <a:lnSpc>
                <a:spcPts val="2500"/>
              </a:lnSpc>
            </a:pPr>
            <a:r>
              <a:rPr lang="ru-RU" sz="2400" dirty="0"/>
              <a:t>установление порядка изъятия (выкупа) земель для государственных и муниципальных нужд;</a:t>
            </a:r>
          </a:p>
          <a:p>
            <a:pPr lvl="0" indent="446088" algn="just">
              <a:lnSpc>
                <a:spcPts val="2500"/>
              </a:lnSpc>
            </a:pPr>
            <a:r>
              <a:rPr lang="ru-RU" sz="2400" dirty="0"/>
              <a:t>изъятие (выкуп) земель для нужд Российской федерации;</a:t>
            </a:r>
          </a:p>
          <a:p>
            <a:pPr lvl="0" indent="446088" algn="just">
              <a:lnSpc>
                <a:spcPts val="2500"/>
              </a:lnSpc>
            </a:pPr>
            <a:r>
              <a:rPr lang="ru-RU" sz="2400" dirty="0"/>
              <a:t>разработка и реализация федеральных программ по использованию и охране земель;</a:t>
            </a:r>
          </a:p>
          <a:p>
            <a:pPr lvl="0" indent="446088" algn="just">
              <a:lnSpc>
                <a:spcPts val="2500"/>
              </a:lnSpc>
            </a:pPr>
            <a:r>
              <a:rPr lang="ru-RU" sz="2400" dirty="0"/>
              <a:t>иные полномочия, отнесенные к ведению Российской Федерации Конституцией РФ, Земельным кодексом РФ и другими федеральными законами. </a:t>
            </a:r>
          </a:p>
        </p:txBody>
      </p:sp>
    </p:spTree>
    <p:extLst>
      <p:ext uri="{BB962C8B-B14F-4D97-AF65-F5344CB8AC3E}">
        <p14:creationId xmlns:p14="http://schemas.microsoft.com/office/powerpoint/2010/main" val="3700564101"/>
      </p:ext>
    </p:extLst>
  </p:cSld>
  <p:clrMapOvr>
    <a:masterClrMapping/>
  </p:clrMapOvr>
  <p:transition spd="slow">
    <p:checke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11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Органы государственной власти по управлению земельными ресурсами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400" dirty="0"/>
              <a:t>К компетенции органов исполнительной власти субъектов Российской Федерации в области управления использованием и охраной земель относятся:</a:t>
            </a:r>
          </a:p>
          <a:p>
            <a:pPr lvl="0" indent="446088" algn="just"/>
            <a:r>
              <a:rPr lang="ru-RU" sz="2400" dirty="0"/>
              <a:t>разработка и принятие нормативно-правовых актов в области регулирования земельных отношений в соответствии с федеральным законодательством;</a:t>
            </a:r>
          </a:p>
          <a:p>
            <a:pPr lvl="0" indent="446088" algn="just"/>
            <a:r>
              <a:rPr lang="ru-RU" sz="2400" dirty="0"/>
              <a:t>установление предельных норм предоставления земельных участков; </a:t>
            </a:r>
          </a:p>
          <a:p>
            <a:pPr lvl="0" indent="446088" algn="just"/>
            <a:r>
              <a:rPr lang="ru-RU" sz="2400" dirty="0"/>
              <a:t>определение порядка взимания платы за землю и установление региональной нормативной цены земли;</a:t>
            </a:r>
          </a:p>
          <a:p>
            <a:pPr lvl="0" indent="446088" algn="just"/>
            <a:r>
              <a:rPr lang="ru-RU" sz="2400" dirty="0"/>
              <a:t>установление льгот по налогам на землю;</a:t>
            </a:r>
          </a:p>
          <a:p>
            <a:pPr lvl="0" indent="446088" algn="just"/>
            <a:r>
              <a:rPr lang="ru-RU" sz="2400" dirty="0"/>
              <a:t>организация проведения работ по землеустройству, земельному кадастру, мониторингу и контролем за использованием и охраной земель и другие полномочия. </a:t>
            </a:r>
          </a:p>
          <a:p>
            <a:pPr indent="446088" algn="just">
              <a:lnSpc>
                <a:spcPts val="2500"/>
              </a:lnSpc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4129257644"/>
      </p:ext>
    </p:extLst>
  </p:cSld>
  <p:clrMapOvr>
    <a:masterClrMapping/>
  </p:clrMapOvr>
  <p:transition spd="slow">
    <p:checke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Органы государственной власти по управлению земельными ресурсами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2500"/>
              </a:lnSpc>
            </a:pPr>
            <a:r>
              <a:rPr lang="ru-RU" sz="2400" dirty="0"/>
              <a:t>К компетенциям органов местного самоуправления отнесены:</a:t>
            </a:r>
          </a:p>
          <a:p>
            <a:pPr lvl="0" indent="446088" algn="just">
              <a:lnSpc>
                <a:spcPts val="2500"/>
              </a:lnSpc>
            </a:pPr>
            <a:r>
              <a:rPr lang="ru-RU" sz="2400" dirty="0"/>
              <a:t>предоставление земельных участков гражданам и юридическим лицам в собственность или пользование </a:t>
            </a:r>
          </a:p>
          <a:p>
            <a:pPr lvl="0" indent="446088" algn="just">
              <a:lnSpc>
                <a:spcPts val="2500"/>
              </a:lnSpc>
            </a:pPr>
            <a:r>
              <a:rPr lang="ru-RU" sz="2400" dirty="0"/>
              <a:t>изъятие (выкуп) земельных участков для муниципальных нужд;</a:t>
            </a:r>
          </a:p>
          <a:p>
            <a:pPr lvl="0" indent="446088" algn="just">
              <a:lnSpc>
                <a:spcPts val="2500"/>
              </a:lnSpc>
            </a:pPr>
            <a:r>
              <a:rPr lang="ru-RU" sz="2400" dirty="0"/>
              <a:t>взимание платы на землю; </a:t>
            </a:r>
          </a:p>
          <a:p>
            <a:pPr lvl="0" indent="446088" algn="just">
              <a:lnSpc>
                <a:spcPts val="2500"/>
              </a:lnSpc>
            </a:pPr>
            <a:r>
              <a:rPr lang="ru-RU" sz="2400" dirty="0"/>
              <a:t>установление предельных норм наделения граждан земельными участками в установленных законодательно случаях;</a:t>
            </a:r>
          </a:p>
          <a:p>
            <a:pPr lvl="0" indent="446088" algn="just">
              <a:lnSpc>
                <a:spcPts val="2500"/>
              </a:lnSpc>
            </a:pPr>
            <a:r>
              <a:rPr lang="ru-RU" sz="2400" dirty="0"/>
              <a:t>организация работ по землеустройству, земельному кадастру, мониторингу земель;</a:t>
            </a:r>
          </a:p>
          <a:p>
            <a:pPr lvl="0" indent="446088" algn="just">
              <a:lnSpc>
                <a:spcPts val="2500"/>
              </a:lnSpc>
            </a:pPr>
            <a:r>
              <a:rPr lang="ru-RU" sz="2400" dirty="0"/>
              <a:t>охрана права собственности на землю и права землепользования и другие. </a:t>
            </a:r>
          </a:p>
          <a:p>
            <a:pPr indent="446088" algn="just">
              <a:lnSpc>
                <a:spcPts val="2500"/>
              </a:lnSpc>
            </a:pPr>
            <a:r>
              <a:rPr lang="ru-RU" sz="2400" dirty="0"/>
              <a:t>Конкретные виды и объемы деятельности муниципальных органов по управлению земельным фондом устанавливаются законодательством субъектов Российской Федерации.</a:t>
            </a:r>
          </a:p>
          <a:p>
            <a:pPr indent="446088" algn="just"/>
            <a:endParaRPr lang="ru-RU" sz="2400" dirty="0" smtClean="0"/>
          </a:p>
          <a:p>
            <a:pPr indent="446088" algn="just"/>
            <a:endParaRPr lang="ru-RU" sz="2400" dirty="0"/>
          </a:p>
          <a:p>
            <a:pPr indent="446088" algn="just"/>
            <a:endParaRPr lang="ru-RU" sz="2400" dirty="0" smtClean="0"/>
          </a:p>
          <a:p>
            <a:pPr indent="446088" algn="just"/>
            <a:r>
              <a:rPr lang="ru-RU" sz="2400" dirty="0" smtClean="0"/>
              <a:t>К </a:t>
            </a:r>
            <a:r>
              <a:rPr lang="ru-RU" sz="2400" dirty="0"/>
              <a:t>компетенции органов исполнительной власти субъектов Российской Федерации в области управления использованием и охраной земель относятся:</a:t>
            </a:r>
          </a:p>
          <a:p>
            <a:pPr lvl="0" indent="446088" algn="just"/>
            <a:r>
              <a:rPr lang="ru-RU" sz="2400" dirty="0"/>
              <a:t>разработка и принятие нормативно-правовых актов в области регулирования земельных отношений в соответствии с федеральным законодательством;</a:t>
            </a:r>
          </a:p>
          <a:p>
            <a:pPr lvl="0" indent="446088" algn="just"/>
            <a:r>
              <a:rPr lang="ru-RU" sz="2400" dirty="0"/>
              <a:t>установление предельных норм предоставления земельных участков; </a:t>
            </a:r>
          </a:p>
          <a:p>
            <a:pPr lvl="0" indent="446088" algn="just"/>
            <a:r>
              <a:rPr lang="ru-RU" sz="2400" dirty="0"/>
              <a:t>определение порядка взимания платы за землю и установление региональной нормативной цены земли;</a:t>
            </a:r>
          </a:p>
          <a:p>
            <a:pPr lvl="0" indent="446088" algn="just"/>
            <a:r>
              <a:rPr lang="ru-RU" sz="2400" dirty="0"/>
              <a:t>установление льгот по налогам на землю;</a:t>
            </a:r>
          </a:p>
          <a:p>
            <a:pPr lvl="0" indent="446088" algn="just"/>
            <a:r>
              <a:rPr lang="ru-RU" sz="2400" dirty="0"/>
              <a:t>организация проведения работ по землеустройству, земельному кадастру, мониторингу и контролем за использованием и охраной земель и другие полномочия. </a:t>
            </a:r>
          </a:p>
          <a:p>
            <a:pPr indent="446088" algn="just">
              <a:lnSpc>
                <a:spcPts val="2500"/>
              </a:lnSpc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1124662014"/>
      </p:ext>
    </p:extLst>
  </p:cSld>
  <p:clrMapOvr>
    <a:masterClrMapping/>
  </p:clrMapOvr>
  <p:transition spd="slow">
    <p:checke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Органы государственной власти по управлению земельными ресурсами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2800"/>
              </a:lnSpc>
            </a:pPr>
            <a:r>
              <a:rPr lang="ru-RU" sz="2800" dirty="0"/>
              <a:t>К функциональным органам специальной компетенции относятся: Федеральная служба государственной регистрации, кадастра и картографии (Министерство экономического развития РФ) ,Федеральная служба по гидрометеорологии и мониторингу окружающей среды (Министерство природных ресурсов и экологии РФ), Федеральная служба по ветеринарному и фитосанитарному надзору (Министерство сельского хозяйства РФ), Федеральная служба по надзору в сфере здравоохранения и социального развития (Министерство здравоохранения и социального развития РФ) и др. </a:t>
            </a:r>
          </a:p>
          <a:p>
            <a:pPr indent="446088" algn="just">
              <a:lnSpc>
                <a:spcPts val="2500"/>
              </a:lnSpc>
            </a:pPr>
            <a:endParaRPr lang="ru-RU" sz="2400" dirty="0" smtClean="0"/>
          </a:p>
          <a:p>
            <a:pPr indent="446088" algn="just">
              <a:lnSpc>
                <a:spcPts val="2500"/>
              </a:lnSpc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81530850"/>
      </p:ext>
    </p:extLst>
  </p:cSld>
  <p:clrMapOvr>
    <a:masterClrMapping/>
  </p:clrMapOvr>
  <p:transition spd="slow">
    <p:check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Органы государственной власти по управлению земельными ресурсами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>
              <a:lnSpc>
                <a:spcPts val="2800"/>
              </a:lnSpc>
            </a:pPr>
            <a:r>
              <a:rPr lang="ru-RU" sz="2800" dirty="0"/>
              <a:t>Центральным органом федеральной исполнительной власти специальной компетенции, осуществляющим ряд функций управления земельным фондом по отношению ко всему земельному фонду независимо от подчинения субъектов, является Федеральная служба государственной регистрации, кадастра и картографии и ее территориальные органы на местах.</a:t>
            </a:r>
          </a:p>
          <a:p>
            <a:pPr indent="446088" algn="just">
              <a:lnSpc>
                <a:spcPts val="2800"/>
              </a:lnSpc>
            </a:pPr>
            <a:r>
              <a:rPr lang="ru-RU" sz="2800" dirty="0"/>
              <a:t>Отраслевыми (ведомственными) органами являются различные министерства и ведомства, в ведении которых находятся земли определенного целевого назначения, например, Министерство связи РФ, Министерство сельского хозяйства РФ, Министерство обороны РФ и др. </a:t>
            </a:r>
          </a:p>
          <a:p>
            <a:pPr indent="446088" algn="just">
              <a:lnSpc>
                <a:spcPts val="2800"/>
              </a:lnSpc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1316214494"/>
      </p:ext>
    </p:extLst>
  </p:cSld>
  <p:clrMapOvr>
    <a:masterClrMapping/>
  </p:clrMapOvr>
  <p:transition spd="slow">
    <p:check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учебный </a:t>
            </a: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smtClean="0"/>
              <a:t>Второй </a:t>
            </a:r>
            <a:r>
              <a:rPr lang="ru-RU" sz="5400" b="1" dirty="0"/>
              <a:t>учебный вопрос: </a:t>
            </a:r>
            <a:r>
              <a:rPr lang="ru-RU" sz="5400" b="1" dirty="0" smtClean="0"/>
              <a:t>Понятие и содержание землеустройства</a:t>
            </a:r>
            <a:r>
              <a:rPr lang="ru-RU" sz="5400" dirty="0" smtClean="0"/>
              <a:t> 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7307574"/>
      </p:ext>
    </p:extLst>
  </p:cSld>
  <p:clrMapOvr>
    <a:masterClrMapping/>
  </p:clrMapOvr>
  <p:transition spd="slow">
    <p:check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16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Понятие и содержание землеустройства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4760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>
              <a:lnSpc>
                <a:spcPts val="28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Правовое регулирование землеустройства осуществляется Федеральным законом от 18 июня 2001 г. «О землеустройстве»</a:t>
            </a:r>
          </a:p>
          <a:p>
            <a:pPr indent="446088" algn="just">
              <a:lnSpc>
                <a:spcPts val="2800"/>
              </a:lnSpc>
            </a:pPr>
            <a:r>
              <a:rPr lang="ru-RU" sz="2800" b="1" i="1" dirty="0"/>
              <a:t>Землеустройство</a:t>
            </a:r>
            <a:r>
              <a:rPr lang="ru-RU" sz="2800" dirty="0"/>
              <a:t> - это мероприятия по изучению состояния земель, планированию и организации их рационального использования и охраны, описанию местоположения и (или) установлению на местности границ объектов землеустройства, организации рационального использования гражданами и юридическими лицами земельных участков для осуществления сельскохозяйственного производства, а также по организации территорий, </a:t>
            </a: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186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17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Понятие и содержание землеустройства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4760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>
              <a:lnSpc>
                <a:spcPts val="2800"/>
              </a:lnSpc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Задачи землеустройства:</a:t>
            </a:r>
          </a:p>
          <a:p>
            <a:pPr indent="446088" algn="just">
              <a:lnSpc>
                <a:spcPts val="2800"/>
              </a:lnSpc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определение границ объектов землеустройства;</a:t>
            </a:r>
          </a:p>
          <a:p>
            <a:pPr indent="446088" algn="just">
              <a:lnSpc>
                <a:spcPts val="2800"/>
              </a:lnSpc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изменение границ земельных участков;</a:t>
            </a:r>
          </a:p>
          <a:p>
            <a:pPr indent="446088" algn="just">
              <a:lnSpc>
                <a:spcPts val="2800"/>
              </a:lnSpc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перераспределение используемых гражданами и юридическими лицами земельных участков;</a:t>
            </a:r>
          </a:p>
          <a:p>
            <a:pPr indent="446088" algn="just">
              <a:lnSpc>
                <a:spcPts val="2800"/>
              </a:lnSpc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выявление нарушенных земель, а так же земель, подверженных водной и ветровой эрозии, подтоплению, заболачиванию, загрязнению отходами производства и потребления;</a:t>
            </a:r>
          </a:p>
          <a:p>
            <a:pPr indent="446088" algn="just">
              <a:lnSpc>
                <a:spcPts val="2800"/>
              </a:lnSpc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проведение мероприятий по восстановлению и консервации земель, защите и рекультивации земель.    </a:t>
            </a:r>
          </a:p>
          <a:p>
            <a:pPr indent="446088" algn="just">
              <a:lnSpc>
                <a:spcPts val="2800"/>
              </a:lnSpc>
            </a:pPr>
            <a:endParaRPr 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8478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Понятие и содержание землеустройства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5837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>
              <a:lnSpc>
                <a:spcPts val="2800"/>
              </a:lnSpc>
            </a:pPr>
            <a:r>
              <a:rPr lang="ru-RU" sz="2400" i="1" dirty="0"/>
              <a:t>Объектами землеустройства</a:t>
            </a:r>
            <a:r>
              <a:rPr lang="ru-RU" sz="2400" dirty="0"/>
              <a:t> являются территории субъектов РФ, территории муниципальных образований, территории населенных пунктов, территориальные зоны, зоны с особыми условиями использования территории, а также части указанных территорий и зон. </a:t>
            </a:r>
          </a:p>
          <a:p>
            <a:pPr indent="446088" algn="just">
              <a:lnSpc>
                <a:spcPts val="2800"/>
              </a:lnSpc>
            </a:pPr>
            <a:r>
              <a:rPr lang="ru-RU" sz="2400" dirty="0"/>
              <a:t>Землеустройство проводится в обязательном порядке в случаях: изменения границ объектов землеустройства; выявления нарушенных земель, а также земель, подверженных водной и ветровой эрозии, селям, подтоплению, заболачиванию, вторичному засолению, иссушению, уплотнению, загрязнению отходами производства и потребления, </a:t>
            </a:r>
            <a:r>
              <a:rPr lang="ru-RU" sz="2400" dirty="0" smtClean="0"/>
              <a:t>радиоактивными </a:t>
            </a:r>
            <a:r>
              <a:rPr lang="ru-RU" sz="2400" dirty="0"/>
              <a:t>и химическими веществами, заражению и другим негативным воздействиям; </a:t>
            </a:r>
            <a:endParaRPr lang="ru-RU" sz="2400" dirty="0" smtClean="0"/>
          </a:p>
          <a:p>
            <a:pPr indent="446088" algn="just">
              <a:lnSpc>
                <a:spcPts val="2800"/>
              </a:lnSpc>
            </a:pPr>
            <a:endParaRPr lang="ru-RU" dirty="0"/>
          </a:p>
          <a:p>
            <a:pPr indent="446088" algn="just">
              <a:lnSpc>
                <a:spcPts val="2800"/>
              </a:lnSpc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809900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19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Понятие и содержание землеустройства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>
              <a:lnSpc>
                <a:spcPts val="2800"/>
              </a:lnSpc>
            </a:pPr>
            <a:r>
              <a:rPr lang="ru-RU" sz="2800" dirty="0"/>
              <a:t>Основаниями проведения землеустройства являются: решения федеральных органов государственной власти, органов государственной власти субъектов РФ и органов местного самоуправления о проведении землеустройства; договоры о проведении землеустройства; судебные решения. </a:t>
            </a:r>
            <a:r>
              <a:rPr lang="ru-RU" sz="2800" i="1" dirty="0"/>
              <a:t>Решения</a:t>
            </a:r>
            <a:r>
              <a:rPr lang="ru-RU" sz="2800" dirty="0"/>
              <a:t> федеральных органов власти о проведении землеустройства могут приниматься в публичных интересах, - например, в случае изменения границ двух и более субъектов РФ в порядке, определенном Конституцией РФ. </a:t>
            </a:r>
          </a:p>
          <a:p>
            <a:pPr indent="446088" algn="just">
              <a:lnSpc>
                <a:spcPts val="2800"/>
              </a:lnSpc>
            </a:pPr>
            <a:endParaRPr lang="ru-RU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764557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231460E9-95F0-4E1D-8174-D38F83423153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ЛИТЕРАТУРА: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975"/>
            <a:ext cx="9144000" cy="579235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Конституция Российской Федерации. Принята всенародным голосованием 12 декабря 1993 года.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Собрание законодательства РФ. 2014. № 31.  Ст. 4398  </a:t>
            </a:r>
          </a:p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2.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Земельный кодекс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Российской Федерации </a:t>
            </a:r>
            <a:r>
              <a:rPr lang="en-US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//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Собрание законодательства РФ. 2002. № 46. Ст. 4532.  </a:t>
            </a:r>
          </a:p>
          <a:p>
            <a:pPr indent="271463"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Борисов А.Б. Комментарий к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Земельному кодексу Российской Федерации (постатейный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. Книжный мир.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608 с.</a:t>
            </a:r>
          </a:p>
          <a:p>
            <a:pPr algn="just" eaLnBrk="0" hangingPunct="0">
              <a:spcBef>
                <a:spcPct val="20000"/>
              </a:spcBef>
              <a:buClr>
                <a:srgbClr val="D16349"/>
              </a:buClr>
              <a:buSzPct val="85000"/>
              <a:defRPr/>
            </a:pP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4. Земельное право: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Учебник / Под ред. М.К. </a:t>
            </a:r>
            <a:r>
              <a:rPr lang="ru-RU" sz="2400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Треушникова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М.: ОАО «Издательский дом «Городец», </a:t>
            </a:r>
            <a:r>
              <a:rPr lang="ru-RU" sz="24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2021. </a:t>
            </a:r>
            <a:r>
              <a:rPr lang="ru-RU" sz="24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784 с.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ransition spd="slow">
    <p:checke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20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Понятие и содержание землеустройства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47602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>
              <a:lnSpc>
                <a:spcPts val="2800"/>
              </a:lnSpc>
            </a:pPr>
            <a:r>
              <a:rPr lang="ru-RU" sz="2800" dirty="0" smtClean="0"/>
              <a:t>Документы</a:t>
            </a:r>
            <a:r>
              <a:rPr lang="ru-RU" sz="2800" dirty="0"/>
              <a:t>, получаемые в результате проведения землеустройства, называются </a:t>
            </a:r>
            <a:r>
              <a:rPr lang="ru-RU" sz="2800" i="1" dirty="0"/>
              <a:t>землеустроительной документацией</a:t>
            </a:r>
            <a:r>
              <a:rPr lang="ru-RU" sz="2800" dirty="0"/>
              <a:t>. К видам землеустроительной документации относятся: генеральная схема землеустройства территории РФ, схема землеустройства территорий субъектов РФ, схема землеустройства муниципальных образований, схемы использования и охраны земель; карты (планы) объектов землеустройства; проекты внутрихозяйственного землеустройства; проекты улучшения сельскохозяйственных угодий, освоения новых земель, рекультивации нарушенных земель и т.д. </a:t>
            </a:r>
          </a:p>
        </p:txBody>
      </p:sp>
    </p:spTree>
    <p:extLst>
      <p:ext uri="{BB962C8B-B14F-4D97-AF65-F5344CB8AC3E}">
        <p14:creationId xmlns:p14="http://schemas.microsoft.com/office/powerpoint/2010/main" val="334216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21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учебный </a:t>
            </a: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 smtClean="0"/>
              <a:t>Третий учебный </a:t>
            </a:r>
            <a:r>
              <a:rPr lang="ru-RU" sz="5400" b="1" dirty="0"/>
              <a:t>вопрос: </a:t>
            </a:r>
            <a:r>
              <a:rPr lang="ru-RU" sz="5400" dirty="0" smtClean="0"/>
              <a:t>Государственный кадастр недвижимости  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5400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480167"/>
      </p:ext>
    </p:extLst>
  </p:cSld>
  <p:clrMapOvr>
    <a:masterClrMapping/>
  </p:clrMapOvr>
  <p:transition spd="slow">
    <p:checke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22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Государственный кадастр недвижимости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5119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>
              <a:lnSpc>
                <a:spcPts val="2800"/>
              </a:lnSpc>
            </a:pPr>
            <a:r>
              <a:rPr lang="ru-RU" sz="2800" dirty="0"/>
              <a:t>В соответствии со ст. 1 Закона о государственном кадастре недвижимости государственный кадастр недвижимости является систематизированным сводом сведений об учтенном недвижимом имуществе, а также сведений о прохождении Государственной границы РФ, о границах между субъектами РФ, границах муниципальных образований, границах населенных пунктов, о территориальных зонах и зонах с особыми условиями использования территорий, а также иных предусмотренных законом сведений. Государственный кадастр недвижимости является федеральным государственным информационным ресурсом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74223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23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Государственный кадастр недвижимости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5837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>
              <a:lnSpc>
                <a:spcPts val="2800"/>
              </a:lnSpc>
            </a:pPr>
            <a:r>
              <a:rPr lang="ru-RU" dirty="0"/>
              <a:t> </a:t>
            </a:r>
            <a:r>
              <a:rPr lang="ru-RU" sz="2400" dirty="0"/>
              <a:t>Как следует из данного определения, сведения в государственный кадастр недвижимости как информационную систему поступают посредством проведения мероприятий по учету недвижимого имущества. Государственным кадастровым учетом недвижимого имущества признаются действия уполномоченного органа (</a:t>
            </a:r>
            <a:r>
              <a:rPr lang="ru-RU" sz="2400" dirty="0" err="1"/>
              <a:t>Росреестра</a:t>
            </a:r>
            <a:r>
              <a:rPr lang="ru-RU" sz="2400" dirty="0"/>
              <a:t>) по внесению в государственный кадастр недвижимости сведений о недвижимом имуществе, которые подтверждают существование такого недвижимого имущества с характеристиками, позволяющими определить такое недвижимое имущество в качестве индивидуально-определенной вещи, или подтверждают прекращение существования такого недвижимого имущества, а также иных предусмотренных законом сведений о недвижимом имуществе</a:t>
            </a:r>
            <a:endParaRPr lang="ru-RU" sz="2400" dirty="0" smtClean="0"/>
          </a:p>
          <a:p>
            <a:pPr indent="446088" algn="just">
              <a:lnSpc>
                <a:spcPts val="2800"/>
              </a:lnSpc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87350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24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Государственный кадастр недвижимости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5252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/>
            <a:r>
              <a:rPr lang="ru-RU" sz="2400" dirty="0"/>
              <a:t>Таким образом, каждый объект недвижимости, сведения о котором внесены в государственный кадастр недвижимости, имеет не повторяющийся во времени и на территории РФ государственный учетный номер. </a:t>
            </a:r>
          </a:p>
          <a:p>
            <a:pPr indent="446088" algn="just"/>
            <a:r>
              <a:rPr lang="ru-RU" sz="2400" dirty="0"/>
              <a:t>В целях присвоения объектам недвижимости кадастровых номеров орган кадастрового учета осуществляет кадастровое деление территории РФ на кадастровые округа, кадастровые районы и кадастровые кварталы. При установлении или изменении единиц кадастрового деления территории РФ соответствующие сведения вносятся в государственный кадастр недвижимости на основании правовых актов органа кадастрового учета. </a:t>
            </a:r>
          </a:p>
          <a:p>
            <a:pPr indent="446088" algn="just">
              <a:lnSpc>
                <a:spcPts val="2800"/>
              </a:lnSpc>
            </a:pPr>
            <a:r>
              <a:rPr lang="ru-RU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82558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25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Государственный кадастр недвижимости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/>
            <a:r>
              <a:rPr lang="ru-RU" sz="2800" dirty="0"/>
              <a:t>Кадастровой деятельностью является выполнение </a:t>
            </a:r>
            <a:r>
              <a:rPr lang="ru-RU" sz="2800" dirty="0" err="1"/>
              <a:t>управомоченным</a:t>
            </a:r>
            <a:r>
              <a:rPr lang="ru-RU" sz="2800" dirty="0"/>
              <a:t> лицом (кадастровым инженером) в отношении недвижимого имущества работ, в результате которых обеспечивается подготовка документов, содержащих необходимые для осуществления кадастрового учета сведения о таком недвижимом имуществе. В соответствии с Законом о государственном кадастре недвижимости осуществляется кадастровый учет земельных участков, зданий, сооружений, помещений, объектов незавершенного строительства. </a:t>
            </a:r>
          </a:p>
          <a:p>
            <a:pPr indent="446088" algn="just"/>
            <a:endParaRPr lang="ru-RU" sz="2400" dirty="0" smtClean="0"/>
          </a:p>
          <a:p>
            <a:pPr indent="446088"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25814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26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Государственный кадастр недвижимости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/>
            <a:r>
              <a:rPr lang="ru-RU" sz="2400" dirty="0"/>
              <a:t>В государственный кадастр недвижимости вносятся следующие сведения об уникальных характеристиках объекта недвижимости: вид объекта недвижимости (земельный участок, здание, сооружение, помещение, объект незавершенного строительства); кадастровый номер и дата внесения данного кадастрового номера в государственный кадастр недвижимости; описание местоположения границ объекта недвижимости, если объектом недвижимости является земельный участок; описание местоположения объекта недвижимости на земельном участке, если объектом недвижимости является здание, сооружение или объект незавершенного строительства; </a:t>
            </a:r>
            <a:endParaRPr lang="ru-RU" sz="2400" dirty="0" smtClean="0"/>
          </a:p>
          <a:p>
            <a:pPr indent="446088"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433582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27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Государственный кадастр недвижимости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кадастровый номер здания или сооружения, в которых расположено помещение, номер этажа, на котором расположено это помещение (при наличии этажности), описание местоположения этого помещения в пределах данного этажа, либо в пределах здания или сооружения, либо соответствующей части здания или сооружения, если объектом недвижимости является помещение; площадь, если объектом недвижимости является земельный участок, здание или помещение.</a:t>
            </a:r>
          </a:p>
          <a:p>
            <a:pPr indent="446088" algn="just"/>
            <a:r>
              <a:rPr lang="ru-RU" sz="2400" dirty="0"/>
              <a:t>Государственный кадастр недвижимости состоит из следующих разделов: реестр объектов недвижимости; кадастровые дела; кадастровые карты. </a:t>
            </a:r>
          </a:p>
          <a:p>
            <a:pPr indent="446088" algn="just"/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417296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28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Государственный кадастр недвижимости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/>
            <a:r>
              <a:rPr lang="ru-RU" sz="2800" dirty="0"/>
              <a:t>Реестр объектов недвижимости представляет собой документ, в котором содержатся записи об объектах недвижимости в текстовой форме путем описания внесенных в государственный кадастр недвижимости сведений о таких объектах. </a:t>
            </a:r>
          </a:p>
          <a:p>
            <a:pPr indent="446088" algn="just"/>
            <a:r>
              <a:rPr lang="ru-RU" sz="2800" dirty="0"/>
              <a:t>Кадастровые дела представляют собой совокупность скомплектованных и систематизированных документов, на основании которых внесены соответствующие сведения в государственный кадастр недвижимости. </a:t>
            </a:r>
          </a:p>
          <a:p>
            <a:pPr indent="446088" algn="just"/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4053830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2794"/>
            <a:ext cx="9144000" cy="6331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299405"/>
            <a:ext cx="309562" cy="274026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913BFCD-77B7-43FE-90F1-F3109E095B9A}" type="slidenum">
              <a:rPr lang="ru-RU" sz="1662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29</a:t>
            </a:fld>
            <a:endParaRPr lang="ru-RU" sz="1662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71430"/>
            <a:ext cx="9144000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noAutofit/>
          </a:bodyPr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Государственный кадастр недвижимости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596" y="1235526"/>
            <a:ext cx="8940849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6088" algn="just"/>
            <a:r>
              <a:rPr lang="ru-RU" sz="2600" dirty="0"/>
              <a:t>Кадастровые карты представляют собой составленные на единой картографической основе тематические карты, на которых в графи- ческой и текстовой форме воспроизводятся кадастровые сведения о земельных участках, зданиях, сооружениях, об объектах незавершенного строительства, о прохождении Государственной границы РФ, о границах между субъектами РФ, границах муниципальных образований, границах населенных пунктов, о территориальных зонах, зонах с особыми условиями использования территорий, кадастровом делении территории РФ, а также указывается местоположение пунктов опорных межевых сетей. </a:t>
            </a:r>
            <a:endParaRPr lang="ru-RU" sz="2600" dirty="0" smtClean="0"/>
          </a:p>
          <a:p>
            <a:pPr indent="446088" algn="just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26204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6FA18FF9-3F06-46B5-852F-0B973DBD140A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Учебные вопросы: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0" y="1196975"/>
            <a:ext cx="9144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>
                <a:latin typeface="+mn-lt"/>
              </a:rPr>
              <a:t>Первый учебный вопрос: </a:t>
            </a:r>
            <a:endParaRPr lang="ru-RU" sz="4400" b="1" dirty="0" smtClean="0">
              <a:latin typeface="+mn-lt"/>
            </a:endParaRP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dirty="0" smtClean="0">
                <a:latin typeface="+mn-lt"/>
              </a:rPr>
              <a:t>Понятие и общая характеристика управления земельными ресурсами.</a:t>
            </a: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 smtClean="0">
                <a:latin typeface="+mn-lt"/>
              </a:rPr>
              <a:t>Второй </a:t>
            </a:r>
            <a:r>
              <a:rPr lang="ru-RU" sz="4400" b="1" dirty="0">
                <a:latin typeface="+mn-lt"/>
              </a:rPr>
              <a:t>учебный вопрос</a:t>
            </a:r>
            <a:r>
              <a:rPr lang="ru-RU" sz="4400" dirty="0">
                <a:latin typeface="+mn-lt"/>
              </a:rPr>
              <a:t>: </a:t>
            </a:r>
            <a:r>
              <a:rPr lang="ru-RU" sz="4400" dirty="0" smtClean="0">
                <a:latin typeface="+mn-lt"/>
              </a:rPr>
              <a:t>Понятие и содержание землеустройства</a:t>
            </a:r>
          </a:p>
          <a:p>
            <a:pPr indent="358775" algn="just" fontAlgn="auto">
              <a:lnSpc>
                <a:spcPts val="4200"/>
              </a:lnSpc>
              <a:spcBef>
                <a:spcPts val="0"/>
              </a:spcBef>
              <a:spcAft>
                <a:spcPts val="0"/>
              </a:spcAft>
              <a:tabLst>
                <a:tab pos="0" algn="l"/>
              </a:tabLst>
              <a:defRPr/>
            </a:pPr>
            <a:r>
              <a:rPr lang="ru-RU" sz="4400" b="1" dirty="0" smtClean="0">
                <a:latin typeface="+mn-lt"/>
              </a:rPr>
              <a:t>Третий учебный вопрос: </a:t>
            </a:r>
            <a:r>
              <a:rPr lang="ru-RU" sz="4400" dirty="0" smtClean="0">
                <a:latin typeface="+mn-lt"/>
              </a:rPr>
              <a:t>Государственный кадастр недвижимости </a:t>
            </a:r>
            <a:endParaRPr lang="ru-RU" sz="4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+mn-lt"/>
              </a:rPr>
              <a:t> 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CDA539B-8038-4CEF-8C0A-652F104CA78C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учебный вопрос:</a:t>
            </a: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0" y="1196975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16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ru-RU" sz="5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400" b="1" dirty="0"/>
              <a:t>Первый учебный вопрос: </a:t>
            </a:r>
            <a:r>
              <a:rPr lang="ru-RU" sz="5400" dirty="0" smtClean="0"/>
              <a:t>Понятие и общая характеристика управления земельными ресурсами 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sz="4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управления земельными ресурсами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800" dirty="0"/>
              <a:t>Управление как способ организации систем есть стремление упорядочить что-либо. Управление также рассматривается как вид деятельности (функция), воздействующая на элементы системы для поддержания или достижения ее (системой) такого качественного состояния, которое определяется целями управления.</a:t>
            </a:r>
          </a:p>
          <a:p>
            <a:pPr indent="446088" algn="just"/>
            <a:r>
              <a:rPr lang="ru-RU" sz="2800" dirty="0"/>
              <a:t>Управление земельным фондом представляет собой распорядительную деятельность соответствующих государственных органов и органов местного самоуправления, направленную на обеспечение рационального использования и охраны единого земельного фонда страны</a:t>
            </a:r>
            <a:r>
              <a:rPr lang="ru-RU" sz="2800" dirty="0" smtClean="0"/>
              <a:t>.</a:t>
            </a:r>
          </a:p>
          <a:p>
            <a:pPr indent="446088" algn="just"/>
            <a:endParaRPr lang="ru-RU" sz="2800" dirty="0"/>
          </a:p>
          <a:p>
            <a:pPr indent="446088" algn="just"/>
            <a:endParaRPr lang="ru-RU" sz="2800" dirty="0" smtClean="0"/>
          </a:p>
          <a:p>
            <a:pPr indent="446088" algn="just"/>
            <a:endParaRPr lang="ru-RU" sz="2800" dirty="0"/>
          </a:p>
          <a:p>
            <a:pPr indent="446088" algn="just"/>
            <a:endParaRPr lang="ru-RU" sz="2800" dirty="0" smtClean="0"/>
          </a:p>
          <a:p>
            <a:pPr indent="446088" algn="just"/>
            <a:endParaRPr lang="ru-RU" sz="2800" dirty="0"/>
          </a:p>
          <a:p>
            <a:pPr indent="446088" algn="just"/>
            <a:endParaRPr lang="ru-RU" sz="2800" dirty="0" smtClean="0"/>
          </a:p>
          <a:p>
            <a:pPr indent="446088" algn="just"/>
            <a:endParaRPr lang="ru-RU" sz="2800" dirty="0"/>
          </a:p>
          <a:p>
            <a:pPr indent="446088" algn="just"/>
            <a:endParaRPr lang="ru-RU" sz="2800" dirty="0" smtClean="0"/>
          </a:p>
          <a:p>
            <a:pPr indent="446088" algn="just"/>
            <a:endParaRPr lang="ru-RU" sz="2800" dirty="0"/>
          </a:p>
          <a:p>
            <a:pPr indent="446088" algn="just"/>
            <a:endParaRPr lang="ru-RU" sz="2800" dirty="0"/>
          </a:p>
        </p:txBody>
      </p:sp>
    </p:spTree>
  </p:cSld>
  <p:clrMapOvr>
    <a:masterClrMapping/>
  </p:clrMapOvr>
  <p:transition spd="slow">
    <p:check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Понятие и общая характеристика управления земельными ресурсами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800" dirty="0"/>
              <a:t>Практически управление земельным фондом проявляется в виде регулирования земельных отношений посредством правовых норм и обеспечения соблюдения требований земельного законодательства путем осуществления систематического контроля за использованием и охраной земель и принятия необходимых мер воздействия на нарушителей земельного законодательства. Таким образом, функции государственного управления земельным фондом в данном случае являются и функциями государственного регулирования земельных отношений, т.е. они совпадают. </a:t>
            </a: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3024968382"/>
      </p:ext>
    </p:extLst>
  </p:cSld>
  <p:clrMapOvr>
    <a:masterClrMapping/>
  </p:clrMapOvr>
  <p:transition spd="slow"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Функции управления земельными ресурсами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800" dirty="0" smtClean="0"/>
              <a:t>Деятельность </a:t>
            </a:r>
            <a:r>
              <a:rPr lang="ru-RU" sz="2800" dirty="0"/>
              <a:t>по управлению землями раскрывается через функции, каждая из которых представляет собой обособленный вид деятельности, имеющий свою непосредственную цель, порядок осуществления.</a:t>
            </a:r>
          </a:p>
          <a:p>
            <a:pPr indent="446088" algn="just"/>
            <a:r>
              <a:rPr lang="ru-RU" sz="2800" dirty="0"/>
              <a:t>Основными функциями государственного управления земельным фондом являются: ведение государственного земельного кадастра и учета земель, планирование использования и охраны земель, предоставление и изъятие земель, землеустройство, проведение государственного контроля за использованием и охраной земель, разрешение земельных споров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40696150"/>
      </p:ext>
    </p:extLst>
  </p:cSld>
  <p:clrMapOvr>
    <a:masterClrMapping/>
  </p:clrMapOvr>
  <p:transition spd="slow"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8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Органы государственной власти по управлению земельными ресурсами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800" dirty="0"/>
              <a:t>Общее государственное управление земельным фондом осуществляют представительные и исполнительные органы власти, наделенные соответствующими властными полномочиями по организации и обеспечению рационального использования и охраны земель.</a:t>
            </a:r>
          </a:p>
          <a:p>
            <a:pPr indent="446088" algn="just"/>
            <a:r>
              <a:rPr lang="ru-RU" sz="2800" dirty="0"/>
              <a:t>Представительные органы государственной </a:t>
            </a:r>
            <a:r>
              <a:rPr lang="ru-RU" sz="2800" dirty="0" smtClean="0"/>
              <a:t>власти</a:t>
            </a:r>
            <a:r>
              <a:rPr lang="ru-RU" sz="2800" dirty="0"/>
              <a:t>: </a:t>
            </a:r>
            <a:r>
              <a:rPr lang="ru-RU" sz="2800" dirty="0" smtClean="0"/>
              <a:t>Совет </a:t>
            </a:r>
            <a:r>
              <a:rPr lang="ru-RU" sz="2800" dirty="0"/>
              <a:t>Федерации и Государственная Дума РФ, а также соответствующие органы субъектов РФ.</a:t>
            </a:r>
          </a:p>
          <a:p>
            <a:pPr indent="446088" algn="just"/>
            <a:r>
              <a:rPr lang="ru-RU" sz="2800" dirty="0"/>
              <a:t>Органы исполнительной власти, как субъекты управления земельным фондом, подразделяются на 2 вида: органы общей и специальной компетенции</a:t>
            </a:r>
            <a:r>
              <a:rPr lang="ru-RU" dirty="0" smtClean="0"/>
              <a:t>,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4299392"/>
      </p:ext>
    </p:extLst>
  </p:cSld>
  <p:clrMapOvr>
    <a:masterClrMapping/>
  </p:clrMapOvr>
  <p:transition spd="slow">
    <p:check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D:\ВОЕННЫЙ СОВЕТ\подложка ГКВ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5"/>
          <p:cNvSpPr txBox="1">
            <a:spLocks/>
          </p:cNvSpPr>
          <p:nvPr/>
        </p:nvSpPr>
        <p:spPr bwMode="auto">
          <a:xfrm>
            <a:off x="8834438" y="6538913"/>
            <a:ext cx="309562" cy="296862"/>
          </a:xfrm>
          <a:prstGeom prst="roundRect">
            <a:avLst/>
          </a:prstGeom>
          <a:solidFill>
            <a:schemeClr val="bg1">
              <a:lumMod val="50000"/>
            </a:schemeClr>
          </a:solidFill>
          <a:ln w="25400" cap="rnd">
            <a:solidFill>
              <a:srgbClr val="DDD4C1"/>
            </a:solidFill>
            <a:round/>
            <a:headEnd/>
            <a:tailEnd/>
          </a:ln>
          <a:effectLst/>
        </p:spPr>
        <p:txBody>
          <a:bodyPr lIns="0" tIns="0" rIns="0" bIns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8F0D3D7A-A66B-4932-8193-B178E0AB29E0}" type="slidenum">
              <a:rPr lang="ru-RU" b="1" kern="0">
                <a:solidFill>
                  <a:srgbClr val="FFFFFF"/>
                </a:solidFill>
                <a:latin typeface="Century Gothic"/>
              </a:rPr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9</a:t>
            </a:fld>
            <a:endParaRPr lang="ru-RU" b="1" kern="0" dirty="0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157163"/>
            <a:ext cx="9144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fontAlgn="auto">
              <a:lnSpc>
                <a:spcPts val="4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Органы государственной власти по управлению земельными ресурсами 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-15078" y="1085851"/>
            <a:ext cx="9144000" cy="4090988"/>
          </a:xfrm>
          <a:prstGeom prst="rect">
            <a:avLst/>
          </a:prstGeom>
          <a:effectLst>
            <a:outerShdw blurRad="12700" dist="12700" dir="2700000" algn="ctr" rotWithShape="0">
              <a:schemeClr val="bg1"/>
            </a:outerShdw>
          </a:effectLst>
        </p:spPr>
        <p:txBody>
          <a:bodyPr/>
          <a:lstStyle/>
          <a:p>
            <a:pPr indent="446088" algn="just"/>
            <a:r>
              <a:rPr lang="ru-RU" sz="2800" dirty="0"/>
              <a:t>К органам общей компетенции относятся: Правительство РФ и соответствующие органы государственной власти субъектов РФ, а также органы местного самоуправления городские, районные, поселковые и сельские администрации.</a:t>
            </a:r>
          </a:p>
          <a:p>
            <a:pPr indent="446088" algn="just"/>
            <a:r>
              <a:rPr lang="ru-RU" sz="2800" dirty="0"/>
              <a:t>Каждый из них в пределах своей компетенции осуществляет функции по управлению земельным фондом на всей территории данного административно территориального образования независимо от того, в чьей собственности, пользовании или ведомственном управлении находится земля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09422969"/>
      </p:ext>
    </p:extLst>
  </p:cSld>
  <p:clrMapOvr>
    <a:masterClrMapping/>
  </p:clrMapOvr>
  <p:transition spd="slow">
    <p:checker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2113</Words>
  <Application>Microsoft Office PowerPoint</Application>
  <PresentationFormat>Экран (4:3)</PresentationFormat>
  <Paragraphs>175</Paragraphs>
  <Slides>29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5" baseType="lpstr">
      <vt:lpstr>Arial</vt:lpstr>
      <vt:lpstr>Calibri</vt:lpstr>
      <vt:lpstr>Century Gothic</vt:lpstr>
      <vt:lpstr>Impact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Валагин Олег Александрович</dc:creator>
  <cp:lastModifiedBy>Пользователь</cp:lastModifiedBy>
  <cp:revision>165</cp:revision>
  <dcterms:created xsi:type="dcterms:W3CDTF">2014-07-21T11:02:43Z</dcterms:created>
  <dcterms:modified xsi:type="dcterms:W3CDTF">2022-03-30T00:29:25Z</dcterms:modified>
</cp:coreProperties>
</file>