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14" r:id="rId2"/>
    <p:sldId id="282" r:id="rId3"/>
    <p:sldId id="360" r:id="rId4"/>
    <p:sldId id="362" r:id="rId5"/>
    <p:sldId id="363" r:id="rId6"/>
    <p:sldId id="364" r:id="rId7"/>
    <p:sldId id="365" r:id="rId8"/>
    <p:sldId id="366" r:id="rId9"/>
    <p:sldId id="368" r:id="rId10"/>
    <p:sldId id="315" r:id="rId11"/>
    <p:sldId id="292" r:id="rId12"/>
    <p:sldId id="291" r:id="rId13"/>
    <p:sldId id="325" r:id="rId14"/>
    <p:sldId id="328" r:id="rId15"/>
    <p:sldId id="329" r:id="rId16"/>
    <p:sldId id="330" r:id="rId17"/>
    <p:sldId id="369" r:id="rId18"/>
    <p:sldId id="288" r:id="rId19"/>
    <p:sldId id="351" r:id="rId20"/>
    <p:sldId id="372" r:id="rId21"/>
    <p:sldId id="373" r:id="rId22"/>
    <p:sldId id="374" r:id="rId23"/>
    <p:sldId id="375" r:id="rId24"/>
    <p:sldId id="376" r:id="rId25"/>
    <p:sldId id="377" r:id="rId26"/>
    <p:sldId id="338" r:id="rId27"/>
    <p:sldId id="341" r:id="rId28"/>
    <p:sldId id="342" r:id="rId29"/>
    <p:sldId id="343" r:id="rId30"/>
    <p:sldId id="347" r:id="rId31"/>
    <p:sldId id="349" r:id="rId32"/>
    <p:sldId id="350" r:id="rId33"/>
    <p:sldId id="378" r:id="rId34"/>
    <p:sldId id="337" r:id="rId35"/>
    <p:sldId id="355" r:id="rId36"/>
    <p:sldId id="379" r:id="rId37"/>
    <p:sldId id="354" r:id="rId38"/>
    <p:sldId id="380" r:id="rId39"/>
    <p:sldId id="356" r:id="rId40"/>
    <p:sldId id="281" r:id="rId41"/>
  </p:sldIdLst>
  <p:sldSz cx="14400213" cy="80994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1">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4FFFF"/>
    <a:srgbClr val="0066FF"/>
    <a:srgbClr val="0033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078" autoAdjust="0"/>
    <p:restoredTop sz="59038" autoAdjust="0"/>
  </p:normalViewPr>
  <p:slideViewPr>
    <p:cSldViewPr snapToGrid="0">
      <p:cViewPr varScale="1">
        <p:scale>
          <a:sx n="34" d="100"/>
          <a:sy n="34" d="100"/>
        </p:scale>
        <p:origin x="492" y="36"/>
      </p:cViewPr>
      <p:guideLst>
        <p:guide orient="horz" pos="2551"/>
        <p:guide pos="4535"/>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A227E-30B3-48A3-AA14-8A9E461F2D41}"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endParaRPr lang="ru-RU"/>
        </a:p>
      </dgm:t>
    </dgm:pt>
    <dgm:pt modelId="{3FAB83B1-9CD7-4C04-BBF6-E1AF3902B046}">
      <dgm:prSet phldrT="[Текст]"/>
      <dgm:spPr/>
      <dgm:t>
        <a:bodyPr/>
        <a:lstStyle/>
        <a:p>
          <a:r>
            <a:rPr lang="ru-RU" b="1" dirty="0" smtClean="0"/>
            <a:t>Подходы</a:t>
          </a:r>
          <a:endParaRPr lang="ru-RU" b="1" dirty="0"/>
        </a:p>
      </dgm:t>
    </dgm:pt>
    <dgm:pt modelId="{15E5FFCF-9FE9-45B8-9D03-E9F740A03DE3}" type="parTrans" cxnId="{F29E2132-5BF0-4563-AD8B-DBC1A78CAF3E}">
      <dgm:prSet/>
      <dgm:spPr/>
      <dgm:t>
        <a:bodyPr/>
        <a:lstStyle/>
        <a:p>
          <a:endParaRPr lang="ru-RU"/>
        </a:p>
      </dgm:t>
    </dgm:pt>
    <dgm:pt modelId="{6D93A1E5-32DD-4EA5-B17D-41B0A7D2D85A}" type="sibTrans" cxnId="{F29E2132-5BF0-4563-AD8B-DBC1A78CAF3E}">
      <dgm:prSet/>
      <dgm:spPr/>
      <dgm:t>
        <a:bodyPr/>
        <a:lstStyle/>
        <a:p>
          <a:endParaRPr lang="ru-RU"/>
        </a:p>
      </dgm:t>
    </dgm:pt>
    <dgm:pt modelId="{5BEA36D7-16EA-4FF3-882D-B9154AC60E9A}">
      <dgm:prSet phldrT="[Текст]"/>
      <dgm:spPr/>
      <dgm:t>
        <a:bodyPr/>
        <a:lstStyle/>
        <a:p>
          <a:r>
            <a:rPr lang="ru-RU" b="1" dirty="0" smtClean="0"/>
            <a:t>Операции в узлах</a:t>
          </a:r>
          <a:endParaRPr lang="ru-RU" b="1" dirty="0"/>
        </a:p>
      </dgm:t>
    </dgm:pt>
    <dgm:pt modelId="{6303454B-2971-4E46-9665-5F5E84989B97}" type="parTrans" cxnId="{A82712AB-B9A3-4B6A-8504-E16BABFC7B28}">
      <dgm:prSet/>
      <dgm:spPr>
        <a:ln w="38100">
          <a:solidFill>
            <a:srgbClr val="0033CC"/>
          </a:solidFill>
        </a:ln>
      </dgm:spPr>
      <dgm:t>
        <a:bodyPr/>
        <a:lstStyle/>
        <a:p>
          <a:endParaRPr lang="ru-RU"/>
        </a:p>
      </dgm:t>
    </dgm:pt>
    <dgm:pt modelId="{0F6A3C70-82DD-478D-BBD4-B49622006946}" type="sibTrans" cxnId="{A82712AB-B9A3-4B6A-8504-E16BABFC7B28}">
      <dgm:prSet/>
      <dgm:spPr/>
      <dgm:t>
        <a:bodyPr/>
        <a:lstStyle/>
        <a:p>
          <a:endParaRPr lang="ru-RU"/>
        </a:p>
      </dgm:t>
    </dgm:pt>
    <dgm:pt modelId="{05594773-9CB6-44CE-AD55-397AFE9C3796}">
      <dgm:prSet phldrT="[Текст]"/>
      <dgm:spPr/>
      <dgm:t>
        <a:bodyPr/>
        <a:lstStyle/>
        <a:p>
          <a:r>
            <a:rPr lang="ru-RU" b="1" dirty="0" smtClean="0"/>
            <a:t>Операции на стрелках</a:t>
          </a:r>
          <a:endParaRPr lang="ru-RU" b="1" dirty="0"/>
        </a:p>
      </dgm:t>
    </dgm:pt>
    <dgm:pt modelId="{4DB03D77-46E8-41B8-9EEC-38EAFB9A1FFF}" type="parTrans" cxnId="{6BAD44CD-1FF4-4CDC-9A81-024A4C602CD0}">
      <dgm:prSet>
        <dgm:style>
          <a:lnRef idx="3">
            <a:schemeClr val="accent2"/>
          </a:lnRef>
          <a:fillRef idx="0">
            <a:schemeClr val="accent2"/>
          </a:fillRef>
          <a:effectRef idx="2">
            <a:schemeClr val="accent2"/>
          </a:effectRef>
          <a:fontRef idx="minor">
            <a:schemeClr val="tx1"/>
          </a:fontRef>
        </dgm:style>
      </dgm:prSet>
      <dgm:spPr>
        <a:ln w="38100">
          <a:solidFill>
            <a:srgbClr val="C00000"/>
          </a:solidFill>
        </a:ln>
      </dgm:spPr>
      <dgm:t>
        <a:bodyPr/>
        <a:lstStyle/>
        <a:p>
          <a:endParaRPr lang="ru-RU"/>
        </a:p>
      </dgm:t>
    </dgm:pt>
    <dgm:pt modelId="{C8BD7D72-F40F-440E-BC75-6E2C28CC5A89}" type="sibTrans" cxnId="{6BAD44CD-1FF4-4CDC-9A81-024A4C602CD0}">
      <dgm:prSet/>
      <dgm:spPr/>
      <dgm:t>
        <a:bodyPr/>
        <a:lstStyle/>
        <a:p>
          <a:endParaRPr lang="ru-RU"/>
        </a:p>
      </dgm:t>
    </dgm:pt>
    <dgm:pt modelId="{208D9798-D007-4389-A902-22FD56624213}" type="pres">
      <dgm:prSet presAssocID="{2F5A227E-30B3-48A3-AA14-8A9E461F2D41}" presName="Name0" presStyleCnt="0">
        <dgm:presLayoutVars>
          <dgm:orgChart val="1"/>
          <dgm:chPref val="1"/>
          <dgm:dir/>
          <dgm:animOne val="branch"/>
          <dgm:animLvl val="lvl"/>
          <dgm:resizeHandles/>
        </dgm:presLayoutVars>
      </dgm:prSet>
      <dgm:spPr/>
      <dgm:t>
        <a:bodyPr/>
        <a:lstStyle/>
        <a:p>
          <a:endParaRPr lang="ru-RU"/>
        </a:p>
      </dgm:t>
    </dgm:pt>
    <dgm:pt modelId="{97675593-3DFC-4199-8178-48619651AD10}" type="pres">
      <dgm:prSet presAssocID="{3FAB83B1-9CD7-4C04-BBF6-E1AF3902B046}" presName="hierRoot1" presStyleCnt="0">
        <dgm:presLayoutVars>
          <dgm:hierBranch val="init"/>
        </dgm:presLayoutVars>
      </dgm:prSet>
      <dgm:spPr/>
    </dgm:pt>
    <dgm:pt modelId="{8042AB77-A37E-4B19-8190-CAC54C9BF932}" type="pres">
      <dgm:prSet presAssocID="{3FAB83B1-9CD7-4C04-BBF6-E1AF3902B046}" presName="rootComposite1" presStyleCnt="0"/>
      <dgm:spPr/>
    </dgm:pt>
    <dgm:pt modelId="{9B2CF028-A3C8-4BED-870A-54FBBCD98B40}" type="pres">
      <dgm:prSet presAssocID="{3FAB83B1-9CD7-4C04-BBF6-E1AF3902B046}" presName="rootText1" presStyleLbl="alignAcc1" presStyleIdx="0" presStyleCnt="0" custLinFactNeighborX="-1005">
        <dgm:presLayoutVars>
          <dgm:chPref val="3"/>
        </dgm:presLayoutVars>
      </dgm:prSet>
      <dgm:spPr/>
      <dgm:t>
        <a:bodyPr/>
        <a:lstStyle/>
        <a:p>
          <a:endParaRPr lang="ru-RU"/>
        </a:p>
      </dgm:t>
    </dgm:pt>
    <dgm:pt modelId="{70106C1A-6D6E-47E2-BC4E-B5DEDB26CC92}" type="pres">
      <dgm:prSet presAssocID="{3FAB83B1-9CD7-4C04-BBF6-E1AF3902B046}" presName="topArc1" presStyleLbl="parChTrans1D1" presStyleIdx="0" presStyleCnt="6">
        <dgm:style>
          <a:lnRef idx="2">
            <a:schemeClr val="accent4"/>
          </a:lnRef>
          <a:fillRef idx="1">
            <a:schemeClr val="lt1"/>
          </a:fillRef>
          <a:effectRef idx="0">
            <a:schemeClr val="accent4"/>
          </a:effectRef>
          <a:fontRef idx="minor">
            <a:schemeClr val="dk1"/>
          </a:fontRef>
        </dgm:style>
      </dgm:prSet>
      <dgm:spPr>
        <a:ln w="38100"/>
      </dgm:spPr>
    </dgm:pt>
    <dgm:pt modelId="{0BF0B24B-CE0A-4240-8DE0-858F31B3D740}" type="pres">
      <dgm:prSet presAssocID="{3FAB83B1-9CD7-4C04-BBF6-E1AF3902B046}" presName="bottomArc1" presStyleLbl="parChTrans1D1" presStyleIdx="1" presStyleCnt="6">
        <dgm:style>
          <a:lnRef idx="2">
            <a:schemeClr val="accent4"/>
          </a:lnRef>
          <a:fillRef idx="1">
            <a:schemeClr val="lt1"/>
          </a:fillRef>
          <a:effectRef idx="0">
            <a:schemeClr val="accent4"/>
          </a:effectRef>
          <a:fontRef idx="minor">
            <a:schemeClr val="dk1"/>
          </a:fontRef>
        </dgm:style>
      </dgm:prSet>
      <dgm:spPr>
        <a:ln w="38100"/>
      </dgm:spPr>
    </dgm:pt>
    <dgm:pt modelId="{4BC24DFE-6874-4FB7-AE2E-68940D98F649}" type="pres">
      <dgm:prSet presAssocID="{3FAB83B1-9CD7-4C04-BBF6-E1AF3902B046}" presName="topConnNode1" presStyleLbl="node1" presStyleIdx="0" presStyleCnt="0"/>
      <dgm:spPr/>
      <dgm:t>
        <a:bodyPr/>
        <a:lstStyle/>
        <a:p>
          <a:endParaRPr lang="ru-RU"/>
        </a:p>
      </dgm:t>
    </dgm:pt>
    <dgm:pt modelId="{FF5C2C2E-545C-4C44-8C76-AA4365E1131F}" type="pres">
      <dgm:prSet presAssocID="{3FAB83B1-9CD7-4C04-BBF6-E1AF3902B046}" presName="hierChild2" presStyleCnt="0"/>
      <dgm:spPr/>
    </dgm:pt>
    <dgm:pt modelId="{A8A6B0D5-D609-4893-845C-1FCBDED3439A}" type="pres">
      <dgm:prSet presAssocID="{6303454B-2971-4E46-9665-5F5E84989B97}" presName="Name28" presStyleLbl="parChTrans1D2" presStyleIdx="0" presStyleCnt="2"/>
      <dgm:spPr/>
      <dgm:t>
        <a:bodyPr/>
        <a:lstStyle/>
        <a:p>
          <a:endParaRPr lang="ru-RU"/>
        </a:p>
      </dgm:t>
    </dgm:pt>
    <dgm:pt modelId="{205FD7AC-1BE0-4987-B2AD-29E24687C17E}" type="pres">
      <dgm:prSet presAssocID="{5BEA36D7-16EA-4FF3-882D-B9154AC60E9A}" presName="hierRoot2" presStyleCnt="0">
        <dgm:presLayoutVars>
          <dgm:hierBranch val="init"/>
        </dgm:presLayoutVars>
      </dgm:prSet>
      <dgm:spPr/>
    </dgm:pt>
    <dgm:pt modelId="{5081991C-C151-48A4-97FC-6ADD37E7F015}" type="pres">
      <dgm:prSet presAssocID="{5BEA36D7-16EA-4FF3-882D-B9154AC60E9A}" presName="rootComposite2" presStyleCnt="0"/>
      <dgm:spPr/>
    </dgm:pt>
    <dgm:pt modelId="{A852F944-3C16-4F5D-8545-7AC336986FAA}" type="pres">
      <dgm:prSet presAssocID="{5BEA36D7-16EA-4FF3-882D-B9154AC60E9A}" presName="rootText2" presStyleLbl="alignAcc1" presStyleIdx="0" presStyleCnt="0">
        <dgm:presLayoutVars>
          <dgm:chPref val="3"/>
        </dgm:presLayoutVars>
      </dgm:prSet>
      <dgm:spPr/>
      <dgm:t>
        <a:bodyPr/>
        <a:lstStyle/>
        <a:p>
          <a:endParaRPr lang="ru-RU"/>
        </a:p>
      </dgm:t>
    </dgm:pt>
    <dgm:pt modelId="{9DF7AA41-55D7-41C2-A0D6-6B9C64276294}" type="pres">
      <dgm:prSet presAssocID="{5BEA36D7-16EA-4FF3-882D-B9154AC60E9A}" presName="topArc2" presStyleLbl="parChTrans1D1" presStyleIdx="2" presStyleCnt="6">
        <dgm:style>
          <a:lnRef idx="2">
            <a:schemeClr val="accent4"/>
          </a:lnRef>
          <a:fillRef idx="1">
            <a:schemeClr val="lt1"/>
          </a:fillRef>
          <a:effectRef idx="0">
            <a:schemeClr val="accent4"/>
          </a:effectRef>
          <a:fontRef idx="minor">
            <a:schemeClr val="dk1"/>
          </a:fontRef>
        </dgm:style>
      </dgm:prSet>
      <dgm:spPr>
        <a:ln w="38100">
          <a:solidFill>
            <a:srgbClr val="0033CC"/>
          </a:solidFill>
        </a:ln>
      </dgm:spPr>
    </dgm:pt>
    <dgm:pt modelId="{AB7E68B8-A86B-4BFC-AD17-B388812A3C55}" type="pres">
      <dgm:prSet presAssocID="{5BEA36D7-16EA-4FF3-882D-B9154AC60E9A}" presName="bottomArc2" presStyleLbl="parChTrans1D1" presStyleIdx="3" presStyleCnt="6">
        <dgm:style>
          <a:lnRef idx="2">
            <a:schemeClr val="accent4"/>
          </a:lnRef>
          <a:fillRef idx="1">
            <a:schemeClr val="lt1"/>
          </a:fillRef>
          <a:effectRef idx="0">
            <a:schemeClr val="accent4"/>
          </a:effectRef>
          <a:fontRef idx="minor">
            <a:schemeClr val="dk1"/>
          </a:fontRef>
        </dgm:style>
      </dgm:prSet>
      <dgm:spPr>
        <a:ln w="38100"/>
      </dgm:spPr>
    </dgm:pt>
    <dgm:pt modelId="{D65654F9-0D11-4B9A-891B-6F3AF3346E5A}" type="pres">
      <dgm:prSet presAssocID="{5BEA36D7-16EA-4FF3-882D-B9154AC60E9A}" presName="topConnNode2" presStyleLbl="node2" presStyleIdx="0" presStyleCnt="0"/>
      <dgm:spPr/>
      <dgm:t>
        <a:bodyPr/>
        <a:lstStyle/>
        <a:p>
          <a:endParaRPr lang="ru-RU"/>
        </a:p>
      </dgm:t>
    </dgm:pt>
    <dgm:pt modelId="{887EB6DF-B560-46CB-B957-00A7CD92ADCA}" type="pres">
      <dgm:prSet presAssocID="{5BEA36D7-16EA-4FF3-882D-B9154AC60E9A}" presName="hierChild4" presStyleCnt="0"/>
      <dgm:spPr/>
    </dgm:pt>
    <dgm:pt modelId="{4845E207-0CF5-4243-B356-7ED5489D5C6E}" type="pres">
      <dgm:prSet presAssocID="{5BEA36D7-16EA-4FF3-882D-B9154AC60E9A}" presName="hierChild5" presStyleCnt="0"/>
      <dgm:spPr/>
    </dgm:pt>
    <dgm:pt modelId="{6FC0733B-9E20-44B5-8815-4A1E7A24DF4A}" type="pres">
      <dgm:prSet presAssocID="{4DB03D77-46E8-41B8-9EEC-38EAFB9A1FFF}" presName="Name28" presStyleLbl="parChTrans1D2" presStyleIdx="1" presStyleCnt="2"/>
      <dgm:spPr/>
      <dgm:t>
        <a:bodyPr/>
        <a:lstStyle/>
        <a:p>
          <a:endParaRPr lang="ru-RU"/>
        </a:p>
      </dgm:t>
    </dgm:pt>
    <dgm:pt modelId="{906A2B03-5279-49BC-AE30-D7C3B416CC62}" type="pres">
      <dgm:prSet presAssocID="{05594773-9CB6-44CE-AD55-397AFE9C3796}" presName="hierRoot2" presStyleCnt="0">
        <dgm:presLayoutVars>
          <dgm:hierBranch val="init"/>
        </dgm:presLayoutVars>
      </dgm:prSet>
      <dgm:spPr/>
    </dgm:pt>
    <dgm:pt modelId="{B76EE123-5E1C-419F-9947-45CA6D9271F7}" type="pres">
      <dgm:prSet presAssocID="{05594773-9CB6-44CE-AD55-397AFE9C3796}" presName="rootComposite2" presStyleCnt="0"/>
      <dgm:spPr/>
    </dgm:pt>
    <dgm:pt modelId="{433CBD7C-8246-4E32-9B88-ED26FC984F48}" type="pres">
      <dgm:prSet presAssocID="{05594773-9CB6-44CE-AD55-397AFE9C3796}" presName="rootText2" presStyleLbl="alignAcc1" presStyleIdx="0" presStyleCnt="0">
        <dgm:presLayoutVars>
          <dgm:chPref val="3"/>
        </dgm:presLayoutVars>
      </dgm:prSet>
      <dgm:spPr/>
      <dgm:t>
        <a:bodyPr/>
        <a:lstStyle/>
        <a:p>
          <a:endParaRPr lang="ru-RU"/>
        </a:p>
      </dgm:t>
    </dgm:pt>
    <dgm:pt modelId="{4E8C1980-136F-4A59-B1E1-3D6AF36C374E}" type="pres">
      <dgm:prSet presAssocID="{05594773-9CB6-44CE-AD55-397AFE9C3796}" presName="topArc2" presStyleLbl="parChTrans1D1" presStyleIdx="4" presStyleCnt="6">
        <dgm:style>
          <a:lnRef idx="2">
            <a:schemeClr val="accent4"/>
          </a:lnRef>
          <a:fillRef idx="1">
            <a:schemeClr val="lt1"/>
          </a:fillRef>
          <a:effectRef idx="0">
            <a:schemeClr val="accent4"/>
          </a:effectRef>
          <a:fontRef idx="minor">
            <a:schemeClr val="dk1"/>
          </a:fontRef>
        </dgm:style>
      </dgm:prSet>
      <dgm:spPr>
        <a:ln w="38100">
          <a:solidFill>
            <a:srgbClr val="C00000"/>
          </a:solidFill>
        </a:ln>
      </dgm:spPr>
    </dgm:pt>
    <dgm:pt modelId="{2EAE2852-939B-4C82-8B20-7017AD26C54A}" type="pres">
      <dgm:prSet presAssocID="{05594773-9CB6-44CE-AD55-397AFE9C3796}" presName="bottomArc2" presStyleLbl="parChTrans1D1" presStyleIdx="5" presStyleCnt="6">
        <dgm:style>
          <a:lnRef idx="2">
            <a:schemeClr val="accent4"/>
          </a:lnRef>
          <a:fillRef idx="1">
            <a:schemeClr val="lt1"/>
          </a:fillRef>
          <a:effectRef idx="0">
            <a:schemeClr val="accent4"/>
          </a:effectRef>
          <a:fontRef idx="minor">
            <a:schemeClr val="dk1"/>
          </a:fontRef>
        </dgm:style>
      </dgm:prSet>
      <dgm:spPr>
        <a:ln w="38100"/>
      </dgm:spPr>
    </dgm:pt>
    <dgm:pt modelId="{28AAEB28-F397-4C90-8B69-BBF26857E37C}" type="pres">
      <dgm:prSet presAssocID="{05594773-9CB6-44CE-AD55-397AFE9C3796}" presName="topConnNode2" presStyleLbl="node2" presStyleIdx="0" presStyleCnt="0"/>
      <dgm:spPr/>
      <dgm:t>
        <a:bodyPr/>
        <a:lstStyle/>
        <a:p>
          <a:endParaRPr lang="ru-RU"/>
        </a:p>
      </dgm:t>
    </dgm:pt>
    <dgm:pt modelId="{ECB467FE-AE02-4965-BE9A-405FD2AB19F8}" type="pres">
      <dgm:prSet presAssocID="{05594773-9CB6-44CE-AD55-397AFE9C3796}" presName="hierChild4" presStyleCnt="0"/>
      <dgm:spPr/>
    </dgm:pt>
    <dgm:pt modelId="{E2E7F46B-9498-45D7-BFB6-315106197C28}" type="pres">
      <dgm:prSet presAssocID="{05594773-9CB6-44CE-AD55-397AFE9C3796}" presName="hierChild5" presStyleCnt="0"/>
      <dgm:spPr/>
    </dgm:pt>
    <dgm:pt modelId="{96F4E4A3-BD6B-4B83-B8FE-9FB515ED4453}" type="pres">
      <dgm:prSet presAssocID="{3FAB83B1-9CD7-4C04-BBF6-E1AF3902B046}" presName="hierChild3" presStyleCnt="0"/>
      <dgm:spPr/>
    </dgm:pt>
  </dgm:ptLst>
  <dgm:cxnLst>
    <dgm:cxn modelId="{CBD13C06-7EF8-4BD6-8EA6-AEF7696E9E09}" type="presOf" srcId="{3FAB83B1-9CD7-4C04-BBF6-E1AF3902B046}" destId="{4BC24DFE-6874-4FB7-AE2E-68940D98F649}" srcOrd="1" destOrd="0" presId="urn:microsoft.com/office/officeart/2008/layout/HalfCircleOrganizationChart"/>
    <dgm:cxn modelId="{54CB4B0E-2FEE-4F70-9293-277C75CAA8BA}" type="presOf" srcId="{3FAB83B1-9CD7-4C04-BBF6-E1AF3902B046}" destId="{9B2CF028-A3C8-4BED-870A-54FBBCD98B40}" srcOrd="0" destOrd="0" presId="urn:microsoft.com/office/officeart/2008/layout/HalfCircleOrganizationChart"/>
    <dgm:cxn modelId="{785F4E8D-04AF-44FF-AB00-D787BB11E8EF}" type="presOf" srcId="{5BEA36D7-16EA-4FF3-882D-B9154AC60E9A}" destId="{D65654F9-0D11-4B9A-891B-6F3AF3346E5A}" srcOrd="1" destOrd="0" presId="urn:microsoft.com/office/officeart/2008/layout/HalfCircleOrganizationChart"/>
    <dgm:cxn modelId="{0A96E1C7-3A21-42B3-839D-9F9F7F528928}" type="presOf" srcId="{05594773-9CB6-44CE-AD55-397AFE9C3796}" destId="{28AAEB28-F397-4C90-8B69-BBF26857E37C}" srcOrd="1" destOrd="0" presId="urn:microsoft.com/office/officeart/2008/layout/HalfCircleOrganizationChart"/>
    <dgm:cxn modelId="{12611314-F123-4EC5-80CB-EDC46B7246CD}" type="presOf" srcId="{2F5A227E-30B3-48A3-AA14-8A9E461F2D41}" destId="{208D9798-D007-4389-A902-22FD56624213}" srcOrd="0" destOrd="0" presId="urn:microsoft.com/office/officeart/2008/layout/HalfCircleOrganizationChart"/>
    <dgm:cxn modelId="{F29E2132-5BF0-4563-AD8B-DBC1A78CAF3E}" srcId="{2F5A227E-30B3-48A3-AA14-8A9E461F2D41}" destId="{3FAB83B1-9CD7-4C04-BBF6-E1AF3902B046}" srcOrd="0" destOrd="0" parTransId="{15E5FFCF-9FE9-45B8-9D03-E9F740A03DE3}" sibTransId="{6D93A1E5-32DD-4EA5-B17D-41B0A7D2D85A}"/>
    <dgm:cxn modelId="{562FB970-16B7-4F07-BD28-A6A00EBDDF35}" type="presOf" srcId="{4DB03D77-46E8-41B8-9EEC-38EAFB9A1FFF}" destId="{6FC0733B-9E20-44B5-8815-4A1E7A24DF4A}" srcOrd="0" destOrd="0" presId="urn:microsoft.com/office/officeart/2008/layout/HalfCircleOrganizationChart"/>
    <dgm:cxn modelId="{CBE3A2F2-B51C-48FA-95EC-7B27F2CD2731}" type="presOf" srcId="{5BEA36D7-16EA-4FF3-882D-B9154AC60E9A}" destId="{A852F944-3C16-4F5D-8545-7AC336986FAA}" srcOrd="0" destOrd="0" presId="urn:microsoft.com/office/officeart/2008/layout/HalfCircleOrganizationChart"/>
    <dgm:cxn modelId="{34F1452A-C847-4941-91F1-D43B5EF03F1F}" type="presOf" srcId="{05594773-9CB6-44CE-AD55-397AFE9C3796}" destId="{433CBD7C-8246-4E32-9B88-ED26FC984F48}" srcOrd="0" destOrd="0" presId="urn:microsoft.com/office/officeart/2008/layout/HalfCircleOrganizationChart"/>
    <dgm:cxn modelId="{A82712AB-B9A3-4B6A-8504-E16BABFC7B28}" srcId="{3FAB83B1-9CD7-4C04-BBF6-E1AF3902B046}" destId="{5BEA36D7-16EA-4FF3-882D-B9154AC60E9A}" srcOrd="0" destOrd="0" parTransId="{6303454B-2971-4E46-9665-5F5E84989B97}" sibTransId="{0F6A3C70-82DD-478D-BBD4-B49622006946}"/>
    <dgm:cxn modelId="{3312C33F-4B14-452B-849D-F02B86DFA69D}" type="presOf" srcId="{6303454B-2971-4E46-9665-5F5E84989B97}" destId="{A8A6B0D5-D609-4893-845C-1FCBDED3439A}" srcOrd="0" destOrd="0" presId="urn:microsoft.com/office/officeart/2008/layout/HalfCircleOrganizationChart"/>
    <dgm:cxn modelId="{6BAD44CD-1FF4-4CDC-9A81-024A4C602CD0}" srcId="{3FAB83B1-9CD7-4C04-BBF6-E1AF3902B046}" destId="{05594773-9CB6-44CE-AD55-397AFE9C3796}" srcOrd="1" destOrd="0" parTransId="{4DB03D77-46E8-41B8-9EEC-38EAFB9A1FFF}" sibTransId="{C8BD7D72-F40F-440E-BC75-6E2C28CC5A89}"/>
    <dgm:cxn modelId="{A7739B6C-BC37-4781-B0A8-9D2936A11BE1}" type="presParOf" srcId="{208D9798-D007-4389-A902-22FD56624213}" destId="{97675593-3DFC-4199-8178-48619651AD10}" srcOrd="0" destOrd="0" presId="urn:microsoft.com/office/officeart/2008/layout/HalfCircleOrganizationChart"/>
    <dgm:cxn modelId="{709041BF-E476-454E-B2B3-85D5D85A42F5}" type="presParOf" srcId="{97675593-3DFC-4199-8178-48619651AD10}" destId="{8042AB77-A37E-4B19-8190-CAC54C9BF932}" srcOrd="0" destOrd="0" presId="urn:microsoft.com/office/officeart/2008/layout/HalfCircleOrganizationChart"/>
    <dgm:cxn modelId="{B39B485A-C693-4655-A822-AF26802E4AA8}" type="presParOf" srcId="{8042AB77-A37E-4B19-8190-CAC54C9BF932}" destId="{9B2CF028-A3C8-4BED-870A-54FBBCD98B40}" srcOrd="0" destOrd="0" presId="urn:microsoft.com/office/officeart/2008/layout/HalfCircleOrganizationChart"/>
    <dgm:cxn modelId="{B735FB3D-58E7-4894-A3BE-48DECFB64AF0}" type="presParOf" srcId="{8042AB77-A37E-4B19-8190-CAC54C9BF932}" destId="{70106C1A-6D6E-47E2-BC4E-B5DEDB26CC92}" srcOrd="1" destOrd="0" presId="urn:microsoft.com/office/officeart/2008/layout/HalfCircleOrganizationChart"/>
    <dgm:cxn modelId="{F5594B23-5D2F-49C2-984D-25806B752113}" type="presParOf" srcId="{8042AB77-A37E-4B19-8190-CAC54C9BF932}" destId="{0BF0B24B-CE0A-4240-8DE0-858F31B3D740}" srcOrd="2" destOrd="0" presId="urn:microsoft.com/office/officeart/2008/layout/HalfCircleOrganizationChart"/>
    <dgm:cxn modelId="{AC88F6A4-A543-4D95-994D-DCCEE6EEE347}" type="presParOf" srcId="{8042AB77-A37E-4B19-8190-CAC54C9BF932}" destId="{4BC24DFE-6874-4FB7-AE2E-68940D98F649}" srcOrd="3" destOrd="0" presId="urn:microsoft.com/office/officeart/2008/layout/HalfCircleOrganizationChart"/>
    <dgm:cxn modelId="{00FD6C87-7292-43B1-A602-1BECED688631}" type="presParOf" srcId="{97675593-3DFC-4199-8178-48619651AD10}" destId="{FF5C2C2E-545C-4C44-8C76-AA4365E1131F}" srcOrd="1" destOrd="0" presId="urn:microsoft.com/office/officeart/2008/layout/HalfCircleOrganizationChart"/>
    <dgm:cxn modelId="{5AAAE606-A998-4AC5-917B-A22C57823FE2}" type="presParOf" srcId="{FF5C2C2E-545C-4C44-8C76-AA4365E1131F}" destId="{A8A6B0D5-D609-4893-845C-1FCBDED3439A}" srcOrd="0" destOrd="0" presId="urn:microsoft.com/office/officeart/2008/layout/HalfCircleOrganizationChart"/>
    <dgm:cxn modelId="{34BFFD62-1882-46C8-99D7-C477B645685E}" type="presParOf" srcId="{FF5C2C2E-545C-4C44-8C76-AA4365E1131F}" destId="{205FD7AC-1BE0-4987-B2AD-29E24687C17E}" srcOrd="1" destOrd="0" presId="urn:microsoft.com/office/officeart/2008/layout/HalfCircleOrganizationChart"/>
    <dgm:cxn modelId="{C2211682-201E-4FE4-8AE6-1CEE2B2A3DC3}" type="presParOf" srcId="{205FD7AC-1BE0-4987-B2AD-29E24687C17E}" destId="{5081991C-C151-48A4-97FC-6ADD37E7F015}" srcOrd="0" destOrd="0" presId="urn:microsoft.com/office/officeart/2008/layout/HalfCircleOrganizationChart"/>
    <dgm:cxn modelId="{EC15E6A3-1E9B-4C32-BBD5-180EE6C73EC8}" type="presParOf" srcId="{5081991C-C151-48A4-97FC-6ADD37E7F015}" destId="{A852F944-3C16-4F5D-8545-7AC336986FAA}" srcOrd="0" destOrd="0" presId="urn:microsoft.com/office/officeart/2008/layout/HalfCircleOrganizationChart"/>
    <dgm:cxn modelId="{2A114D5D-24EC-4D08-AF10-F81BCA733665}" type="presParOf" srcId="{5081991C-C151-48A4-97FC-6ADD37E7F015}" destId="{9DF7AA41-55D7-41C2-A0D6-6B9C64276294}" srcOrd="1" destOrd="0" presId="urn:microsoft.com/office/officeart/2008/layout/HalfCircleOrganizationChart"/>
    <dgm:cxn modelId="{76FBEC60-7D2E-4BD3-8DBD-2B619DA600E3}" type="presParOf" srcId="{5081991C-C151-48A4-97FC-6ADD37E7F015}" destId="{AB7E68B8-A86B-4BFC-AD17-B388812A3C55}" srcOrd="2" destOrd="0" presId="urn:microsoft.com/office/officeart/2008/layout/HalfCircleOrganizationChart"/>
    <dgm:cxn modelId="{9C593BF6-2A2D-4006-830F-AC823A0B9A0E}" type="presParOf" srcId="{5081991C-C151-48A4-97FC-6ADD37E7F015}" destId="{D65654F9-0D11-4B9A-891B-6F3AF3346E5A}" srcOrd="3" destOrd="0" presId="urn:microsoft.com/office/officeart/2008/layout/HalfCircleOrganizationChart"/>
    <dgm:cxn modelId="{DA1AC6B2-102C-4F60-8EBA-219AF340022D}" type="presParOf" srcId="{205FD7AC-1BE0-4987-B2AD-29E24687C17E}" destId="{887EB6DF-B560-46CB-B957-00A7CD92ADCA}" srcOrd="1" destOrd="0" presId="urn:microsoft.com/office/officeart/2008/layout/HalfCircleOrganizationChart"/>
    <dgm:cxn modelId="{C2F628D5-0F94-49F6-BB5A-EF3CEAECC2EC}" type="presParOf" srcId="{205FD7AC-1BE0-4987-B2AD-29E24687C17E}" destId="{4845E207-0CF5-4243-B356-7ED5489D5C6E}" srcOrd="2" destOrd="0" presId="urn:microsoft.com/office/officeart/2008/layout/HalfCircleOrganizationChart"/>
    <dgm:cxn modelId="{BDF1EB28-E205-494D-BD9C-538C17A0A616}" type="presParOf" srcId="{FF5C2C2E-545C-4C44-8C76-AA4365E1131F}" destId="{6FC0733B-9E20-44B5-8815-4A1E7A24DF4A}" srcOrd="2" destOrd="0" presId="urn:microsoft.com/office/officeart/2008/layout/HalfCircleOrganizationChart"/>
    <dgm:cxn modelId="{9CFE06A8-8171-4E4F-BAE9-2DA586BC8E03}" type="presParOf" srcId="{FF5C2C2E-545C-4C44-8C76-AA4365E1131F}" destId="{906A2B03-5279-49BC-AE30-D7C3B416CC62}" srcOrd="3" destOrd="0" presId="urn:microsoft.com/office/officeart/2008/layout/HalfCircleOrganizationChart"/>
    <dgm:cxn modelId="{207BC7DF-A110-4AC5-A8F1-E1361B9FDEBC}" type="presParOf" srcId="{906A2B03-5279-49BC-AE30-D7C3B416CC62}" destId="{B76EE123-5E1C-419F-9947-45CA6D9271F7}" srcOrd="0" destOrd="0" presId="urn:microsoft.com/office/officeart/2008/layout/HalfCircleOrganizationChart"/>
    <dgm:cxn modelId="{92CAA8F1-BC17-4BC8-9639-7E5222FFF0BA}" type="presParOf" srcId="{B76EE123-5E1C-419F-9947-45CA6D9271F7}" destId="{433CBD7C-8246-4E32-9B88-ED26FC984F48}" srcOrd="0" destOrd="0" presId="urn:microsoft.com/office/officeart/2008/layout/HalfCircleOrganizationChart"/>
    <dgm:cxn modelId="{12AF2734-40A5-4BE8-987A-D7884823A559}" type="presParOf" srcId="{B76EE123-5E1C-419F-9947-45CA6D9271F7}" destId="{4E8C1980-136F-4A59-B1E1-3D6AF36C374E}" srcOrd="1" destOrd="0" presId="urn:microsoft.com/office/officeart/2008/layout/HalfCircleOrganizationChart"/>
    <dgm:cxn modelId="{554CF135-7303-4B78-8F31-ECD5A16CE4B1}" type="presParOf" srcId="{B76EE123-5E1C-419F-9947-45CA6D9271F7}" destId="{2EAE2852-939B-4C82-8B20-7017AD26C54A}" srcOrd="2" destOrd="0" presId="urn:microsoft.com/office/officeart/2008/layout/HalfCircleOrganizationChart"/>
    <dgm:cxn modelId="{27C8EEDE-F7FF-41CE-8D6C-FB90B613D10F}" type="presParOf" srcId="{B76EE123-5E1C-419F-9947-45CA6D9271F7}" destId="{28AAEB28-F397-4C90-8B69-BBF26857E37C}" srcOrd="3" destOrd="0" presId="urn:microsoft.com/office/officeart/2008/layout/HalfCircleOrganizationChart"/>
    <dgm:cxn modelId="{3E1C6FB9-137E-4292-977D-7E498165E7AC}" type="presParOf" srcId="{906A2B03-5279-49BC-AE30-D7C3B416CC62}" destId="{ECB467FE-AE02-4965-BE9A-405FD2AB19F8}" srcOrd="1" destOrd="0" presId="urn:microsoft.com/office/officeart/2008/layout/HalfCircleOrganizationChart"/>
    <dgm:cxn modelId="{1BD35AB9-2334-4366-B19F-A9069CF85662}" type="presParOf" srcId="{906A2B03-5279-49BC-AE30-D7C3B416CC62}" destId="{E2E7F46B-9498-45D7-BFB6-315106197C28}" srcOrd="2" destOrd="0" presId="urn:microsoft.com/office/officeart/2008/layout/HalfCircleOrganizationChart"/>
    <dgm:cxn modelId="{6CB56B48-9F31-4326-978F-D50A119BFBF9}" type="presParOf" srcId="{97675593-3DFC-4199-8178-48619651AD10}" destId="{96F4E4A3-BD6B-4B83-B8FE-9FB515ED4453}" srcOrd="2" destOrd="0" presId="urn:microsoft.com/office/officeart/2008/layout/HalfCircleOrganizationChart"/>
  </dgm:cxnLst>
  <dgm:bg>
    <a:noFill/>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A227E-30B3-48A3-AA14-8A9E461F2D41}"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endParaRPr lang="ru-RU"/>
        </a:p>
      </dgm:t>
    </dgm:pt>
    <dgm:pt modelId="{3FAB83B1-9CD7-4C04-BBF6-E1AF3902B046}">
      <dgm:prSet phldrT="[Текст]"/>
      <dgm:spPr/>
      <dgm:t>
        <a:bodyPr/>
        <a:lstStyle/>
        <a:p>
          <a:r>
            <a:rPr lang="ru-RU" b="1" dirty="0" smtClean="0"/>
            <a:t>Пути оптимизации</a:t>
          </a:r>
          <a:endParaRPr lang="ru-RU" b="1" dirty="0"/>
        </a:p>
      </dgm:t>
    </dgm:pt>
    <dgm:pt modelId="{15E5FFCF-9FE9-45B8-9D03-E9F740A03DE3}" type="parTrans" cxnId="{F29E2132-5BF0-4563-AD8B-DBC1A78CAF3E}">
      <dgm:prSet/>
      <dgm:spPr/>
      <dgm:t>
        <a:bodyPr/>
        <a:lstStyle/>
        <a:p>
          <a:endParaRPr lang="ru-RU"/>
        </a:p>
      </dgm:t>
    </dgm:pt>
    <dgm:pt modelId="{6D93A1E5-32DD-4EA5-B17D-41B0A7D2D85A}" type="sibTrans" cxnId="{F29E2132-5BF0-4563-AD8B-DBC1A78CAF3E}">
      <dgm:prSet/>
      <dgm:spPr/>
      <dgm:t>
        <a:bodyPr/>
        <a:lstStyle/>
        <a:p>
          <a:endParaRPr lang="ru-RU"/>
        </a:p>
      </dgm:t>
    </dgm:pt>
    <dgm:pt modelId="{5BEA36D7-16EA-4FF3-882D-B9154AC60E9A}">
      <dgm:prSet phldrT="[Текст]"/>
      <dgm:spPr/>
      <dgm:t>
        <a:bodyPr/>
        <a:lstStyle/>
        <a:p>
          <a:r>
            <a:rPr lang="ru-RU" b="1" dirty="0" smtClean="0"/>
            <a:t>Сократить время выполнения работ</a:t>
          </a:r>
          <a:endParaRPr lang="ru-RU" b="1" dirty="0"/>
        </a:p>
      </dgm:t>
    </dgm:pt>
    <dgm:pt modelId="{6303454B-2971-4E46-9665-5F5E84989B97}" type="parTrans" cxnId="{A82712AB-B9A3-4B6A-8504-E16BABFC7B28}">
      <dgm:prSet/>
      <dgm:spPr>
        <a:ln w="38100">
          <a:solidFill>
            <a:srgbClr val="0033CC"/>
          </a:solidFill>
        </a:ln>
      </dgm:spPr>
      <dgm:t>
        <a:bodyPr/>
        <a:lstStyle/>
        <a:p>
          <a:endParaRPr lang="ru-RU"/>
        </a:p>
      </dgm:t>
    </dgm:pt>
    <dgm:pt modelId="{0F6A3C70-82DD-478D-BBD4-B49622006946}" type="sibTrans" cxnId="{A82712AB-B9A3-4B6A-8504-E16BABFC7B28}">
      <dgm:prSet/>
      <dgm:spPr/>
      <dgm:t>
        <a:bodyPr/>
        <a:lstStyle/>
        <a:p>
          <a:endParaRPr lang="ru-RU"/>
        </a:p>
      </dgm:t>
    </dgm:pt>
    <dgm:pt modelId="{05594773-9CB6-44CE-AD55-397AFE9C3796}">
      <dgm:prSet phldrT="[Текст]"/>
      <dgm:spPr/>
      <dgm:t>
        <a:bodyPr/>
        <a:lstStyle/>
        <a:p>
          <a:r>
            <a:rPr lang="ru-RU" b="1" dirty="0" smtClean="0"/>
            <a:t>Параллельное выполнение работ</a:t>
          </a:r>
          <a:endParaRPr lang="ru-RU" b="1" dirty="0"/>
        </a:p>
      </dgm:t>
    </dgm:pt>
    <dgm:pt modelId="{4DB03D77-46E8-41B8-9EEC-38EAFB9A1FFF}" type="parTrans" cxnId="{6BAD44CD-1FF4-4CDC-9A81-024A4C602CD0}">
      <dgm:prSet>
        <dgm:style>
          <a:lnRef idx="3">
            <a:schemeClr val="accent2"/>
          </a:lnRef>
          <a:fillRef idx="0">
            <a:schemeClr val="accent2"/>
          </a:fillRef>
          <a:effectRef idx="2">
            <a:schemeClr val="accent2"/>
          </a:effectRef>
          <a:fontRef idx="minor">
            <a:schemeClr val="tx1"/>
          </a:fontRef>
        </dgm:style>
      </dgm:prSet>
      <dgm:spPr>
        <a:ln w="38100">
          <a:solidFill>
            <a:srgbClr val="C00000"/>
          </a:solidFill>
        </a:ln>
      </dgm:spPr>
      <dgm:t>
        <a:bodyPr/>
        <a:lstStyle/>
        <a:p>
          <a:endParaRPr lang="ru-RU"/>
        </a:p>
      </dgm:t>
    </dgm:pt>
    <dgm:pt modelId="{C8BD7D72-F40F-440E-BC75-6E2C28CC5A89}" type="sibTrans" cxnId="{6BAD44CD-1FF4-4CDC-9A81-024A4C602CD0}">
      <dgm:prSet/>
      <dgm:spPr/>
      <dgm:t>
        <a:bodyPr/>
        <a:lstStyle/>
        <a:p>
          <a:endParaRPr lang="ru-RU"/>
        </a:p>
      </dgm:t>
    </dgm:pt>
    <dgm:pt modelId="{B496A7C7-0035-477E-856E-8FC907969B19}">
      <dgm:prSet/>
      <dgm:spPr/>
      <dgm:t>
        <a:bodyPr/>
        <a:lstStyle/>
        <a:p>
          <a:r>
            <a:rPr lang="ru-RU" b="1" dirty="0" smtClean="0"/>
            <a:t>Устранить временные разрывы</a:t>
          </a:r>
          <a:endParaRPr lang="ru-RU" b="1" dirty="0"/>
        </a:p>
      </dgm:t>
    </dgm:pt>
    <dgm:pt modelId="{4C4EA5AB-F87B-4EDA-AFF2-8E1C8C865D19}" type="parTrans" cxnId="{A3DD1312-F46C-49E8-8EED-441FEF9F4649}">
      <dgm:prSet>
        <dgm:style>
          <a:lnRef idx="3">
            <a:schemeClr val="accent6"/>
          </a:lnRef>
          <a:fillRef idx="0">
            <a:schemeClr val="accent6"/>
          </a:fillRef>
          <a:effectRef idx="2">
            <a:schemeClr val="accent6"/>
          </a:effectRef>
          <a:fontRef idx="minor">
            <a:schemeClr val="tx1"/>
          </a:fontRef>
        </dgm:style>
      </dgm:prSet>
      <dgm:spPr>
        <a:ln w="38100"/>
      </dgm:spPr>
      <dgm:t>
        <a:bodyPr/>
        <a:lstStyle/>
        <a:p>
          <a:endParaRPr lang="ru-RU"/>
        </a:p>
      </dgm:t>
    </dgm:pt>
    <dgm:pt modelId="{7BB9FD7F-672F-4FA1-ACFB-CA74386031FD}" type="sibTrans" cxnId="{A3DD1312-F46C-49E8-8EED-441FEF9F4649}">
      <dgm:prSet/>
      <dgm:spPr/>
      <dgm:t>
        <a:bodyPr/>
        <a:lstStyle/>
        <a:p>
          <a:endParaRPr lang="ru-RU"/>
        </a:p>
      </dgm:t>
    </dgm:pt>
    <dgm:pt modelId="{208D9798-D007-4389-A902-22FD56624213}" type="pres">
      <dgm:prSet presAssocID="{2F5A227E-30B3-48A3-AA14-8A9E461F2D41}" presName="Name0" presStyleCnt="0">
        <dgm:presLayoutVars>
          <dgm:orgChart val="1"/>
          <dgm:chPref val="1"/>
          <dgm:dir/>
          <dgm:animOne val="branch"/>
          <dgm:animLvl val="lvl"/>
          <dgm:resizeHandles/>
        </dgm:presLayoutVars>
      </dgm:prSet>
      <dgm:spPr/>
      <dgm:t>
        <a:bodyPr/>
        <a:lstStyle/>
        <a:p>
          <a:endParaRPr lang="ru-RU"/>
        </a:p>
      </dgm:t>
    </dgm:pt>
    <dgm:pt modelId="{97675593-3DFC-4199-8178-48619651AD10}" type="pres">
      <dgm:prSet presAssocID="{3FAB83B1-9CD7-4C04-BBF6-E1AF3902B046}" presName="hierRoot1" presStyleCnt="0">
        <dgm:presLayoutVars>
          <dgm:hierBranch val="init"/>
        </dgm:presLayoutVars>
      </dgm:prSet>
      <dgm:spPr/>
    </dgm:pt>
    <dgm:pt modelId="{8042AB77-A37E-4B19-8190-CAC54C9BF932}" type="pres">
      <dgm:prSet presAssocID="{3FAB83B1-9CD7-4C04-BBF6-E1AF3902B046}" presName="rootComposite1" presStyleCnt="0"/>
      <dgm:spPr/>
    </dgm:pt>
    <dgm:pt modelId="{9B2CF028-A3C8-4BED-870A-54FBBCD98B40}" type="pres">
      <dgm:prSet presAssocID="{3FAB83B1-9CD7-4C04-BBF6-E1AF3902B046}" presName="rootText1" presStyleLbl="alignAcc1" presStyleIdx="0" presStyleCnt="0" custLinFactNeighborX="-1005">
        <dgm:presLayoutVars>
          <dgm:chPref val="3"/>
        </dgm:presLayoutVars>
      </dgm:prSet>
      <dgm:spPr/>
      <dgm:t>
        <a:bodyPr/>
        <a:lstStyle/>
        <a:p>
          <a:endParaRPr lang="ru-RU"/>
        </a:p>
      </dgm:t>
    </dgm:pt>
    <dgm:pt modelId="{70106C1A-6D6E-47E2-BC4E-B5DEDB26CC92}" type="pres">
      <dgm:prSet presAssocID="{3FAB83B1-9CD7-4C04-BBF6-E1AF3902B046}" presName="topArc1" presStyleLbl="parChTrans1D1" presStyleIdx="0" presStyleCnt="8">
        <dgm:style>
          <a:lnRef idx="2">
            <a:schemeClr val="accent4"/>
          </a:lnRef>
          <a:fillRef idx="1">
            <a:schemeClr val="lt1"/>
          </a:fillRef>
          <a:effectRef idx="0">
            <a:schemeClr val="accent4"/>
          </a:effectRef>
          <a:fontRef idx="minor">
            <a:schemeClr val="dk1"/>
          </a:fontRef>
        </dgm:style>
      </dgm:prSet>
      <dgm:spPr>
        <a:ln w="38100"/>
      </dgm:spPr>
    </dgm:pt>
    <dgm:pt modelId="{0BF0B24B-CE0A-4240-8DE0-858F31B3D740}" type="pres">
      <dgm:prSet presAssocID="{3FAB83B1-9CD7-4C04-BBF6-E1AF3902B046}" presName="bottomArc1" presStyleLbl="parChTrans1D1" presStyleIdx="1" presStyleCnt="8">
        <dgm:style>
          <a:lnRef idx="2">
            <a:schemeClr val="accent4"/>
          </a:lnRef>
          <a:fillRef idx="1">
            <a:schemeClr val="lt1"/>
          </a:fillRef>
          <a:effectRef idx="0">
            <a:schemeClr val="accent4"/>
          </a:effectRef>
          <a:fontRef idx="minor">
            <a:schemeClr val="dk1"/>
          </a:fontRef>
        </dgm:style>
      </dgm:prSet>
      <dgm:spPr>
        <a:ln w="38100"/>
      </dgm:spPr>
    </dgm:pt>
    <dgm:pt modelId="{4BC24DFE-6874-4FB7-AE2E-68940D98F649}" type="pres">
      <dgm:prSet presAssocID="{3FAB83B1-9CD7-4C04-BBF6-E1AF3902B046}" presName="topConnNode1" presStyleLbl="node1" presStyleIdx="0" presStyleCnt="0"/>
      <dgm:spPr/>
      <dgm:t>
        <a:bodyPr/>
        <a:lstStyle/>
        <a:p>
          <a:endParaRPr lang="ru-RU"/>
        </a:p>
      </dgm:t>
    </dgm:pt>
    <dgm:pt modelId="{FF5C2C2E-545C-4C44-8C76-AA4365E1131F}" type="pres">
      <dgm:prSet presAssocID="{3FAB83B1-9CD7-4C04-BBF6-E1AF3902B046}" presName="hierChild2" presStyleCnt="0"/>
      <dgm:spPr/>
    </dgm:pt>
    <dgm:pt modelId="{A8A6B0D5-D609-4893-845C-1FCBDED3439A}" type="pres">
      <dgm:prSet presAssocID="{6303454B-2971-4E46-9665-5F5E84989B97}" presName="Name28" presStyleLbl="parChTrans1D2" presStyleIdx="0" presStyleCnt="3"/>
      <dgm:spPr/>
      <dgm:t>
        <a:bodyPr/>
        <a:lstStyle/>
        <a:p>
          <a:endParaRPr lang="ru-RU"/>
        </a:p>
      </dgm:t>
    </dgm:pt>
    <dgm:pt modelId="{205FD7AC-1BE0-4987-B2AD-29E24687C17E}" type="pres">
      <dgm:prSet presAssocID="{5BEA36D7-16EA-4FF3-882D-B9154AC60E9A}" presName="hierRoot2" presStyleCnt="0">
        <dgm:presLayoutVars>
          <dgm:hierBranch val="init"/>
        </dgm:presLayoutVars>
      </dgm:prSet>
      <dgm:spPr/>
    </dgm:pt>
    <dgm:pt modelId="{5081991C-C151-48A4-97FC-6ADD37E7F015}" type="pres">
      <dgm:prSet presAssocID="{5BEA36D7-16EA-4FF3-882D-B9154AC60E9A}" presName="rootComposite2" presStyleCnt="0"/>
      <dgm:spPr/>
    </dgm:pt>
    <dgm:pt modelId="{A852F944-3C16-4F5D-8545-7AC336986FAA}" type="pres">
      <dgm:prSet presAssocID="{5BEA36D7-16EA-4FF3-882D-B9154AC60E9A}" presName="rootText2" presStyleLbl="alignAcc1" presStyleIdx="0" presStyleCnt="0">
        <dgm:presLayoutVars>
          <dgm:chPref val="3"/>
        </dgm:presLayoutVars>
      </dgm:prSet>
      <dgm:spPr/>
      <dgm:t>
        <a:bodyPr/>
        <a:lstStyle/>
        <a:p>
          <a:endParaRPr lang="ru-RU"/>
        </a:p>
      </dgm:t>
    </dgm:pt>
    <dgm:pt modelId="{9DF7AA41-55D7-41C2-A0D6-6B9C64276294}" type="pres">
      <dgm:prSet presAssocID="{5BEA36D7-16EA-4FF3-882D-B9154AC60E9A}" presName="topArc2" presStyleLbl="parChTrans1D1" presStyleIdx="2" presStyleCnt="8">
        <dgm:style>
          <a:lnRef idx="2">
            <a:schemeClr val="accent4"/>
          </a:lnRef>
          <a:fillRef idx="1">
            <a:schemeClr val="lt1"/>
          </a:fillRef>
          <a:effectRef idx="0">
            <a:schemeClr val="accent4"/>
          </a:effectRef>
          <a:fontRef idx="minor">
            <a:schemeClr val="dk1"/>
          </a:fontRef>
        </dgm:style>
      </dgm:prSet>
      <dgm:spPr>
        <a:ln w="38100">
          <a:solidFill>
            <a:srgbClr val="0033CC"/>
          </a:solidFill>
        </a:ln>
      </dgm:spPr>
    </dgm:pt>
    <dgm:pt modelId="{AB7E68B8-A86B-4BFC-AD17-B388812A3C55}" type="pres">
      <dgm:prSet presAssocID="{5BEA36D7-16EA-4FF3-882D-B9154AC60E9A}" presName="bottomArc2" presStyleLbl="parChTrans1D1" presStyleIdx="3" presStyleCnt="8">
        <dgm:style>
          <a:lnRef idx="2">
            <a:schemeClr val="accent4"/>
          </a:lnRef>
          <a:fillRef idx="1">
            <a:schemeClr val="lt1"/>
          </a:fillRef>
          <a:effectRef idx="0">
            <a:schemeClr val="accent4"/>
          </a:effectRef>
          <a:fontRef idx="minor">
            <a:schemeClr val="dk1"/>
          </a:fontRef>
        </dgm:style>
      </dgm:prSet>
      <dgm:spPr>
        <a:ln w="38100"/>
      </dgm:spPr>
    </dgm:pt>
    <dgm:pt modelId="{D65654F9-0D11-4B9A-891B-6F3AF3346E5A}" type="pres">
      <dgm:prSet presAssocID="{5BEA36D7-16EA-4FF3-882D-B9154AC60E9A}" presName="topConnNode2" presStyleLbl="node2" presStyleIdx="0" presStyleCnt="0"/>
      <dgm:spPr/>
      <dgm:t>
        <a:bodyPr/>
        <a:lstStyle/>
        <a:p>
          <a:endParaRPr lang="ru-RU"/>
        </a:p>
      </dgm:t>
    </dgm:pt>
    <dgm:pt modelId="{887EB6DF-B560-46CB-B957-00A7CD92ADCA}" type="pres">
      <dgm:prSet presAssocID="{5BEA36D7-16EA-4FF3-882D-B9154AC60E9A}" presName="hierChild4" presStyleCnt="0"/>
      <dgm:spPr/>
    </dgm:pt>
    <dgm:pt modelId="{4845E207-0CF5-4243-B356-7ED5489D5C6E}" type="pres">
      <dgm:prSet presAssocID="{5BEA36D7-16EA-4FF3-882D-B9154AC60E9A}" presName="hierChild5" presStyleCnt="0"/>
      <dgm:spPr/>
    </dgm:pt>
    <dgm:pt modelId="{6FC0733B-9E20-44B5-8815-4A1E7A24DF4A}" type="pres">
      <dgm:prSet presAssocID="{4DB03D77-46E8-41B8-9EEC-38EAFB9A1FFF}" presName="Name28" presStyleLbl="parChTrans1D2" presStyleIdx="1" presStyleCnt="3"/>
      <dgm:spPr/>
      <dgm:t>
        <a:bodyPr/>
        <a:lstStyle/>
        <a:p>
          <a:endParaRPr lang="ru-RU"/>
        </a:p>
      </dgm:t>
    </dgm:pt>
    <dgm:pt modelId="{906A2B03-5279-49BC-AE30-D7C3B416CC62}" type="pres">
      <dgm:prSet presAssocID="{05594773-9CB6-44CE-AD55-397AFE9C3796}" presName="hierRoot2" presStyleCnt="0">
        <dgm:presLayoutVars>
          <dgm:hierBranch val="init"/>
        </dgm:presLayoutVars>
      </dgm:prSet>
      <dgm:spPr/>
    </dgm:pt>
    <dgm:pt modelId="{B76EE123-5E1C-419F-9947-45CA6D9271F7}" type="pres">
      <dgm:prSet presAssocID="{05594773-9CB6-44CE-AD55-397AFE9C3796}" presName="rootComposite2" presStyleCnt="0"/>
      <dgm:spPr/>
    </dgm:pt>
    <dgm:pt modelId="{433CBD7C-8246-4E32-9B88-ED26FC984F48}" type="pres">
      <dgm:prSet presAssocID="{05594773-9CB6-44CE-AD55-397AFE9C3796}" presName="rootText2" presStyleLbl="alignAcc1" presStyleIdx="0" presStyleCnt="0">
        <dgm:presLayoutVars>
          <dgm:chPref val="3"/>
        </dgm:presLayoutVars>
      </dgm:prSet>
      <dgm:spPr/>
      <dgm:t>
        <a:bodyPr/>
        <a:lstStyle/>
        <a:p>
          <a:endParaRPr lang="ru-RU"/>
        </a:p>
      </dgm:t>
    </dgm:pt>
    <dgm:pt modelId="{4E8C1980-136F-4A59-B1E1-3D6AF36C374E}" type="pres">
      <dgm:prSet presAssocID="{05594773-9CB6-44CE-AD55-397AFE9C3796}" presName="topArc2" presStyleLbl="parChTrans1D1" presStyleIdx="4" presStyleCnt="8">
        <dgm:style>
          <a:lnRef idx="2">
            <a:schemeClr val="accent4"/>
          </a:lnRef>
          <a:fillRef idx="1">
            <a:schemeClr val="lt1"/>
          </a:fillRef>
          <a:effectRef idx="0">
            <a:schemeClr val="accent4"/>
          </a:effectRef>
          <a:fontRef idx="minor">
            <a:schemeClr val="dk1"/>
          </a:fontRef>
        </dgm:style>
      </dgm:prSet>
      <dgm:spPr>
        <a:ln w="38100">
          <a:solidFill>
            <a:srgbClr val="C00000"/>
          </a:solidFill>
        </a:ln>
      </dgm:spPr>
    </dgm:pt>
    <dgm:pt modelId="{2EAE2852-939B-4C82-8B20-7017AD26C54A}" type="pres">
      <dgm:prSet presAssocID="{05594773-9CB6-44CE-AD55-397AFE9C3796}" presName="bottomArc2" presStyleLbl="parChTrans1D1" presStyleIdx="5" presStyleCnt="8">
        <dgm:style>
          <a:lnRef idx="2">
            <a:schemeClr val="accent4"/>
          </a:lnRef>
          <a:fillRef idx="1">
            <a:schemeClr val="lt1"/>
          </a:fillRef>
          <a:effectRef idx="0">
            <a:schemeClr val="accent4"/>
          </a:effectRef>
          <a:fontRef idx="minor">
            <a:schemeClr val="dk1"/>
          </a:fontRef>
        </dgm:style>
      </dgm:prSet>
      <dgm:spPr>
        <a:ln w="38100"/>
      </dgm:spPr>
    </dgm:pt>
    <dgm:pt modelId="{28AAEB28-F397-4C90-8B69-BBF26857E37C}" type="pres">
      <dgm:prSet presAssocID="{05594773-9CB6-44CE-AD55-397AFE9C3796}" presName="topConnNode2" presStyleLbl="node2" presStyleIdx="0" presStyleCnt="0"/>
      <dgm:spPr/>
      <dgm:t>
        <a:bodyPr/>
        <a:lstStyle/>
        <a:p>
          <a:endParaRPr lang="ru-RU"/>
        </a:p>
      </dgm:t>
    </dgm:pt>
    <dgm:pt modelId="{ECB467FE-AE02-4965-BE9A-405FD2AB19F8}" type="pres">
      <dgm:prSet presAssocID="{05594773-9CB6-44CE-AD55-397AFE9C3796}" presName="hierChild4" presStyleCnt="0"/>
      <dgm:spPr/>
    </dgm:pt>
    <dgm:pt modelId="{E2E7F46B-9498-45D7-BFB6-315106197C28}" type="pres">
      <dgm:prSet presAssocID="{05594773-9CB6-44CE-AD55-397AFE9C3796}" presName="hierChild5" presStyleCnt="0"/>
      <dgm:spPr/>
    </dgm:pt>
    <dgm:pt modelId="{61A74AB4-5EB9-4258-8EF1-38C67B7F2CD5}" type="pres">
      <dgm:prSet presAssocID="{4C4EA5AB-F87B-4EDA-AFF2-8E1C8C865D19}" presName="Name28" presStyleLbl="parChTrans1D2" presStyleIdx="2" presStyleCnt="3"/>
      <dgm:spPr/>
      <dgm:t>
        <a:bodyPr/>
        <a:lstStyle/>
        <a:p>
          <a:endParaRPr lang="ru-RU"/>
        </a:p>
      </dgm:t>
    </dgm:pt>
    <dgm:pt modelId="{4D07A7DF-3E31-4A11-8906-B162F325817E}" type="pres">
      <dgm:prSet presAssocID="{B496A7C7-0035-477E-856E-8FC907969B19}" presName="hierRoot2" presStyleCnt="0">
        <dgm:presLayoutVars>
          <dgm:hierBranch val="init"/>
        </dgm:presLayoutVars>
      </dgm:prSet>
      <dgm:spPr/>
    </dgm:pt>
    <dgm:pt modelId="{7CAA8238-6A8C-44FA-ADEB-442C46786198}" type="pres">
      <dgm:prSet presAssocID="{B496A7C7-0035-477E-856E-8FC907969B19}" presName="rootComposite2" presStyleCnt="0"/>
      <dgm:spPr/>
    </dgm:pt>
    <dgm:pt modelId="{E13145DE-1CBB-4350-BD48-1CD16E011348}" type="pres">
      <dgm:prSet presAssocID="{B496A7C7-0035-477E-856E-8FC907969B19}" presName="rootText2" presStyleLbl="alignAcc1" presStyleIdx="0" presStyleCnt="0">
        <dgm:presLayoutVars>
          <dgm:chPref val="3"/>
        </dgm:presLayoutVars>
      </dgm:prSet>
      <dgm:spPr/>
      <dgm:t>
        <a:bodyPr/>
        <a:lstStyle/>
        <a:p>
          <a:endParaRPr lang="ru-RU"/>
        </a:p>
      </dgm:t>
    </dgm:pt>
    <dgm:pt modelId="{DEF79CF9-24C8-4EE0-AACF-14729F8EFEF7}" type="pres">
      <dgm:prSet presAssocID="{B496A7C7-0035-477E-856E-8FC907969B19}" presName="topArc2" presStyleLbl="parChTrans1D1" presStyleIdx="6" presStyleCnt="8"/>
      <dgm:spPr>
        <a:ln w="38100">
          <a:solidFill>
            <a:schemeClr val="accent6">
              <a:lumMod val="75000"/>
            </a:schemeClr>
          </a:solidFill>
        </a:ln>
      </dgm:spPr>
    </dgm:pt>
    <dgm:pt modelId="{5BE29212-1CA2-4FA2-A8C0-D189592397EC}" type="pres">
      <dgm:prSet presAssocID="{B496A7C7-0035-477E-856E-8FC907969B19}" presName="bottomArc2" presStyleLbl="parChTrans1D1" presStyleIdx="7" presStyleCnt="8"/>
      <dgm:spPr/>
    </dgm:pt>
    <dgm:pt modelId="{E8FED3FD-2E0F-4127-AB69-5F7A2FB49ED6}" type="pres">
      <dgm:prSet presAssocID="{B496A7C7-0035-477E-856E-8FC907969B19}" presName="topConnNode2" presStyleLbl="node2" presStyleIdx="0" presStyleCnt="0"/>
      <dgm:spPr/>
      <dgm:t>
        <a:bodyPr/>
        <a:lstStyle/>
        <a:p>
          <a:endParaRPr lang="ru-RU"/>
        </a:p>
      </dgm:t>
    </dgm:pt>
    <dgm:pt modelId="{0AA2DDE9-426A-43B0-BB82-E7C4B56EF40B}" type="pres">
      <dgm:prSet presAssocID="{B496A7C7-0035-477E-856E-8FC907969B19}" presName="hierChild4" presStyleCnt="0"/>
      <dgm:spPr/>
    </dgm:pt>
    <dgm:pt modelId="{3EB4D885-4C63-4328-AB79-FC7C9C3DAF5F}" type="pres">
      <dgm:prSet presAssocID="{B496A7C7-0035-477E-856E-8FC907969B19}" presName="hierChild5" presStyleCnt="0"/>
      <dgm:spPr/>
    </dgm:pt>
    <dgm:pt modelId="{96F4E4A3-BD6B-4B83-B8FE-9FB515ED4453}" type="pres">
      <dgm:prSet presAssocID="{3FAB83B1-9CD7-4C04-BBF6-E1AF3902B046}" presName="hierChild3" presStyleCnt="0"/>
      <dgm:spPr/>
    </dgm:pt>
  </dgm:ptLst>
  <dgm:cxnLst>
    <dgm:cxn modelId="{F29E2132-5BF0-4563-AD8B-DBC1A78CAF3E}" srcId="{2F5A227E-30B3-48A3-AA14-8A9E461F2D41}" destId="{3FAB83B1-9CD7-4C04-BBF6-E1AF3902B046}" srcOrd="0" destOrd="0" parTransId="{15E5FFCF-9FE9-45B8-9D03-E9F740A03DE3}" sibTransId="{6D93A1E5-32DD-4EA5-B17D-41B0A7D2D85A}"/>
    <dgm:cxn modelId="{2B9F397D-C551-40C4-B38D-9F1335649DCF}" type="presOf" srcId="{05594773-9CB6-44CE-AD55-397AFE9C3796}" destId="{28AAEB28-F397-4C90-8B69-BBF26857E37C}" srcOrd="1" destOrd="0" presId="urn:microsoft.com/office/officeart/2008/layout/HalfCircleOrganizationChart"/>
    <dgm:cxn modelId="{A82712AB-B9A3-4B6A-8504-E16BABFC7B28}" srcId="{3FAB83B1-9CD7-4C04-BBF6-E1AF3902B046}" destId="{5BEA36D7-16EA-4FF3-882D-B9154AC60E9A}" srcOrd="0" destOrd="0" parTransId="{6303454B-2971-4E46-9665-5F5E84989B97}" sibTransId="{0F6A3C70-82DD-478D-BBD4-B49622006946}"/>
    <dgm:cxn modelId="{A3DD1312-F46C-49E8-8EED-441FEF9F4649}" srcId="{3FAB83B1-9CD7-4C04-BBF6-E1AF3902B046}" destId="{B496A7C7-0035-477E-856E-8FC907969B19}" srcOrd="2" destOrd="0" parTransId="{4C4EA5AB-F87B-4EDA-AFF2-8E1C8C865D19}" sibTransId="{7BB9FD7F-672F-4FA1-ACFB-CA74386031FD}"/>
    <dgm:cxn modelId="{417E999B-ABFE-4D4A-A41A-720B30E401CC}" type="presOf" srcId="{4C4EA5AB-F87B-4EDA-AFF2-8E1C8C865D19}" destId="{61A74AB4-5EB9-4258-8EF1-38C67B7F2CD5}" srcOrd="0" destOrd="0" presId="urn:microsoft.com/office/officeart/2008/layout/HalfCircleOrganizationChart"/>
    <dgm:cxn modelId="{6BFACD18-E5B2-4EEE-BD94-6AE90BE7F846}" type="presOf" srcId="{3FAB83B1-9CD7-4C04-BBF6-E1AF3902B046}" destId="{9B2CF028-A3C8-4BED-870A-54FBBCD98B40}" srcOrd="0" destOrd="0" presId="urn:microsoft.com/office/officeart/2008/layout/HalfCircleOrganizationChart"/>
    <dgm:cxn modelId="{892F9517-FF2B-4A07-B4AE-7CEBDA4E8863}" type="presOf" srcId="{05594773-9CB6-44CE-AD55-397AFE9C3796}" destId="{433CBD7C-8246-4E32-9B88-ED26FC984F48}" srcOrd="0" destOrd="0" presId="urn:microsoft.com/office/officeart/2008/layout/HalfCircleOrganizationChart"/>
    <dgm:cxn modelId="{E4EFAF54-AB20-4584-9412-7396594FF9F5}" type="presOf" srcId="{5BEA36D7-16EA-4FF3-882D-B9154AC60E9A}" destId="{D65654F9-0D11-4B9A-891B-6F3AF3346E5A}" srcOrd="1" destOrd="0" presId="urn:microsoft.com/office/officeart/2008/layout/HalfCircleOrganizationChart"/>
    <dgm:cxn modelId="{1C71315D-0AD6-41F1-B86F-08AD06AF7152}" type="presOf" srcId="{2F5A227E-30B3-48A3-AA14-8A9E461F2D41}" destId="{208D9798-D007-4389-A902-22FD56624213}" srcOrd="0" destOrd="0" presId="urn:microsoft.com/office/officeart/2008/layout/HalfCircleOrganizationChart"/>
    <dgm:cxn modelId="{CC531F34-4C50-4A3C-BD77-7A9C85F65776}" type="presOf" srcId="{B496A7C7-0035-477E-856E-8FC907969B19}" destId="{E8FED3FD-2E0F-4127-AB69-5F7A2FB49ED6}" srcOrd="1" destOrd="0" presId="urn:microsoft.com/office/officeart/2008/layout/HalfCircleOrganizationChart"/>
    <dgm:cxn modelId="{54B04B9E-E061-46C6-A7CF-E589CA24086B}" type="presOf" srcId="{5BEA36D7-16EA-4FF3-882D-B9154AC60E9A}" destId="{A852F944-3C16-4F5D-8545-7AC336986FAA}" srcOrd="0" destOrd="0" presId="urn:microsoft.com/office/officeart/2008/layout/HalfCircleOrganizationChart"/>
    <dgm:cxn modelId="{33512C00-D515-43B1-9BD5-ABA0940BFC8C}" type="presOf" srcId="{B496A7C7-0035-477E-856E-8FC907969B19}" destId="{E13145DE-1CBB-4350-BD48-1CD16E011348}" srcOrd="0" destOrd="0" presId="urn:microsoft.com/office/officeart/2008/layout/HalfCircleOrganizationChart"/>
    <dgm:cxn modelId="{D067B65B-0DB2-456D-948A-EEFCB7B221AF}" type="presOf" srcId="{4DB03D77-46E8-41B8-9EEC-38EAFB9A1FFF}" destId="{6FC0733B-9E20-44B5-8815-4A1E7A24DF4A}" srcOrd="0" destOrd="0" presId="urn:microsoft.com/office/officeart/2008/layout/HalfCircleOrganizationChart"/>
    <dgm:cxn modelId="{6BAD44CD-1FF4-4CDC-9A81-024A4C602CD0}" srcId="{3FAB83B1-9CD7-4C04-BBF6-E1AF3902B046}" destId="{05594773-9CB6-44CE-AD55-397AFE9C3796}" srcOrd="1" destOrd="0" parTransId="{4DB03D77-46E8-41B8-9EEC-38EAFB9A1FFF}" sibTransId="{C8BD7D72-F40F-440E-BC75-6E2C28CC5A89}"/>
    <dgm:cxn modelId="{CEB08FB0-0872-49BA-9622-7CF8196D133E}" type="presOf" srcId="{3FAB83B1-9CD7-4C04-BBF6-E1AF3902B046}" destId="{4BC24DFE-6874-4FB7-AE2E-68940D98F649}" srcOrd="1" destOrd="0" presId="urn:microsoft.com/office/officeart/2008/layout/HalfCircleOrganizationChart"/>
    <dgm:cxn modelId="{D693D301-4092-4630-B175-03B88EDF5F0B}" type="presOf" srcId="{6303454B-2971-4E46-9665-5F5E84989B97}" destId="{A8A6B0D5-D609-4893-845C-1FCBDED3439A}" srcOrd="0" destOrd="0" presId="urn:microsoft.com/office/officeart/2008/layout/HalfCircleOrganizationChart"/>
    <dgm:cxn modelId="{A7F16675-BE81-42BF-846E-9511879C0B92}" type="presParOf" srcId="{208D9798-D007-4389-A902-22FD56624213}" destId="{97675593-3DFC-4199-8178-48619651AD10}" srcOrd="0" destOrd="0" presId="urn:microsoft.com/office/officeart/2008/layout/HalfCircleOrganizationChart"/>
    <dgm:cxn modelId="{65EE19D9-4603-4EB8-BECF-7EF8405A08BC}" type="presParOf" srcId="{97675593-3DFC-4199-8178-48619651AD10}" destId="{8042AB77-A37E-4B19-8190-CAC54C9BF932}" srcOrd="0" destOrd="0" presId="urn:microsoft.com/office/officeart/2008/layout/HalfCircleOrganizationChart"/>
    <dgm:cxn modelId="{CFF08234-7273-408F-89C7-10B2E528B903}" type="presParOf" srcId="{8042AB77-A37E-4B19-8190-CAC54C9BF932}" destId="{9B2CF028-A3C8-4BED-870A-54FBBCD98B40}" srcOrd="0" destOrd="0" presId="urn:microsoft.com/office/officeart/2008/layout/HalfCircleOrganizationChart"/>
    <dgm:cxn modelId="{FFA1EDBF-9FFC-448D-A3E6-6A5CEF8020BA}" type="presParOf" srcId="{8042AB77-A37E-4B19-8190-CAC54C9BF932}" destId="{70106C1A-6D6E-47E2-BC4E-B5DEDB26CC92}" srcOrd="1" destOrd="0" presId="urn:microsoft.com/office/officeart/2008/layout/HalfCircleOrganizationChart"/>
    <dgm:cxn modelId="{F676AE81-8354-4C45-8F59-B13D21AB5B46}" type="presParOf" srcId="{8042AB77-A37E-4B19-8190-CAC54C9BF932}" destId="{0BF0B24B-CE0A-4240-8DE0-858F31B3D740}" srcOrd="2" destOrd="0" presId="urn:microsoft.com/office/officeart/2008/layout/HalfCircleOrganizationChart"/>
    <dgm:cxn modelId="{F9D3553E-DFDC-467C-9621-ECD03B217CD1}" type="presParOf" srcId="{8042AB77-A37E-4B19-8190-CAC54C9BF932}" destId="{4BC24DFE-6874-4FB7-AE2E-68940D98F649}" srcOrd="3" destOrd="0" presId="urn:microsoft.com/office/officeart/2008/layout/HalfCircleOrganizationChart"/>
    <dgm:cxn modelId="{A380351B-7A77-4834-B3BC-BD439488ADED}" type="presParOf" srcId="{97675593-3DFC-4199-8178-48619651AD10}" destId="{FF5C2C2E-545C-4C44-8C76-AA4365E1131F}" srcOrd="1" destOrd="0" presId="urn:microsoft.com/office/officeart/2008/layout/HalfCircleOrganizationChart"/>
    <dgm:cxn modelId="{753686C2-0AA9-4B05-8EC6-2E464E50A427}" type="presParOf" srcId="{FF5C2C2E-545C-4C44-8C76-AA4365E1131F}" destId="{A8A6B0D5-D609-4893-845C-1FCBDED3439A}" srcOrd="0" destOrd="0" presId="urn:microsoft.com/office/officeart/2008/layout/HalfCircleOrganizationChart"/>
    <dgm:cxn modelId="{5B6549E0-4C6B-4EF0-A0CB-9C275BFF48F5}" type="presParOf" srcId="{FF5C2C2E-545C-4C44-8C76-AA4365E1131F}" destId="{205FD7AC-1BE0-4987-B2AD-29E24687C17E}" srcOrd="1" destOrd="0" presId="urn:microsoft.com/office/officeart/2008/layout/HalfCircleOrganizationChart"/>
    <dgm:cxn modelId="{45364F0C-BB9D-4FD9-923A-E52F98608727}" type="presParOf" srcId="{205FD7AC-1BE0-4987-B2AD-29E24687C17E}" destId="{5081991C-C151-48A4-97FC-6ADD37E7F015}" srcOrd="0" destOrd="0" presId="urn:microsoft.com/office/officeart/2008/layout/HalfCircleOrganizationChart"/>
    <dgm:cxn modelId="{62C306F1-D61C-4AAF-90C0-74C40175D170}" type="presParOf" srcId="{5081991C-C151-48A4-97FC-6ADD37E7F015}" destId="{A852F944-3C16-4F5D-8545-7AC336986FAA}" srcOrd="0" destOrd="0" presId="urn:microsoft.com/office/officeart/2008/layout/HalfCircleOrganizationChart"/>
    <dgm:cxn modelId="{A79CCA6F-BE25-492A-94B3-F699E9C55982}" type="presParOf" srcId="{5081991C-C151-48A4-97FC-6ADD37E7F015}" destId="{9DF7AA41-55D7-41C2-A0D6-6B9C64276294}" srcOrd="1" destOrd="0" presId="urn:microsoft.com/office/officeart/2008/layout/HalfCircleOrganizationChart"/>
    <dgm:cxn modelId="{E5B0F237-5996-4791-9076-AD759F30BB2F}" type="presParOf" srcId="{5081991C-C151-48A4-97FC-6ADD37E7F015}" destId="{AB7E68B8-A86B-4BFC-AD17-B388812A3C55}" srcOrd="2" destOrd="0" presId="urn:microsoft.com/office/officeart/2008/layout/HalfCircleOrganizationChart"/>
    <dgm:cxn modelId="{D8C29829-1150-4AFF-B74C-DADBD2626480}" type="presParOf" srcId="{5081991C-C151-48A4-97FC-6ADD37E7F015}" destId="{D65654F9-0D11-4B9A-891B-6F3AF3346E5A}" srcOrd="3" destOrd="0" presId="urn:microsoft.com/office/officeart/2008/layout/HalfCircleOrganizationChart"/>
    <dgm:cxn modelId="{528693A9-2E89-419F-B44F-1AFFCDA8BD5F}" type="presParOf" srcId="{205FD7AC-1BE0-4987-B2AD-29E24687C17E}" destId="{887EB6DF-B560-46CB-B957-00A7CD92ADCA}" srcOrd="1" destOrd="0" presId="urn:microsoft.com/office/officeart/2008/layout/HalfCircleOrganizationChart"/>
    <dgm:cxn modelId="{04B2F1C0-A541-4511-84CE-A0C0CDD39E0B}" type="presParOf" srcId="{205FD7AC-1BE0-4987-B2AD-29E24687C17E}" destId="{4845E207-0CF5-4243-B356-7ED5489D5C6E}" srcOrd="2" destOrd="0" presId="urn:microsoft.com/office/officeart/2008/layout/HalfCircleOrganizationChart"/>
    <dgm:cxn modelId="{1E794E2D-482F-4792-9754-487E61FBE96C}" type="presParOf" srcId="{FF5C2C2E-545C-4C44-8C76-AA4365E1131F}" destId="{6FC0733B-9E20-44B5-8815-4A1E7A24DF4A}" srcOrd="2" destOrd="0" presId="urn:microsoft.com/office/officeart/2008/layout/HalfCircleOrganizationChart"/>
    <dgm:cxn modelId="{9A56F85D-963D-489F-B9D4-3857157BCDDB}" type="presParOf" srcId="{FF5C2C2E-545C-4C44-8C76-AA4365E1131F}" destId="{906A2B03-5279-49BC-AE30-D7C3B416CC62}" srcOrd="3" destOrd="0" presId="urn:microsoft.com/office/officeart/2008/layout/HalfCircleOrganizationChart"/>
    <dgm:cxn modelId="{317AFCC3-35F2-4020-85C5-1B16F97F9513}" type="presParOf" srcId="{906A2B03-5279-49BC-AE30-D7C3B416CC62}" destId="{B76EE123-5E1C-419F-9947-45CA6D9271F7}" srcOrd="0" destOrd="0" presId="urn:microsoft.com/office/officeart/2008/layout/HalfCircleOrganizationChart"/>
    <dgm:cxn modelId="{C8E59B4C-9613-4B88-96E7-9F2874551FFF}" type="presParOf" srcId="{B76EE123-5E1C-419F-9947-45CA6D9271F7}" destId="{433CBD7C-8246-4E32-9B88-ED26FC984F48}" srcOrd="0" destOrd="0" presId="urn:microsoft.com/office/officeart/2008/layout/HalfCircleOrganizationChart"/>
    <dgm:cxn modelId="{0FA9A7F0-B939-4F61-BA7F-56E9647D5209}" type="presParOf" srcId="{B76EE123-5E1C-419F-9947-45CA6D9271F7}" destId="{4E8C1980-136F-4A59-B1E1-3D6AF36C374E}" srcOrd="1" destOrd="0" presId="urn:microsoft.com/office/officeart/2008/layout/HalfCircleOrganizationChart"/>
    <dgm:cxn modelId="{43C27EDA-BE31-41A2-8029-7CDB83495539}" type="presParOf" srcId="{B76EE123-5E1C-419F-9947-45CA6D9271F7}" destId="{2EAE2852-939B-4C82-8B20-7017AD26C54A}" srcOrd="2" destOrd="0" presId="urn:microsoft.com/office/officeart/2008/layout/HalfCircleOrganizationChart"/>
    <dgm:cxn modelId="{E9098CB4-422E-4421-BCB0-B5E0E4A90904}" type="presParOf" srcId="{B76EE123-5E1C-419F-9947-45CA6D9271F7}" destId="{28AAEB28-F397-4C90-8B69-BBF26857E37C}" srcOrd="3" destOrd="0" presId="urn:microsoft.com/office/officeart/2008/layout/HalfCircleOrganizationChart"/>
    <dgm:cxn modelId="{C7063E98-7973-41B8-96AA-623291B181D5}" type="presParOf" srcId="{906A2B03-5279-49BC-AE30-D7C3B416CC62}" destId="{ECB467FE-AE02-4965-BE9A-405FD2AB19F8}" srcOrd="1" destOrd="0" presId="urn:microsoft.com/office/officeart/2008/layout/HalfCircleOrganizationChart"/>
    <dgm:cxn modelId="{0E3E08DC-0566-4E2E-BB96-E4095EC32A18}" type="presParOf" srcId="{906A2B03-5279-49BC-AE30-D7C3B416CC62}" destId="{E2E7F46B-9498-45D7-BFB6-315106197C28}" srcOrd="2" destOrd="0" presId="urn:microsoft.com/office/officeart/2008/layout/HalfCircleOrganizationChart"/>
    <dgm:cxn modelId="{982B2465-5D82-4054-BE4F-1D892693D4C3}" type="presParOf" srcId="{FF5C2C2E-545C-4C44-8C76-AA4365E1131F}" destId="{61A74AB4-5EB9-4258-8EF1-38C67B7F2CD5}" srcOrd="4" destOrd="0" presId="urn:microsoft.com/office/officeart/2008/layout/HalfCircleOrganizationChart"/>
    <dgm:cxn modelId="{FEC97A02-273E-45C8-BC34-260F87F3D1D7}" type="presParOf" srcId="{FF5C2C2E-545C-4C44-8C76-AA4365E1131F}" destId="{4D07A7DF-3E31-4A11-8906-B162F325817E}" srcOrd="5" destOrd="0" presId="urn:microsoft.com/office/officeart/2008/layout/HalfCircleOrganizationChart"/>
    <dgm:cxn modelId="{756040F0-D69C-4C1F-BF59-7F8B711C0227}" type="presParOf" srcId="{4D07A7DF-3E31-4A11-8906-B162F325817E}" destId="{7CAA8238-6A8C-44FA-ADEB-442C46786198}" srcOrd="0" destOrd="0" presId="urn:microsoft.com/office/officeart/2008/layout/HalfCircleOrganizationChart"/>
    <dgm:cxn modelId="{3391CE42-1EDE-4C85-822F-FBD617851A5F}" type="presParOf" srcId="{7CAA8238-6A8C-44FA-ADEB-442C46786198}" destId="{E13145DE-1CBB-4350-BD48-1CD16E011348}" srcOrd="0" destOrd="0" presId="urn:microsoft.com/office/officeart/2008/layout/HalfCircleOrganizationChart"/>
    <dgm:cxn modelId="{683C1188-B72C-491B-BC57-003AB52EA03B}" type="presParOf" srcId="{7CAA8238-6A8C-44FA-ADEB-442C46786198}" destId="{DEF79CF9-24C8-4EE0-AACF-14729F8EFEF7}" srcOrd="1" destOrd="0" presId="urn:microsoft.com/office/officeart/2008/layout/HalfCircleOrganizationChart"/>
    <dgm:cxn modelId="{1CD17902-F365-4003-9589-4B184AED5BE6}" type="presParOf" srcId="{7CAA8238-6A8C-44FA-ADEB-442C46786198}" destId="{5BE29212-1CA2-4FA2-A8C0-D189592397EC}" srcOrd="2" destOrd="0" presId="urn:microsoft.com/office/officeart/2008/layout/HalfCircleOrganizationChart"/>
    <dgm:cxn modelId="{0AE2AF8E-F296-4AB4-BE50-0A93481601CF}" type="presParOf" srcId="{7CAA8238-6A8C-44FA-ADEB-442C46786198}" destId="{E8FED3FD-2E0F-4127-AB69-5F7A2FB49ED6}" srcOrd="3" destOrd="0" presId="urn:microsoft.com/office/officeart/2008/layout/HalfCircleOrganizationChart"/>
    <dgm:cxn modelId="{E15FD487-FAD0-4C07-8F4D-7B06EBC444FC}" type="presParOf" srcId="{4D07A7DF-3E31-4A11-8906-B162F325817E}" destId="{0AA2DDE9-426A-43B0-BB82-E7C4B56EF40B}" srcOrd="1" destOrd="0" presId="urn:microsoft.com/office/officeart/2008/layout/HalfCircleOrganizationChart"/>
    <dgm:cxn modelId="{61330145-3D55-41BD-8443-3F70B15840DB}" type="presParOf" srcId="{4D07A7DF-3E31-4A11-8906-B162F325817E}" destId="{3EB4D885-4C63-4328-AB79-FC7C9C3DAF5F}" srcOrd="2" destOrd="0" presId="urn:microsoft.com/office/officeart/2008/layout/HalfCircleOrganizationChart"/>
    <dgm:cxn modelId="{47F94399-B157-4EC8-8E21-A5965F04ED18}" type="presParOf" srcId="{97675593-3DFC-4199-8178-48619651AD10}" destId="{96F4E4A3-BD6B-4B83-B8FE-9FB515ED4453}" srcOrd="2" destOrd="0" presId="urn:microsoft.com/office/officeart/2008/layout/HalfCircleOrganizationChart"/>
  </dgm:cxnLst>
  <dgm:bg>
    <a:noFill/>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6E36514-0DA2-448F-9B52-75F18DD58BCE}" type="datetimeFigureOut">
              <a:rPr lang="ru-RU" smtClean="0"/>
              <a:pPr/>
              <a:t>16.03.2020</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E833F72-08DF-41FD-8BF2-6E46D3020A10}" type="slidenum">
              <a:rPr lang="ru-RU" smtClean="0"/>
              <a:pPr/>
              <a:t>‹#›</a:t>
            </a:fld>
            <a:endParaRPr lang="ru-RU"/>
          </a:p>
        </p:txBody>
      </p:sp>
    </p:spTree>
    <p:extLst>
      <p:ext uri="{BB962C8B-B14F-4D97-AF65-F5344CB8AC3E}">
        <p14:creationId xmlns:p14="http://schemas.microsoft.com/office/powerpoint/2010/main" val="37590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u.wikipedia.org/wiki/%D0%9E%D1%88%D0%B8%D0%B1%D0%BA%D0%B0_%D0%BF%D0%BB%D0%B0%D0%BD%D0%B8%D1%80%D0%BE%D0%B2%D0%B0%D0%BD%D0%B8%D1%8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Добрый день, уважаемые слушатели. </a:t>
            </a:r>
            <a:r>
              <a:rPr lang="ru-RU" sz="1200" kern="1200" dirty="0" smtClean="0">
                <a:solidFill>
                  <a:schemeClr val="tx1"/>
                </a:solidFill>
                <a:effectLst/>
                <a:latin typeface="+mn-lt"/>
                <a:ea typeface="+mn-ea"/>
                <a:cs typeface="+mn-cs"/>
              </a:rPr>
              <a:t>Сегодня </a:t>
            </a:r>
            <a:r>
              <a:rPr lang="ru-RU" sz="1200" kern="1200" dirty="0" smtClean="0">
                <a:solidFill>
                  <a:schemeClr val="tx1"/>
                </a:solidFill>
                <a:effectLst/>
                <a:latin typeface="+mn-lt"/>
                <a:ea typeface="+mn-ea"/>
                <a:cs typeface="+mn-cs"/>
              </a:rPr>
              <a:t>мы будем говорить о том, как спланировать ваш проект.</a:t>
            </a:r>
          </a:p>
          <a:p>
            <a:r>
              <a:rPr lang="ru-RU"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E833F72-08DF-41FD-8BF2-6E46D3020A10}" type="slidenum">
              <a:rPr lang="ru-RU" smtClean="0"/>
              <a:pPr/>
              <a:t>1</a:t>
            </a:fld>
            <a:endParaRPr lang="ru-RU" dirty="0"/>
          </a:p>
        </p:txBody>
      </p:sp>
    </p:spTree>
    <p:extLst>
      <p:ext uri="{BB962C8B-B14F-4D97-AF65-F5344CB8AC3E}">
        <p14:creationId xmlns:p14="http://schemas.microsoft.com/office/powerpoint/2010/main" val="26305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Мы подошли к рассмотрению планирования  в классике проектного управления, а именно, определению понятий устава и границ проекта. </a:t>
            </a:r>
          </a:p>
          <a:p>
            <a:r>
              <a:rPr lang="ru-RU" sz="1200" kern="1200" dirty="0" smtClean="0">
                <a:solidFill>
                  <a:schemeClr val="tx1"/>
                </a:solidFill>
                <a:effectLst/>
                <a:latin typeface="+mn-lt"/>
                <a:ea typeface="+mn-ea"/>
                <a:cs typeface="+mn-cs"/>
              </a:rPr>
              <a:t> </a:t>
            </a:r>
          </a:p>
          <a:p>
            <a:pPr algn="just"/>
            <a:endParaRPr lang="ru-RU" dirty="0" smtClean="0"/>
          </a:p>
          <a:p>
            <a:endParaRPr lang="ru-RU" dirty="0" smtClean="0"/>
          </a:p>
        </p:txBody>
      </p:sp>
      <p:sp>
        <p:nvSpPr>
          <p:cNvPr id="4" name="Номер слайда 3"/>
          <p:cNvSpPr>
            <a:spLocks noGrp="1"/>
          </p:cNvSpPr>
          <p:nvPr>
            <p:ph type="sldNum" sz="quarter" idx="10"/>
          </p:nvPr>
        </p:nvSpPr>
        <p:spPr/>
        <p:txBody>
          <a:bodyPr/>
          <a:lstStyle/>
          <a:p>
            <a:fld id="{CE833F72-08DF-41FD-8BF2-6E46D3020A10}" type="slidenum">
              <a:rPr lang="ru-RU" smtClean="0"/>
              <a:pPr/>
              <a:t>10</a:t>
            </a:fld>
            <a:endParaRPr lang="ru-RU"/>
          </a:p>
        </p:txBody>
      </p:sp>
    </p:spTree>
    <p:extLst>
      <p:ext uri="{BB962C8B-B14F-4D97-AF65-F5344CB8AC3E}">
        <p14:creationId xmlns:p14="http://schemas.microsoft.com/office/powerpoint/2010/main" val="94460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российской практике Устав проекта называется Концепцией проекта – (от лат. </a:t>
            </a:r>
            <a:r>
              <a:rPr lang="ru-RU" sz="1200" kern="1200" dirty="0" err="1" smtClean="0">
                <a:solidFill>
                  <a:schemeClr val="tx1"/>
                </a:solidFill>
                <a:effectLst/>
                <a:latin typeface="+mn-lt"/>
                <a:ea typeface="+mn-ea"/>
                <a:cs typeface="+mn-cs"/>
              </a:rPr>
              <a:t>conceptio</a:t>
            </a:r>
            <a:r>
              <a:rPr lang="ru-RU" sz="1200" kern="1200" dirty="0" smtClean="0">
                <a:solidFill>
                  <a:schemeClr val="tx1"/>
                </a:solidFill>
                <a:effectLst/>
                <a:latin typeface="+mn-lt"/>
                <a:ea typeface="+mn-ea"/>
                <a:cs typeface="+mn-cs"/>
              </a:rPr>
              <a:t> – понимание, система) – определённый способ понимания, трактовки предмета, явления, процесса, основная точка зрения на предмет и др., руководящая идея для их систематического освещения.</a:t>
            </a:r>
          </a:p>
          <a:p>
            <a:r>
              <a:rPr lang="ru-RU" sz="1200" kern="1200" dirty="0" smtClean="0">
                <a:solidFill>
                  <a:schemeClr val="tx1"/>
                </a:solidFill>
                <a:effectLst/>
                <a:latin typeface="+mn-lt"/>
                <a:ea typeface="+mn-ea"/>
                <a:cs typeface="+mn-cs"/>
              </a:rPr>
              <a:t>В компании, которая принимает решение о старте того или иного проекта, должна существовать единая система критериев для оценки его значимости, которая позволяет из множества возможных альтернатив выбрать критическую, соответствующую основной цели проекта.</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11</a:t>
            </a:fld>
            <a:endParaRPr lang="ru-RU"/>
          </a:p>
        </p:txBody>
      </p:sp>
    </p:spTree>
    <p:extLst>
      <p:ext uri="{BB962C8B-B14F-4D97-AF65-F5344CB8AC3E}">
        <p14:creationId xmlns:p14="http://schemas.microsoft.com/office/powerpoint/2010/main" val="328316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После того, как мы разобрались с мотивацией проекта, можно переходить к техническому планированию проекта, т.е. формальному открытию проекта. Это и делает устав проекта.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12</a:t>
            </a:fld>
            <a:endParaRPr lang="ru-RU"/>
          </a:p>
        </p:txBody>
      </p:sp>
    </p:spTree>
    <p:extLst>
      <p:ext uri="{BB962C8B-B14F-4D97-AF65-F5344CB8AC3E}">
        <p14:creationId xmlns:p14="http://schemas.microsoft.com/office/powerpoint/2010/main" val="129872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Устав проекта состоит из нескольких разделов. Рассмотрим кратко их назначение.</a:t>
            </a:r>
          </a:p>
          <a:p>
            <a:r>
              <a:rPr lang="ru-RU" sz="1200" b="1" i="1" kern="1200" dirty="0" smtClean="0">
                <a:solidFill>
                  <a:schemeClr val="tx1"/>
                </a:solidFill>
                <a:effectLst/>
                <a:latin typeface="+mn-lt"/>
                <a:ea typeface="+mn-ea"/>
                <a:cs typeface="+mn-cs"/>
              </a:rPr>
              <a:t>Наименование проекта</a:t>
            </a:r>
            <a:r>
              <a:rPr lang="ru-RU" sz="1200" kern="1200" dirty="0" smtClean="0">
                <a:solidFill>
                  <a:schemeClr val="tx1"/>
                </a:solidFill>
                <a:effectLst/>
                <a:latin typeface="+mn-lt"/>
                <a:ea typeface="+mn-ea"/>
                <a:cs typeface="+mn-cs"/>
              </a:rPr>
              <a:t> – как корабль назовешь, так он и поплывет (или пойдет, если быть более точным). Часто название проекта сразу определяет, интересен ли проект тому, кому мы о проекте будем говорить, или нет. Может так случиться, что человека название «не зацепило» или из названия он не понял, про что проект, и в итоге он теряет интерес к проекту и не дает поддержки, которую возможно бы дал.</a:t>
            </a:r>
          </a:p>
          <a:p>
            <a:r>
              <a:rPr lang="ru-RU" sz="1200" b="1" i="1" kern="1200" dirty="0" smtClean="0">
                <a:solidFill>
                  <a:schemeClr val="tx1"/>
                </a:solidFill>
                <a:effectLst/>
                <a:latin typeface="+mn-lt"/>
                <a:ea typeface="+mn-ea"/>
                <a:cs typeface="+mn-cs"/>
              </a:rPr>
              <a:t>Цель/цели проекта</a:t>
            </a:r>
            <a:r>
              <a:rPr lang="ru-RU" sz="1200" kern="1200" dirty="0" smtClean="0">
                <a:solidFill>
                  <a:schemeClr val="tx1"/>
                </a:solidFill>
                <a:effectLst/>
                <a:latin typeface="+mn-lt"/>
                <a:ea typeface="+mn-ea"/>
                <a:cs typeface="+mn-cs"/>
              </a:rPr>
              <a:t> –четко определить границы проекта, и цель должна быть в этих границах. Например, цели «построить завод» и «построить завод и получить с него прибыль в 10 млрд. рублей» — сильно разные как по объему, так и по времени реализации.</a:t>
            </a:r>
          </a:p>
          <a:p>
            <a:r>
              <a:rPr lang="ru-RU" sz="1200" b="1" i="1" kern="1200" dirty="0" smtClean="0">
                <a:solidFill>
                  <a:schemeClr val="tx1"/>
                </a:solidFill>
                <a:effectLst/>
                <a:latin typeface="+mn-lt"/>
                <a:ea typeface="+mn-ea"/>
                <a:cs typeface="+mn-cs"/>
              </a:rPr>
              <a:t>Обоснование целесообразности</a:t>
            </a:r>
            <a:r>
              <a:rPr lang="ru-RU" sz="1200" kern="1200" dirty="0" smtClean="0">
                <a:solidFill>
                  <a:schemeClr val="tx1"/>
                </a:solidFill>
                <a:effectLst/>
                <a:latin typeface="+mn-lt"/>
                <a:ea typeface="+mn-ea"/>
                <a:cs typeface="+mn-cs"/>
              </a:rPr>
              <a:t> – данные, которые были получены на этапе подготовки предварительного плана. Также имеет смысл спроектировать бизнес-модель с окупаемостью – тогда защищать проект и получать на него ресурсы будет гораздо проще.</a:t>
            </a:r>
          </a:p>
          <a:p>
            <a:r>
              <a:rPr lang="ru-RU" sz="1200" b="1" i="1" kern="1200" dirty="0" smtClean="0">
                <a:solidFill>
                  <a:schemeClr val="tx1"/>
                </a:solidFill>
                <a:effectLst/>
                <a:latin typeface="+mn-lt"/>
                <a:ea typeface="+mn-ea"/>
                <a:cs typeface="+mn-cs"/>
              </a:rPr>
              <a:t>Описание проекта</a:t>
            </a:r>
            <a:r>
              <a:rPr lang="ru-RU" sz="1200" kern="1200" dirty="0" smtClean="0">
                <a:solidFill>
                  <a:schemeClr val="tx1"/>
                </a:solidFill>
                <a:effectLst/>
                <a:latin typeface="+mn-lt"/>
                <a:ea typeface="+mn-ea"/>
                <a:cs typeface="+mn-cs"/>
              </a:rPr>
              <a:t> — кратко, что в проекте будет сделано, основные этапы, важные блоки работ. Описываем то, что мы </a:t>
            </a:r>
            <a:r>
              <a:rPr lang="ru-RU" sz="1200" b="1" i="1" kern="1200" dirty="0" smtClean="0">
                <a:solidFill>
                  <a:schemeClr val="tx1"/>
                </a:solidFill>
                <a:effectLst/>
                <a:latin typeface="+mn-lt"/>
                <a:ea typeface="+mn-ea"/>
                <a:cs typeface="+mn-cs"/>
              </a:rPr>
              <a:t>точно</a:t>
            </a:r>
            <a:r>
              <a:rPr lang="ru-RU" sz="1200" kern="1200" dirty="0" smtClean="0">
                <a:solidFill>
                  <a:schemeClr val="tx1"/>
                </a:solidFill>
                <a:effectLst/>
                <a:latin typeface="+mn-lt"/>
                <a:ea typeface="+mn-ea"/>
                <a:cs typeface="+mn-cs"/>
              </a:rPr>
              <a:t> будем делать.</a:t>
            </a:r>
          </a:p>
          <a:p>
            <a:r>
              <a:rPr lang="ru-RU" sz="1200" b="1" i="1" kern="1200" dirty="0" smtClean="0">
                <a:solidFill>
                  <a:schemeClr val="tx1"/>
                </a:solidFill>
                <a:effectLst/>
                <a:latin typeface="+mn-lt"/>
                <a:ea typeface="+mn-ea"/>
                <a:cs typeface="+mn-cs"/>
              </a:rPr>
              <a:t>Требования к результатам и критерии приемки</a:t>
            </a:r>
            <a:r>
              <a:rPr lang="ru-RU" sz="1200" kern="1200" dirty="0" smtClean="0">
                <a:solidFill>
                  <a:schemeClr val="tx1"/>
                </a:solidFill>
                <a:effectLst/>
                <a:latin typeface="+mn-lt"/>
                <a:ea typeface="+mn-ea"/>
                <a:cs typeface="+mn-cs"/>
              </a:rPr>
              <a:t> – четкий ответ на вопрос: как мы поймем, что цель проекта достигнута? Тут все должно быть по максимуму оцифровано.</a:t>
            </a:r>
          </a:p>
          <a:p>
            <a:r>
              <a:rPr lang="ru-RU" sz="1200" b="1" i="1" kern="1200" dirty="0" smtClean="0">
                <a:solidFill>
                  <a:schemeClr val="tx1"/>
                </a:solidFill>
                <a:effectLst/>
                <a:latin typeface="+mn-lt"/>
                <a:ea typeface="+mn-ea"/>
                <a:cs typeface="+mn-cs"/>
              </a:rPr>
              <a:t>Исключения проекта</a:t>
            </a:r>
            <a:r>
              <a:rPr lang="ru-RU" sz="1200" kern="1200" dirty="0" smtClean="0">
                <a:solidFill>
                  <a:schemeClr val="tx1"/>
                </a:solidFill>
                <a:effectLst/>
                <a:latin typeface="+mn-lt"/>
                <a:ea typeface="+mn-ea"/>
                <a:cs typeface="+mn-cs"/>
              </a:rPr>
              <a:t> – то, чего мы точно делать </a:t>
            </a:r>
            <a:r>
              <a:rPr lang="ru-RU" sz="1200" b="1" i="1" kern="1200" dirty="0" smtClean="0">
                <a:solidFill>
                  <a:schemeClr val="tx1"/>
                </a:solidFill>
                <a:effectLst/>
                <a:latin typeface="+mn-lt"/>
                <a:ea typeface="+mn-ea"/>
                <a:cs typeface="+mn-cs"/>
              </a:rPr>
              <a:t>не</a:t>
            </a:r>
            <a:r>
              <a:rPr lang="ru-RU" sz="1200" kern="1200" dirty="0" smtClean="0">
                <a:solidFill>
                  <a:schemeClr val="tx1"/>
                </a:solidFill>
                <a:effectLst/>
                <a:latin typeface="+mn-lt"/>
                <a:ea typeface="+mn-ea"/>
                <a:cs typeface="+mn-cs"/>
              </a:rPr>
              <a:t> будем в рамках данного проекта. Например, завод строим, а операционная деятельность по производству и продаже продукции в проект не входит.</a:t>
            </a:r>
          </a:p>
          <a:p>
            <a:r>
              <a:rPr lang="ru-RU" sz="1200" b="1" i="1" kern="1200" dirty="0" smtClean="0">
                <a:solidFill>
                  <a:schemeClr val="tx1"/>
                </a:solidFill>
                <a:effectLst/>
                <a:latin typeface="+mn-lt"/>
                <a:ea typeface="+mn-ea"/>
                <a:cs typeface="+mn-cs"/>
              </a:rPr>
              <a:t>Сроки и ключевые вехи</a:t>
            </a:r>
            <a:r>
              <a:rPr lang="ru-RU" sz="1200" kern="1200" dirty="0" smtClean="0">
                <a:solidFill>
                  <a:schemeClr val="tx1"/>
                </a:solidFill>
                <a:effectLst/>
                <a:latin typeface="+mn-lt"/>
                <a:ea typeface="+mn-ea"/>
                <a:cs typeface="+mn-cs"/>
              </a:rPr>
              <a:t> — основные важные вехи проекта, привязанные ко времени. Вехи важны для того, чтобы понимать, насколько успешно проект идет, не вдаваясь в детали.</a:t>
            </a:r>
          </a:p>
          <a:p>
            <a:r>
              <a:rPr lang="ru-RU" sz="1200" b="1" i="1" kern="1200" dirty="0" smtClean="0">
                <a:solidFill>
                  <a:schemeClr val="tx1"/>
                </a:solidFill>
                <a:effectLst/>
                <a:latin typeface="+mn-lt"/>
                <a:ea typeface="+mn-ea"/>
                <a:cs typeface="+mn-cs"/>
              </a:rPr>
              <a:t>Бюджет проекта</a:t>
            </a:r>
            <a:r>
              <a:rPr lang="ru-RU" sz="1200" kern="1200" dirty="0" smtClean="0">
                <a:solidFill>
                  <a:schemeClr val="tx1"/>
                </a:solidFill>
                <a:effectLst/>
                <a:latin typeface="+mn-lt"/>
                <a:ea typeface="+mn-ea"/>
                <a:cs typeface="+mn-cs"/>
              </a:rPr>
              <a:t> – речь идет про </a:t>
            </a:r>
            <a:r>
              <a:rPr lang="ru-RU" sz="1200" b="1" i="1" kern="1200" dirty="0" smtClean="0">
                <a:solidFill>
                  <a:schemeClr val="tx1"/>
                </a:solidFill>
                <a:effectLst/>
                <a:latin typeface="+mn-lt"/>
                <a:ea typeface="+mn-ea"/>
                <a:cs typeface="+mn-cs"/>
              </a:rPr>
              <a:t>ЗАТРАТНЫЙ</a:t>
            </a:r>
            <a:r>
              <a:rPr lang="ru-RU" sz="1200" kern="1200" dirty="0" smtClean="0">
                <a:solidFill>
                  <a:schemeClr val="tx1"/>
                </a:solidFill>
                <a:effectLst/>
                <a:latin typeface="+mn-lt"/>
                <a:ea typeface="+mn-ea"/>
                <a:cs typeface="+mn-cs"/>
              </a:rPr>
              <a:t> бюджет проекта, т.е. сколько мы должны потратить денег, чтобы достичь целей проекта.</a:t>
            </a:r>
          </a:p>
          <a:p>
            <a:r>
              <a:rPr lang="ru-RU" sz="1200" b="1" i="1" kern="1200" dirty="0" smtClean="0">
                <a:solidFill>
                  <a:schemeClr val="tx1"/>
                </a:solidFill>
                <a:effectLst/>
                <a:latin typeface="+mn-lt"/>
                <a:ea typeface="+mn-ea"/>
                <a:cs typeface="+mn-cs"/>
              </a:rPr>
              <a:t>Заказчик проекта</a:t>
            </a:r>
            <a:r>
              <a:rPr lang="ru-RU" sz="1200" kern="1200" dirty="0" smtClean="0">
                <a:solidFill>
                  <a:schemeClr val="tx1"/>
                </a:solidFill>
                <a:effectLst/>
                <a:latin typeface="+mn-lt"/>
                <a:ea typeface="+mn-ea"/>
                <a:cs typeface="+mn-cs"/>
              </a:rPr>
              <a:t> – кто получает результаты проекта.</a:t>
            </a:r>
          </a:p>
          <a:p>
            <a:r>
              <a:rPr lang="ru-RU" sz="1200" b="1" i="1" kern="1200" dirty="0" smtClean="0">
                <a:solidFill>
                  <a:schemeClr val="tx1"/>
                </a:solidFill>
                <a:effectLst/>
                <a:latin typeface="+mn-lt"/>
                <a:ea typeface="+mn-ea"/>
                <a:cs typeface="+mn-cs"/>
              </a:rPr>
              <a:t>Спонсор проекта</a:t>
            </a:r>
            <a:r>
              <a:rPr lang="ru-RU" sz="1200" kern="1200" dirty="0" smtClean="0">
                <a:solidFill>
                  <a:schemeClr val="tx1"/>
                </a:solidFill>
                <a:effectLst/>
                <a:latin typeface="+mn-lt"/>
                <a:ea typeface="+mn-ea"/>
                <a:cs typeface="+mn-cs"/>
              </a:rPr>
              <a:t> – кто выделяет ресурсы на реализацию проекта и обеспечивает поддержку проекта, в том числе в случае возникновения проблем.</a:t>
            </a:r>
          </a:p>
          <a:p>
            <a:r>
              <a:rPr lang="ru-RU" sz="1200" b="1" i="1" kern="1200" dirty="0" smtClean="0">
                <a:solidFill>
                  <a:schemeClr val="tx1"/>
                </a:solidFill>
                <a:effectLst/>
                <a:latin typeface="+mn-lt"/>
                <a:ea typeface="+mn-ea"/>
                <a:cs typeface="+mn-cs"/>
              </a:rPr>
              <a:t>Назначенный руководитель и его полномочия</a:t>
            </a:r>
            <a:r>
              <a:rPr lang="ru-RU" sz="1200" kern="1200" dirty="0" smtClean="0">
                <a:solidFill>
                  <a:schemeClr val="tx1"/>
                </a:solidFill>
                <a:effectLst/>
                <a:latin typeface="+mn-lt"/>
                <a:ea typeface="+mn-ea"/>
                <a:cs typeface="+mn-cs"/>
              </a:rPr>
              <a:t> –полномочия, которые нужны, чтобы решать большие вопросы, например, действовать от имени кого-то из вышестоящих или подписывать договоры на закупки до определенной суммы.</a:t>
            </a:r>
          </a:p>
          <a:p>
            <a:r>
              <a:rPr lang="ru-RU" sz="1200" b="1" i="1" kern="1200" dirty="0" smtClean="0">
                <a:solidFill>
                  <a:schemeClr val="tx1"/>
                </a:solidFill>
                <a:effectLst/>
                <a:latin typeface="+mn-lt"/>
                <a:ea typeface="+mn-ea"/>
                <a:cs typeface="+mn-cs"/>
              </a:rPr>
              <a:t>Ключевые </a:t>
            </a:r>
            <a:r>
              <a:rPr lang="ru-RU" sz="1200" b="1" i="1" kern="1200" dirty="0" err="1" smtClean="0">
                <a:solidFill>
                  <a:schemeClr val="tx1"/>
                </a:solidFill>
                <a:effectLst/>
                <a:latin typeface="+mn-lt"/>
                <a:ea typeface="+mn-ea"/>
                <a:cs typeface="+mn-cs"/>
              </a:rPr>
              <a:t>стейкхолдеры</a:t>
            </a:r>
            <a:r>
              <a:rPr lang="ru-RU" sz="1200" kern="1200" dirty="0" smtClean="0">
                <a:solidFill>
                  <a:schemeClr val="tx1"/>
                </a:solidFill>
                <a:effectLst/>
                <a:latin typeface="+mn-lt"/>
                <a:ea typeface="+mn-ea"/>
                <a:cs typeface="+mn-cs"/>
              </a:rPr>
              <a:t> (</a:t>
            </a:r>
            <a:r>
              <a:rPr lang="ru-RU" sz="1200" b="1" i="1" kern="1200" dirty="0" smtClean="0">
                <a:solidFill>
                  <a:schemeClr val="tx1"/>
                </a:solidFill>
                <a:effectLst/>
                <a:latin typeface="+mn-lt"/>
                <a:ea typeface="+mn-ea"/>
                <a:cs typeface="+mn-cs"/>
              </a:rPr>
              <a:t>участники</a:t>
            </a:r>
            <a:r>
              <a:rPr lang="ru-RU" sz="1200" kern="1200" dirty="0" smtClean="0">
                <a:solidFill>
                  <a:schemeClr val="tx1"/>
                </a:solidFill>
                <a:effectLst/>
                <a:latin typeface="+mn-lt"/>
                <a:ea typeface="+mn-ea"/>
                <a:cs typeface="+mn-cs"/>
              </a:rPr>
              <a:t>) проекта –основные члены команды проекта, основные участники, от которых зависит успех (или неуспех) проекта или на которых сильно повлияет проект.</a:t>
            </a:r>
          </a:p>
          <a:p>
            <a:r>
              <a:rPr lang="ru-RU" sz="1200" b="1" i="1" kern="1200" dirty="0" smtClean="0">
                <a:solidFill>
                  <a:schemeClr val="tx1"/>
                </a:solidFill>
                <a:effectLst/>
                <a:latin typeface="+mn-lt"/>
                <a:ea typeface="+mn-ea"/>
                <a:cs typeface="+mn-cs"/>
              </a:rPr>
              <a:t>Основные отчетные</a:t>
            </a:r>
            <a:r>
              <a:rPr lang="ru-RU" sz="1200" kern="1200" dirty="0" smtClean="0">
                <a:solidFill>
                  <a:schemeClr val="tx1"/>
                </a:solidFill>
                <a:effectLst/>
                <a:latin typeface="+mn-lt"/>
                <a:ea typeface="+mn-ea"/>
                <a:cs typeface="+mn-cs"/>
              </a:rPr>
              <a:t> </a:t>
            </a:r>
            <a:r>
              <a:rPr lang="ru-RU" sz="1200" b="1" i="1" kern="1200" dirty="0" smtClean="0">
                <a:solidFill>
                  <a:schemeClr val="tx1"/>
                </a:solidFill>
                <a:effectLst/>
                <a:latin typeface="+mn-lt"/>
                <a:ea typeface="+mn-ea"/>
                <a:cs typeface="+mn-cs"/>
              </a:rPr>
              <a:t>вехи</a:t>
            </a:r>
            <a:r>
              <a:rPr lang="ru-RU" sz="1200" kern="1200" dirty="0" smtClean="0">
                <a:solidFill>
                  <a:schemeClr val="tx1"/>
                </a:solidFill>
                <a:effectLst/>
                <a:latin typeface="+mn-lt"/>
                <a:ea typeface="+mn-ea"/>
                <a:cs typeface="+mn-cs"/>
              </a:rPr>
              <a:t> – периодичность и форма отчетности, планируемая в проекте.</a:t>
            </a:r>
          </a:p>
          <a:p>
            <a:r>
              <a:rPr lang="ru-RU" sz="1200" b="1" i="1" kern="1200" dirty="0" smtClean="0">
                <a:solidFill>
                  <a:schemeClr val="tx1"/>
                </a:solidFill>
                <a:effectLst/>
                <a:latin typeface="+mn-lt"/>
                <a:ea typeface="+mn-ea"/>
                <a:cs typeface="+mn-cs"/>
              </a:rPr>
              <a:t>Допущения и ограничения: а) допущения</a:t>
            </a:r>
            <a:r>
              <a:rPr lang="ru-RU" sz="1200" kern="1200" dirty="0" smtClean="0">
                <a:solidFill>
                  <a:schemeClr val="tx1"/>
                </a:solidFill>
                <a:effectLst/>
                <a:latin typeface="+mn-lt"/>
                <a:ea typeface="+mn-ea"/>
                <a:cs typeface="+mn-cs"/>
              </a:rPr>
              <a:t> – это предположения, в которых проект реализуется, </a:t>
            </a:r>
            <a:r>
              <a:rPr lang="ru-RU" sz="1200" b="1" i="1" kern="1200" dirty="0" smtClean="0">
                <a:solidFill>
                  <a:schemeClr val="tx1"/>
                </a:solidFill>
                <a:effectLst/>
                <a:latin typeface="+mn-lt"/>
                <a:ea typeface="+mn-ea"/>
                <a:cs typeface="+mn-cs"/>
              </a:rPr>
              <a:t>б) ограничения</a:t>
            </a:r>
            <a:r>
              <a:rPr lang="ru-RU" sz="1200" kern="1200" dirty="0" smtClean="0">
                <a:solidFill>
                  <a:schemeClr val="tx1"/>
                </a:solidFill>
                <a:effectLst/>
                <a:latin typeface="+mn-lt"/>
                <a:ea typeface="+mn-ea"/>
                <a:cs typeface="+mn-cs"/>
              </a:rPr>
              <a:t> – физические ограничения или ограничения в ресурсах.</a:t>
            </a:r>
          </a:p>
          <a:p>
            <a:r>
              <a:rPr lang="ru-RU" sz="1200" b="1" i="1" kern="1200" dirty="0" smtClean="0">
                <a:solidFill>
                  <a:schemeClr val="tx1"/>
                </a:solidFill>
                <a:effectLst/>
                <a:latin typeface="+mn-lt"/>
                <a:ea typeface="+mn-ea"/>
                <a:cs typeface="+mn-cs"/>
              </a:rPr>
              <a:t>Риски проекта</a:t>
            </a:r>
            <a:r>
              <a:rPr lang="ru-RU" sz="1200" kern="1200" dirty="0" smtClean="0">
                <a:solidFill>
                  <a:schemeClr val="tx1"/>
                </a:solidFill>
                <a:effectLst/>
                <a:latin typeface="+mn-lt"/>
                <a:ea typeface="+mn-ea"/>
                <a:cs typeface="+mn-cs"/>
              </a:rPr>
              <a:t> – основные риски, возможные последствия их наступления и возможные методы работы с этими рисками.</a:t>
            </a:r>
          </a:p>
          <a:p>
            <a:r>
              <a:rPr lang="ru-RU" sz="1200" kern="1200" dirty="0" smtClean="0">
                <a:solidFill>
                  <a:schemeClr val="tx1"/>
                </a:solidFill>
                <a:effectLst/>
                <a:latin typeface="+mn-lt"/>
                <a:ea typeface="+mn-ea"/>
                <a:cs typeface="+mn-cs"/>
              </a:rPr>
              <a:t>Обязательно в конце </a:t>
            </a:r>
            <a:r>
              <a:rPr lang="ru-RU" sz="1200" b="1" i="1" kern="1200" dirty="0" smtClean="0">
                <a:solidFill>
                  <a:schemeClr val="tx1"/>
                </a:solidFill>
                <a:effectLst/>
                <a:latin typeface="+mn-lt"/>
                <a:ea typeface="+mn-ea"/>
                <a:cs typeface="+mn-cs"/>
              </a:rPr>
              <a:t>утвердить устав</a:t>
            </a:r>
            <a:r>
              <a:rPr lang="ru-RU" sz="1200" kern="1200" dirty="0" smtClean="0">
                <a:solidFill>
                  <a:schemeClr val="tx1"/>
                </a:solidFill>
                <a:effectLst/>
                <a:latin typeface="+mn-lt"/>
                <a:ea typeface="+mn-ea"/>
                <a:cs typeface="+mn-cs"/>
              </a:rPr>
              <a:t>, в идеале – в бумажном виде, с подписью и печатью. Это, вроде устаревшие методы, но они работают. Прежде чем поставить подпись, человек очень хорошо думает.</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13</a:t>
            </a:fld>
            <a:endParaRPr lang="ru-RU"/>
          </a:p>
        </p:txBody>
      </p:sp>
    </p:spTree>
    <p:extLst>
      <p:ext uri="{BB962C8B-B14F-4D97-AF65-F5344CB8AC3E}">
        <p14:creationId xmlns:p14="http://schemas.microsoft.com/office/powerpoint/2010/main" val="351535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Далее формируется команда проекта и закрепляются ответственности за работы входящие в состав ИСР. </a:t>
            </a:r>
          </a:p>
          <a:p>
            <a:r>
              <a:rPr lang="ru-RU" sz="1200" kern="1200" dirty="0" smtClean="0">
                <a:solidFill>
                  <a:schemeClr val="tx1"/>
                </a:solidFill>
                <a:effectLst/>
                <a:latin typeface="+mn-lt"/>
                <a:ea typeface="+mn-ea"/>
                <a:cs typeface="+mn-cs"/>
              </a:rPr>
              <a:t>Затем строят </a:t>
            </a:r>
            <a:r>
              <a:rPr lang="ru-RU" sz="1200" b="1" i="1" kern="1200" dirty="0" smtClean="0">
                <a:solidFill>
                  <a:schemeClr val="tx1"/>
                </a:solidFill>
                <a:effectLst/>
                <a:latin typeface="+mn-lt"/>
                <a:ea typeface="+mn-ea"/>
                <a:cs typeface="+mn-cs"/>
              </a:rPr>
              <a:t>схему организационной структуры проекта</a:t>
            </a:r>
            <a:r>
              <a:rPr lang="ru-RU" sz="1200" kern="1200" dirty="0" smtClean="0">
                <a:solidFill>
                  <a:schemeClr val="tx1"/>
                </a:solidFill>
                <a:effectLst/>
                <a:latin typeface="+mn-lt"/>
                <a:ea typeface="+mn-ea"/>
                <a:cs typeface="+mn-cs"/>
              </a:rPr>
              <a:t>, на которой показывают подчиненность участников. В большинстве случаев выбирается плоская </a:t>
            </a:r>
            <a:r>
              <a:rPr lang="ru-RU" sz="1200" kern="1200" dirty="0" err="1" smtClean="0">
                <a:solidFill>
                  <a:schemeClr val="tx1"/>
                </a:solidFill>
                <a:effectLst/>
                <a:latin typeface="+mn-lt"/>
                <a:ea typeface="+mn-ea"/>
                <a:cs typeface="+mn-cs"/>
              </a:rPr>
              <a:t>оргструктура</a:t>
            </a:r>
            <a:r>
              <a:rPr lang="ru-RU" sz="1200" kern="1200" dirty="0" smtClean="0">
                <a:solidFill>
                  <a:schemeClr val="tx1"/>
                </a:solidFill>
                <a:effectLst/>
                <a:latin typeface="+mn-lt"/>
                <a:ea typeface="+mn-ea"/>
                <a:cs typeface="+mn-cs"/>
              </a:rPr>
              <a:t> проекта, в которой все участники, включая администратора, подчиняются менеджеру. </a:t>
            </a:r>
          </a:p>
          <a:p>
            <a:r>
              <a:rPr lang="ru-RU" dirty="0" smtClean="0"/>
              <a:t>Изучив алгоритм разработки устава проекта, определив организационную структуру проекта, переходят к формированию степеней ответственности членов проекта.</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14</a:t>
            </a:fld>
            <a:endParaRPr lang="ru-RU"/>
          </a:p>
        </p:txBody>
      </p:sp>
    </p:spTree>
    <p:extLst>
      <p:ext uri="{BB962C8B-B14F-4D97-AF65-F5344CB8AC3E}">
        <p14:creationId xmlns:p14="http://schemas.microsoft.com/office/powerpoint/2010/main" val="201117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распределении ответственности за работы проекта используют сложную матрицу распределения ответственности, при построении которой необходимо соблюдать основное правило – за каждую работу назначается один ответственный.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15</a:t>
            </a:fld>
            <a:endParaRPr lang="ru-RU"/>
          </a:p>
        </p:txBody>
      </p:sp>
    </p:spTree>
    <p:extLst>
      <p:ext uri="{BB962C8B-B14F-4D97-AF65-F5344CB8AC3E}">
        <p14:creationId xmlns:p14="http://schemas.microsoft.com/office/powerpoint/2010/main" val="188607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больших и сложных проектах целесообразным является создание формализованной системы отчетности, в рамках которой проектируют формы отчетов, на основе которых менеджер проекта и ответственные за те или иные работы будут контролировать ход исполнения работ. Чтобы система отчетности работала, необходимо распределить ответственность участников проекта за создание, консолидацию, анализ и архивацию отчетов. </a:t>
            </a:r>
          </a:p>
          <a:p>
            <a:r>
              <a:rPr lang="ru-RU" sz="1200" kern="1200" dirty="0" smtClean="0">
                <a:solidFill>
                  <a:schemeClr val="tx1"/>
                </a:solidFill>
                <a:effectLst/>
                <a:latin typeface="+mn-lt"/>
                <a:ea typeface="+mn-ea"/>
                <a:cs typeface="+mn-cs"/>
              </a:rPr>
              <a:t>При распределении ответственности в системе отчетности используют матрицу отчетности. При построении матрицы отчетности соблюдают основное правило – по каждому отчету назначают ответственного за его подготовку, рассмотрение и архивацию. </a:t>
            </a:r>
          </a:p>
          <a:p>
            <a:r>
              <a:rPr lang="ru-RU" sz="1200" kern="1200" dirty="0" err="1" smtClean="0">
                <a:solidFill>
                  <a:schemeClr val="tx1"/>
                </a:solidFill>
                <a:effectLst/>
                <a:latin typeface="+mn-lt"/>
                <a:ea typeface="+mn-ea"/>
                <a:cs typeface="+mn-cs"/>
              </a:rPr>
              <a:t>Оргструктура</a:t>
            </a:r>
            <a:r>
              <a:rPr lang="ru-RU" sz="1200" kern="1200" dirty="0" smtClean="0">
                <a:solidFill>
                  <a:schemeClr val="tx1"/>
                </a:solidFill>
                <a:effectLst/>
                <a:latin typeface="+mn-lt"/>
                <a:ea typeface="+mn-ea"/>
                <a:cs typeface="+mn-cs"/>
              </a:rPr>
              <a:t> проекта, распределение ответственности за работы, система отчетности образуют структурную схему организации проекта.</a:t>
            </a:r>
          </a:p>
          <a:p>
            <a:r>
              <a:rPr lang="ru-RU" dirty="0" smtClean="0"/>
              <a:t>Изучив алгоритм разработки устава проекта, определив его организационную структуру, построив матрицу ответственности и отчетности можно приступать к </a:t>
            </a:r>
            <a:r>
              <a:rPr lang="ru-RU" baseline="0" dirty="0" smtClean="0"/>
              <a:t>календарному планированию проекта.</a:t>
            </a:r>
            <a:r>
              <a:rPr lang="ru-RU" dirty="0" smtClean="0"/>
              <a:t>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16</a:t>
            </a:fld>
            <a:endParaRPr lang="ru-RU"/>
          </a:p>
        </p:txBody>
      </p:sp>
    </p:spTree>
    <p:extLst>
      <p:ext uri="{BB962C8B-B14F-4D97-AF65-F5344CB8AC3E}">
        <p14:creationId xmlns:p14="http://schemas.microsoft.com/office/powerpoint/2010/main" val="340926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Разобравшись со структурной схемой проекта, можно приступать к алгоритму разработки его календарного план-графика.</a:t>
            </a:r>
          </a:p>
          <a:p>
            <a:r>
              <a:rPr lang="ru-RU" sz="1200" kern="1200" dirty="0" smtClean="0">
                <a:solidFill>
                  <a:schemeClr val="tx1"/>
                </a:solidFill>
                <a:effectLst/>
                <a:latin typeface="+mn-lt"/>
                <a:ea typeface="+mn-ea"/>
                <a:cs typeface="+mn-cs"/>
              </a:rPr>
              <a:t>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E833F72-08DF-41FD-8BF2-6E46D3020A10}" type="slidenum">
              <a:rPr lang="ru-RU" smtClean="0"/>
              <a:pPr/>
              <a:t>17</a:t>
            </a:fld>
            <a:endParaRPr lang="ru-RU"/>
          </a:p>
        </p:txBody>
      </p:sp>
    </p:spTree>
    <p:extLst>
      <p:ext uri="{BB962C8B-B14F-4D97-AF65-F5344CB8AC3E}">
        <p14:creationId xmlns:p14="http://schemas.microsoft.com/office/powerpoint/2010/main" val="94460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Алгоритм разработки календарного план-графика проекта – это управление сроками/расписанием реализации проекта; это управление проекта по временным параметрам, состоящее из процессов, которые необходимы и достаточны для обеспечения своевременного завершения проекта.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18</a:t>
            </a:fld>
            <a:endParaRPr lang="ru-RU"/>
          </a:p>
        </p:txBody>
      </p:sp>
    </p:spTree>
    <p:extLst>
      <p:ext uri="{BB962C8B-B14F-4D97-AF65-F5344CB8AC3E}">
        <p14:creationId xmlns:p14="http://schemas.microsoft.com/office/powerpoint/2010/main" val="295845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Каждый проект обладает определенной логической структурой, которая представляет собой комплекс взаимосвязей между работами. Данный комплекс определяет последовательность или алгоритм выполнения работ. Алгоритм может быть отображен различными способами и средствами.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19</a:t>
            </a:fld>
            <a:endParaRPr lang="ru-RU"/>
          </a:p>
        </p:txBody>
      </p:sp>
    </p:spTree>
    <p:extLst>
      <p:ext uri="{BB962C8B-B14F-4D97-AF65-F5344CB8AC3E}">
        <p14:creationId xmlns:p14="http://schemas.microsoft.com/office/powerpoint/2010/main" val="170504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r>
              <a:rPr lang="ru-RU" sz="1200" kern="1200" dirty="0" smtClean="0">
                <a:solidFill>
                  <a:schemeClr val="tx1"/>
                </a:solidFill>
                <a:effectLst/>
                <a:latin typeface="+mn-lt"/>
                <a:ea typeface="+mn-ea"/>
                <a:cs typeface="+mn-cs"/>
              </a:rPr>
              <a:t>Мы рассмотрим составляющие проектного плана, определим роль устава и содержание проекта. Познакомимся с алгоритмом разработки календарного графика проекта. Оценим его критический путь. Проанализируем типичные ошибки планирования. Обсудим основные методы оценки длительности работ, уточним рекомендации по их практическому применению и по анализу временных резервов проекта.</a:t>
            </a:r>
          </a:p>
          <a:p>
            <a:r>
              <a:rPr lang="ru-RU" baseline="0" dirty="0" smtClean="0"/>
              <a:t> </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a:t>
            </a:fld>
            <a:endParaRPr lang="ru-RU" dirty="0"/>
          </a:p>
        </p:txBody>
      </p:sp>
    </p:spTree>
    <p:extLst>
      <p:ext uri="{BB962C8B-B14F-4D97-AF65-F5344CB8AC3E}">
        <p14:creationId xmlns:p14="http://schemas.microsoft.com/office/powerpoint/2010/main" val="414579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разработки календарного план-графика используют также сетевую диаграмму/график.</a:t>
            </a:r>
          </a:p>
          <a:p>
            <a:r>
              <a:rPr lang="ru-RU" sz="1200" kern="1200" dirty="0" smtClean="0">
                <a:solidFill>
                  <a:schemeClr val="tx1"/>
                </a:solidFill>
                <a:effectLst/>
                <a:latin typeface="+mn-lt"/>
                <a:ea typeface="+mn-ea"/>
                <a:cs typeface="+mn-cs"/>
              </a:rPr>
              <a:t>Сетевая диаграмма/график (сеть, граф сети, </a:t>
            </a:r>
            <a:r>
              <a:rPr lang="en-US" sz="1200" kern="1200" dirty="0" smtClean="0">
                <a:solidFill>
                  <a:schemeClr val="tx1"/>
                </a:solidFill>
                <a:effectLst/>
                <a:latin typeface="+mn-lt"/>
                <a:ea typeface="+mn-ea"/>
                <a:cs typeface="+mn-cs"/>
              </a:rPr>
              <a:t>PERT</a:t>
            </a:r>
            <a:r>
              <a:rPr lang="ru-RU" sz="1200" kern="1200" dirty="0" smtClean="0">
                <a:solidFill>
                  <a:schemeClr val="tx1"/>
                </a:solidFill>
                <a:effectLst/>
                <a:latin typeface="+mn-lt"/>
                <a:ea typeface="+mn-ea"/>
                <a:cs typeface="+mn-cs"/>
              </a:rPr>
              <a:t> диаграмма) – это графическое представление логических взаимосвязей между работами проекта. Всегда изображается слева направо для передачи хронологического порядка работ в проекте.</a:t>
            </a:r>
          </a:p>
          <a:p>
            <a:r>
              <a:rPr lang="ru-RU" sz="1200" kern="1200" dirty="0" smtClean="0">
                <a:solidFill>
                  <a:schemeClr val="tx1"/>
                </a:solidFill>
                <a:effectLst/>
                <a:latin typeface="+mn-lt"/>
                <a:ea typeface="+mn-ea"/>
                <a:cs typeface="+mn-cs"/>
              </a:rPr>
              <a:t>В планировании и управлении проектами под термином </a:t>
            </a:r>
            <a:r>
              <a:rPr lang="ru-RU" sz="1200" i="1" kern="1200" dirty="0" smtClean="0">
                <a:solidFill>
                  <a:schemeClr val="tx1"/>
                </a:solidFill>
                <a:effectLst/>
                <a:latin typeface="+mn-lt"/>
                <a:ea typeface="+mn-ea"/>
                <a:cs typeface="+mn-cs"/>
              </a:rPr>
              <a:t>сеть </a:t>
            </a:r>
            <a:r>
              <a:rPr lang="ru-RU" sz="1200" kern="1200" dirty="0" smtClean="0">
                <a:solidFill>
                  <a:schemeClr val="tx1"/>
                </a:solidFill>
                <a:effectLst/>
                <a:latin typeface="+mn-lt"/>
                <a:ea typeface="+mn-ea"/>
                <a:cs typeface="+mn-cs"/>
              </a:rPr>
              <a:t>понимается полный комплекс </a:t>
            </a:r>
            <a:r>
              <a:rPr lang="ru-RU" sz="1200" b="1" kern="1200" dirty="0" smtClean="0">
                <a:solidFill>
                  <a:schemeClr val="tx1"/>
                </a:solidFill>
                <a:effectLst/>
                <a:latin typeface="+mn-lt"/>
                <a:ea typeface="+mn-ea"/>
                <a:cs typeface="+mn-cs"/>
              </a:rPr>
              <a:t>работ </a:t>
            </a:r>
            <a:r>
              <a:rPr lang="ru-RU" sz="1200" kern="1200" dirty="0" smtClean="0">
                <a:solidFill>
                  <a:schemeClr val="tx1"/>
                </a:solidFill>
                <a:effectLst/>
                <a:latin typeface="+mn-lt"/>
                <a:ea typeface="+mn-ea"/>
                <a:cs typeface="+mn-cs"/>
              </a:rPr>
              <a:t>и </a:t>
            </a:r>
            <a:r>
              <a:rPr lang="ru-RU" sz="1200" b="1" kern="1200" dirty="0" smtClean="0">
                <a:solidFill>
                  <a:schemeClr val="tx1"/>
                </a:solidFill>
                <a:effectLst/>
                <a:latin typeface="+mn-lt"/>
                <a:ea typeface="+mn-ea"/>
                <a:cs typeface="+mn-cs"/>
              </a:rPr>
              <a:t>вех </a:t>
            </a:r>
            <a:r>
              <a:rPr lang="ru-RU" sz="1200" kern="1200" dirty="0" smtClean="0">
                <a:solidFill>
                  <a:schemeClr val="tx1"/>
                </a:solidFill>
                <a:effectLst/>
                <a:latin typeface="+mn-lt"/>
                <a:ea typeface="+mn-ea"/>
                <a:cs typeface="+mn-cs"/>
              </a:rPr>
              <a:t>проекта с установленными между ними зависимостями.</a:t>
            </a:r>
          </a:p>
          <a:p>
            <a:r>
              <a:rPr lang="ru-RU" sz="1200" kern="1200" dirty="0" smtClean="0">
                <a:solidFill>
                  <a:schemeClr val="tx1"/>
                </a:solidFill>
                <a:effectLst/>
                <a:latin typeface="+mn-lt"/>
                <a:ea typeface="+mn-ea"/>
                <a:cs typeface="+mn-cs"/>
              </a:rPr>
              <a:t>Сетевой график – это не блок-схема. Если блок-схема моделирует только логические зависимости между элементарными работами, не</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отображая входы, выходы, процессы, и не допуская циклов и петель, то сетевой график представляет собой организационно-технологическую модель процесса реализации проекта с учётом затрат ресурсов и стоимости работ с выделением при этом узких (критических) мест.</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E833F72-08DF-41FD-8BF2-6E46D3020A10}" type="slidenum">
              <a:rPr lang="ru-RU" smtClean="0"/>
              <a:pPr/>
              <a:t>20</a:t>
            </a:fld>
            <a:endParaRPr lang="ru-RU"/>
          </a:p>
        </p:txBody>
      </p:sp>
    </p:spTree>
    <p:extLst>
      <p:ext uri="{BB962C8B-B14F-4D97-AF65-F5344CB8AC3E}">
        <p14:creationId xmlns:p14="http://schemas.microsoft.com/office/powerpoint/2010/main" val="2613523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Основной целью подходов к построению сетевых моделей является сокращение до минимума длительности проекта. Для разработки сетевых графиков могут применяться два основных подхода:</a:t>
            </a:r>
          </a:p>
          <a:p>
            <a:pPr lvl="0"/>
            <a:r>
              <a:rPr lang="ru-RU" sz="1200" kern="1200" dirty="0" smtClean="0">
                <a:solidFill>
                  <a:schemeClr val="tx1"/>
                </a:solidFill>
                <a:effectLst/>
                <a:latin typeface="+mn-lt"/>
                <a:ea typeface="+mn-ea"/>
                <a:cs typeface="+mn-cs"/>
              </a:rPr>
              <a:t>- подход с обозначением операций в вершинах (узлах) – ОУ;</a:t>
            </a:r>
          </a:p>
          <a:p>
            <a:pPr lvl="0"/>
            <a:r>
              <a:rPr lang="ru-RU" sz="1200" kern="1200" dirty="0" smtClean="0">
                <a:solidFill>
                  <a:schemeClr val="tx1"/>
                </a:solidFill>
                <a:effectLst/>
                <a:latin typeface="+mn-lt"/>
                <a:ea typeface="+mn-ea"/>
                <a:cs typeface="+mn-cs"/>
              </a:rPr>
              <a:t>- подход с обозначением операций на стрелках – ОС.</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21</a:t>
            </a:fld>
            <a:endParaRPr lang="ru-RU"/>
          </a:p>
        </p:txBody>
      </p:sp>
    </p:spTree>
    <p:extLst>
      <p:ext uri="{BB962C8B-B14F-4D97-AF65-F5344CB8AC3E}">
        <p14:creationId xmlns:p14="http://schemas.microsoft.com/office/powerpoint/2010/main" val="189557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Операции в вершинах (узлах).</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Сетевые диаграммы отображают сетевую модель в графическом виде как множество вершин, соответствующих работам, связанных линиями, представляющими взаимосвязи между работами. Этот граф, называемый сетью типа вершина-работа или диаграммой предшествования, является наиболее распространенным представлением сети на сегодняшний день.</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22</a:t>
            </a:fld>
            <a:endParaRPr lang="ru-RU"/>
          </a:p>
        </p:txBody>
      </p:sp>
    </p:spTree>
    <p:extLst>
      <p:ext uri="{BB962C8B-B14F-4D97-AF65-F5344CB8AC3E}">
        <p14:creationId xmlns:p14="http://schemas.microsoft.com/office/powerpoint/2010/main" val="867521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Операции на стрелках.</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Это тип сетевой диаграммы, называемый сеть типа вершина-событие, который на практике используется реже. При данном подходе работа представляется в виде линии между двумя событиями (узлами графа), которые в свою очередь отображают начало и конец данной работы. PERT-диаграммы являются примерами этого типа диаграмм.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23</a:t>
            </a:fld>
            <a:endParaRPr lang="ru-RU"/>
          </a:p>
        </p:txBody>
      </p:sp>
    </p:spTree>
    <p:extLst>
      <p:ext uri="{BB962C8B-B14F-4D97-AF65-F5344CB8AC3E}">
        <p14:creationId xmlns:p14="http://schemas.microsoft.com/office/powerpoint/2010/main" val="1793850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практике проектного менеджмента выделяют два основных метода сетевого планирования:</a:t>
            </a:r>
          </a:p>
          <a:p>
            <a:pPr lvl="0"/>
            <a:r>
              <a:rPr lang="ru-RU" sz="1200" kern="1200" dirty="0" smtClean="0">
                <a:solidFill>
                  <a:schemeClr val="tx1"/>
                </a:solidFill>
                <a:effectLst/>
                <a:latin typeface="+mn-lt"/>
                <a:ea typeface="+mn-ea"/>
                <a:cs typeface="+mn-cs"/>
              </a:rPr>
              <a:t>- МКП;</a:t>
            </a:r>
          </a:p>
          <a:p>
            <a:pPr lvl="0"/>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PERT.</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Сначала строится сетевой график (топология), затем выполняется расчет времени наступления всех событий.</a:t>
            </a:r>
          </a:p>
          <a:p>
            <a:r>
              <a:rPr lang="ru-RU" sz="1200" kern="1200" dirty="0" smtClean="0">
                <a:solidFill>
                  <a:schemeClr val="tx1"/>
                </a:solidFill>
                <a:effectLst/>
                <a:latin typeface="+mn-lt"/>
                <a:ea typeface="+mn-ea"/>
                <a:cs typeface="+mn-cs"/>
              </a:rPr>
              <a:t>От начала к концу сети определяется раннее время наступления событий.</a:t>
            </a:r>
          </a:p>
          <a:p>
            <a:r>
              <a:rPr lang="ru-RU" sz="1200" kern="1200" dirty="0" smtClean="0">
                <a:solidFill>
                  <a:schemeClr val="tx1"/>
                </a:solidFill>
                <a:effectLst/>
                <a:latin typeface="+mn-lt"/>
                <a:ea typeface="+mn-ea"/>
                <a:cs typeface="+mn-cs"/>
              </a:rPr>
              <a:t>От конца к началу сети определяется позднее время наступления событий.</a:t>
            </a:r>
          </a:p>
          <a:p>
            <a:r>
              <a:rPr lang="ru-RU" sz="1200" kern="1200" dirty="0" smtClean="0">
                <a:solidFill>
                  <a:schemeClr val="tx1"/>
                </a:solidFill>
                <a:effectLst/>
                <a:latin typeface="+mn-lt"/>
                <a:ea typeface="+mn-ea"/>
                <a:cs typeface="+mn-cs"/>
              </a:rPr>
              <a:t>Разность позднего и раннего времени начального события работы определяет </a:t>
            </a:r>
            <a:r>
              <a:rPr lang="ru-RU" sz="1200" b="1" i="1" kern="1200" dirty="0" smtClean="0">
                <a:solidFill>
                  <a:schemeClr val="tx1"/>
                </a:solidFill>
                <a:effectLst/>
                <a:latin typeface="+mn-lt"/>
                <a:ea typeface="+mn-ea"/>
                <a:cs typeface="+mn-cs"/>
              </a:rPr>
              <a:t>резерв времени</a:t>
            </a:r>
            <a:r>
              <a:rPr lang="ru-RU" sz="1200" kern="1200" dirty="0" smtClean="0">
                <a:solidFill>
                  <a:schemeClr val="tx1"/>
                </a:solidFill>
                <a:effectLst/>
                <a:latin typeface="+mn-lt"/>
                <a:ea typeface="+mn-ea"/>
                <a:cs typeface="+mn-cs"/>
              </a:rPr>
              <a:t> данной работы. О временных резервах мы будем говорить в пятом вопросе нашей темы.</a:t>
            </a:r>
          </a:p>
          <a:p>
            <a:r>
              <a:rPr lang="ru-RU" sz="1200" kern="1200" dirty="0" smtClean="0">
                <a:solidFill>
                  <a:schemeClr val="tx1"/>
                </a:solidFill>
                <a:effectLst/>
                <a:latin typeface="+mn-lt"/>
                <a:ea typeface="+mn-ea"/>
                <a:cs typeface="+mn-cs"/>
              </a:rPr>
              <a:t>Начало работы может «плавать» в пределах резерва без изменения общего времени выполнения проекта.</a:t>
            </a:r>
          </a:p>
          <a:p>
            <a:pPr marL="0" indent="0">
              <a:buFontTx/>
              <a:buNone/>
            </a:pP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24</a:t>
            </a:fld>
            <a:endParaRPr lang="ru-RU"/>
          </a:p>
        </p:txBody>
      </p:sp>
    </p:spTree>
    <p:extLst>
      <p:ext uri="{BB962C8B-B14F-4D97-AF65-F5344CB8AC3E}">
        <p14:creationId xmlns:p14="http://schemas.microsoft.com/office/powerpoint/2010/main" val="2958455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Имея сетевую модель, менеджер должен ее оптимизировать и уменьшить общую длительность проекта. Это возможно за счет:</a:t>
            </a:r>
          </a:p>
          <a:p>
            <a:r>
              <a:rPr lang="ru-RU" sz="1200" kern="1200" dirty="0" smtClean="0">
                <a:solidFill>
                  <a:schemeClr val="tx1"/>
                </a:solidFill>
                <a:effectLst/>
                <a:latin typeface="+mn-lt"/>
                <a:ea typeface="+mn-ea"/>
                <a:cs typeface="+mn-cs"/>
              </a:rPr>
              <a:t>· сокращения времени выполнения отдельных работ,</a:t>
            </a:r>
          </a:p>
          <a:p>
            <a:r>
              <a:rPr lang="ru-RU" sz="1200" kern="1200" dirty="0" smtClean="0">
                <a:solidFill>
                  <a:schemeClr val="tx1"/>
                </a:solidFill>
                <a:effectLst/>
                <a:latin typeface="+mn-lt"/>
                <a:ea typeface="+mn-ea"/>
                <a:cs typeface="+mn-cs"/>
              </a:rPr>
              <a:t>· организации их параллельного выполнения,</a:t>
            </a:r>
          </a:p>
          <a:p>
            <a:r>
              <a:rPr lang="ru-RU" sz="1200" kern="1200" dirty="0" smtClean="0">
                <a:solidFill>
                  <a:schemeClr val="tx1"/>
                </a:solidFill>
                <a:effectLst/>
                <a:latin typeface="+mn-lt"/>
                <a:ea typeface="+mn-ea"/>
                <a:cs typeface="+mn-cs"/>
              </a:rPr>
              <a:t>· устранения временных разрывов.</a:t>
            </a:r>
          </a:p>
          <a:p>
            <a:r>
              <a:rPr lang="ru-RU" sz="1200" kern="1200" dirty="0" smtClean="0">
                <a:solidFill>
                  <a:schemeClr val="tx1"/>
                </a:solidFill>
                <a:effectLst/>
                <a:latin typeface="+mn-lt"/>
                <a:ea typeface="+mn-ea"/>
                <a:cs typeface="+mn-cs"/>
              </a:rPr>
              <a:t>Для временной оптимизации сетевой модели необходимо определить именно те работы, которые в действительности определяют его длительность, и отделить их от тех, которые не влияют на суммарное время реализации проекта. Разработка реального календарного графика работ, как правило, составляет небольшую часть (20%) и их выделение позволяет сосредоточить усилия по оптимизации в нужном направлении.</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25</a:t>
            </a:fld>
            <a:endParaRPr lang="ru-RU"/>
          </a:p>
        </p:txBody>
      </p:sp>
    </p:spTree>
    <p:extLst>
      <p:ext uri="{BB962C8B-B14F-4D97-AF65-F5344CB8AC3E}">
        <p14:creationId xmlns:p14="http://schemas.microsoft.com/office/powerpoint/2010/main" val="27224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планирования сроков проекта необходимо разместить на оси времени все работы с нижних уровней диаграммы ИСР, определить длительность каждой из них, последовательность выполнения операций и зависимости между ними.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Это реализуется в </a:t>
            </a:r>
            <a:r>
              <a:rPr lang="ru-RU" sz="1200" b="1" kern="1200" dirty="0" smtClean="0">
                <a:solidFill>
                  <a:schemeClr val="tx1"/>
                </a:solidFill>
                <a:effectLst/>
                <a:latin typeface="+mn-lt"/>
                <a:ea typeface="+mn-ea"/>
                <a:cs typeface="+mn-cs"/>
              </a:rPr>
              <a:t>Диаграмме </a:t>
            </a:r>
            <a:r>
              <a:rPr lang="ru-RU" sz="1200" b="1" kern="1200" dirty="0" err="1" smtClean="0">
                <a:solidFill>
                  <a:schemeClr val="tx1"/>
                </a:solidFill>
                <a:effectLst/>
                <a:latin typeface="+mn-lt"/>
                <a:ea typeface="+mn-ea"/>
                <a:cs typeface="+mn-cs"/>
              </a:rPr>
              <a:t>Ганта</a:t>
            </a:r>
            <a:r>
              <a:rPr lang="ru-RU"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Gantt Chart</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 частной разновидности линейного графика, отображающего план работ во времени</a:t>
            </a:r>
            <a:r>
              <a:rPr lang="ru-RU" sz="1200" kern="1200" baseline="0" dirty="0" smtClean="0">
                <a:solidFill>
                  <a:schemeClr val="tx1"/>
                </a:solidFill>
                <a:effectLst/>
                <a:latin typeface="+mn-lt"/>
                <a:ea typeface="+mn-ea"/>
                <a:cs typeface="+mn-cs"/>
              </a:rPr>
              <a:t> и характеризующейся </a:t>
            </a:r>
            <a:r>
              <a:rPr lang="ru-RU" sz="1200" dirty="0" smtClean="0">
                <a:effectLst>
                  <a:outerShdw blurRad="38100" dist="38100" dir="2700000" algn="tl">
                    <a:srgbClr val="C0C0C0"/>
                  </a:outerShdw>
                </a:effectLst>
              </a:rPr>
              <a:t>датами начала и окончания, задержками, прерываниями и другими временными параметрами.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левой части диаграммы отражается </a:t>
            </a:r>
            <a:r>
              <a:rPr lang="ru-RU" sz="1200" b="1" kern="1200" dirty="0" smtClean="0">
                <a:solidFill>
                  <a:schemeClr val="tx1"/>
                </a:solidFill>
                <a:effectLst/>
                <a:latin typeface="+mn-lt"/>
                <a:ea typeface="+mn-ea"/>
                <a:cs typeface="+mn-cs"/>
              </a:rPr>
              <a:t>перечень работ проекта</a:t>
            </a:r>
            <a:r>
              <a:rPr lang="ru-RU" sz="1200" kern="1200" dirty="0" smtClean="0">
                <a:solidFill>
                  <a:schemeClr val="tx1"/>
                </a:solidFill>
                <a:effectLst/>
                <a:latin typeface="+mn-lt"/>
                <a:ea typeface="+mn-ea"/>
                <a:cs typeface="+mn-cs"/>
              </a:rPr>
              <a:t>. В правой – их </a:t>
            </a:r>
            <a:r>
              <a:rPr lang="ru-RU" sz="1200" b="1" kern="1200" dirty="0" smtClean="0">
                <a:solidFill>
                  <a:schemeClr val="tx1"/>
                </a:solidFill>
                <a:effectLst/>
                <a:latin typeface="+mn-lt"/>
                <a:ea typeface="+mn-ea"/>
                <a:cs typeface="+mn-cs"/>
              </a:rPr>
              <a:t>длительность и взаимосвязи</a:t>
            </a:r>
            <a:r>
              <a:rPr lang="ru-RU" sz="1200" kern="1200" dirty="0" smtClean="0">
                <a:solidFill>
                  <a:schemeClr val="tx1"/>
                </a:solidFill>
                <a:effectLst/>
                <a:latin typeface="+mn-lt"/>
                <a:ea typeface="+mn-ea"/>
                <a:cs typeface="+mn-cs"/>
              </a:rPr>
              <a:t>.</a:t>
            </a:r>
          </a:p>
          <a:p>
            <a:pPr eaLnBrk="1" hangingPunct="1">
              <a:buFont typeface="Wingdings" pitchFamily="2" charset="2"/>
              <a:buNone/>
            </a:pPr>
            <a:endParaRPr lang="ru-RU" altLang="ru-RU" sz="1200" dirty="0" smtClean="0"/>
          </a:p>
          <a:p>
            <a:pPr eaLnBrk="1" hangingPunct="1">
              <a:buFont typeface="Wingdings" pitchFamily="2" charset="2"/>
              <a:buNone/>
            </a:pPr>
            <a:endParaRPr lang="ru-RU" altLang="ru-RU" sz="1200" dirty="0" smtClean="0"/>
          </a:p>
        </p:txBody>
      </p:sp>
      <p:sp>
        <p:nvSpPr>
          <p:cNvPr id="4" name="Номер слайда 3"/>
          <p:cNvSpPr>
            <a:spLocks noGrp="1"/>
          </p:cNvSpPr>
          <p:nvPr>
            <p:ph type="sldNum" sz="quarter" idx="10"/>
          </p:nvPr>
        </p:nvSpPr>
        <p:spPr/>
        <p:txBody>
          <a:bodyPr/>
          <a:lstStyle/>
          <a:p>
            <a:fld id="{CE833F72-08DF-41FD-8BF2-6E46D3020A10}" type="slidenum">
              <a:rPr lang="ru-RU" smtClean="0"/>
              <a:pPr/>
              <a:t>26</a:t>
            </a:fld>
            <a:endParaRPr lang="ru-RU"/>
          </a:p>
        </p:txBody>
      </p:sp>
    </p:spTree>
    <p:extLst>
      <p:ext uri="{BB962C8B-B14F-4D97-AF65-F5344CB8AC3E}">
        <p14:creationId xmlns:p14="http://schemas.microsoft.com/office/powerpoint/2010/main" val="3122395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Связь «конец-начало».</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Для задания временных интервалов между работами используют временной лаг – задержки между последователем и предшественником. Работа последователь может начаться только после окончания работы-предшественника.</a:t>
            </a:r>
          </a:p>
          <a:p>
            <a:pPr>
              <a:spcBef>
                <a:spcPct val="0"/>
              </a:spcBef>
              <a:buClrTx/>
              <a:buSzTx/>
              <a:buFontTx/>
              <a:buNone/>
            </a:pPr>
            <a:endParaRPr lang="ru-RU" altLang="ru-RU" sz="1200"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27</a:t>
            </a:fld>
            <a:endParaRPr lang="ru-RU"/>
          </a:p>
        </p:txBody>
      </p:sp>
    </p:spTree>
    <p:extLst>
      <p:ext uri="{BB962C8B-B14F-4D97-AF65-F5344CB8AC3E}">
        <p14:creationId xmlns:p14="http://schemas.microsoft.com/office/powerpoint/2010/main" val="386004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kern="1200" dirty="0" smtClean="0">
                <a:solidFill>
                  <a:schemeClr val="tx1"/>
                </a:solidFill>
                <a:effectLst/>
                <a:latin typeface="+mn-lt"/>
                <a:ea typeface="+mn-ea"/>
                <a:cs typeface="+mn-cs"/>
              </a:rPr>
              <a:t>Связь «начало-начало».</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Работа последователь может начаться только после того как начнется работа-предшественник. Временной лаг между работами может иметь как </a:t>
            </a:r>
            <a:r>
              <a:rPr lang="ru-RU" sz="1200" b="1" kern="1200" dirty="0" smtClean="0">
                <a:solidFill>
                  <a:schemeClr val="tx1"/>
                </a:solidFill>
                <a:effectLst/>
                <a:latin typeface="+mn-lt"/>
                <a:ea typeface="+mn-ea"/>
                <a:cs typeface="+mn-cs"/>
              </a:rPr>
              <a:t>положительное значение</a:t>
            </a:r>
            <a:r>
              <a:rPr lang="ru-RU" sz="1200" kern="1200" dirty="0" smtClean="0">
                <a:solidFill>
                  <a:schemeClr val="tx1"/>
                </a:solidFill>
                <a:effectLst/>
                <a:latin typeface="+mn-lt"/>
                <a:ea typeface="+mn-ea"/>
                <a:cs typeface="+mn-cs"/>
              </a:rPr>
              <a:t>, так и </a:t>
            </a:r>
            <a:r>
              <a:rPr lang="ru-RU" sz="1200" b="1" kern="1200" dirty="0" smtClean="0">
                <a:solidFill>
                  <a:schemeClr val="tx1"/>
                </a:solidFill>
                <a:effectLst/>
                <a:latin typeface="+mn-lt"/>
                <a:ea typeface="+mn-ea"/>
                <a:cs typeface="+mn-cs"/>
              </a:rPr>
              <a:t>отрицательное</a:t>
            </a:r>
            <a:r>
              <a:rPr lang="ru-RU" sz="1200" kern="1200" dirty="0" smtClean="0">
                <a:solidFill>
                  <a:schemeClr val="tx1"/>
                </a:solidFill>
                <a:effectLst/>
                <a:latin typeface="+mn-lt"/>
                <a:ea typeface="+mn-ea"/>
                <a:cs typeface="+mn-cs"/>
              </a:rPr>
              <a:t>. Отрицательный лаг между работами моделирует начало работы последователя за некоторый промежуток времени до соблюдения заданных условий связи.</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28</a:t>
            </a:fld>
            <a:endParaRPr lang="ru-RU"/>
          </a:p>
        </p:txBody>
      </p:sp>
    </p:spTree>
    <p:extLst>
      <p:ext uri="{BB962C8B-B14F-4D97-AF65-F5344CB8AC3E}">
        <p14:creationId xmlns:p14="http://schemas.microsoft.com/office/powerpoint/2010/main" val="3790553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i="1" dirty="0" smtClean="0"/>
              <a:t>Связь «конец-конец».</a:t>
            </a:r>
            <a:endParaRPr lang="ru-RU"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200" dirty="0" smtClean="0">
                <a:solidFill>
                  <a:srgbClr val="000000"/>
                </a:solidFill>
                <a:latin typeface="Arial" pitchFamily="34" charset="0"/>
                <a:cs typeface="Times New Roman" pitchFamily="18" charset="0"/>
              </a:rPr>
              <a:t>Работа последователь может завершиться только после того как завершится работа-предшественник</a:t>
            </a:r>
            <a:endParaRPr lang="ru-RU" altLang="ru-RU" sz="1800" dirty="0" smtClean="0"/>
          </a:p>
          <a:p>
            <a:r>
              <a:rPr lang="ru-RU" b="1" i="1" dirty="0" smtClean="0"/>
              <a:t>Связь «начало-конец».</a:t>
            </a:r>
          </a:p>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200" dirty="0" smtClean="0">
                <a:solidFill>
                  <a:srgbClr val="000000"/>
                </a:solidFill>
                <a:latin typeface="Arial" pitchFamily="34" charset="0"/>
              </a:rPr>
              <a:t>Работа последователь может завершиться только после того как начнется работа-предшественник.</a:t>
            </a:r>
            <a:endParaRPr lang="ru-RU" altLang="ru-RU" dirty="0" smtClean="0"/>
          </a:p>
          <a:p>
            <a:endParaRPr lang="ru-RU" b="0"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29</a:t>
            </a:fld>
            <a:endParaRPr lang="ru-RU"/>
          </a:p>
        </p:txBody>
      </p:sp>
    </p:spTree>
    <p:extLst>
      <p:ext uri="{BB962C8B-B14F-4D97-AF65-F5344CB8AC3E}">
        <p14:creationId xmlns:p14="http://schemas.microsoft.com/office/powerpoint/2010/main" val="242027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Планирование осуществляется по определенному алгоритму, в котором важно идти последовательно, не перескакивая между шагами.</a:t>
            </a:r>
          </a:p>
          <a:p>
            <a:r>
              <a:rPr lang="ru-RU" sz="1200" kern="1200" dirty="0" smtClean="0">
                <a:solidFill>
                  <a:schemeClr val="tx1"/>
                </a:solidFill>
                <a:effectLst/>
                <a:latin typeface="+mn-lt"/>
                <a:ea typeface="+mn-ea"/>
                <a:cs typeface="+mn-cs"/>
              </a:rPr>
              <a:t>Планирование в классике проектного управления начинается с устава и определения границ проекта. Но нигде в классике не дается ответа на то, как запустить энергию проекта, как сделать так, чтобы все участники проекта с самого начала понимали свою мотивацию. Для этого важно перед началом проекта найти ответ на главный проектный вопрос – ЗАЧЕМ?</a:t>
            </a:r>
          </a:p>
          <a:p>
            <a:r>
              <a:rPr lang="ru-RU" sz="1200" kern="1200" dirty="0" smtClean="0">
                <a:solidFill>
                  <a:schemeClr val="tx1"/>
                </a:solidFill>
                <a:effectLst/>
                <a:latin typeface="+mn-lt"/>
                <a:ea typeface="+mn-ea"/>
                <a:cs typeface="+mn-cs"/>
              </a:rPr>
              <a:t>Именно поэтому перед написанием устава рекомендуется провести 2 глубоких исследования, закладывающих фундамент эффективного проекта: 4 вопроса коучинга и базовый план проекта.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E833F72-08DF-41FD-8BF2-6E46D3020A10}" type="slidenum">
              <a:rPr lang="ru-RU" smtClean="0"/>
              <a:pPr/>
              <a:t>3</a:t>
            </a:fld>
            <a:endParaRPr lang="ru-RU"/>
          </a:p>
        </p:txBody>
      </p:sp>
    </p:spTree>
    <p:extLst>
      <p:ext uri="{BB962C8B-B14F-4D97-AF65-F5344CB8AC3E}">
        <p14:creationId xmlns:p14="http://schemas.microsoft.com/office/powerpoint/2010/main" val="3086825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После разработки сетевой модели проекта наступает этап построения идеального календарного графика работ, при построении которого менеджер проекта делает по каждой работе идеальные оценки длительности их выполнения, пренебрегая ограничениями ресурсов и учитывая только технологические ограничения и нормативы.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30</a:t>
            </a:fld>
            <a:endParaRPr lang="ru-RU"/>
          </a:p>
        </p:txBody>
      </p:sp>
    </p:spTree>
    <p:extLst>
      <p:ext uri="{BB962C8B-B14F-4D97-AF65-F5344CB8AC3E}">
        <p14:creationId xmlns:p14="http://schemas.microsoft.com/office/powerpoint/2010/main" val="425435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выделения работ, определяющих общую длительность проекта, применяется метод критического пути, согласно которому данные работы называют критическими, а их сетевую взаимосвязь - критическим путем, т.е.</a:t>
            </a:r>
            <a:r>
              <a:rPr lang="ru-RU" sz="1200" kern="1200" baseline="0" dirty="0" smtClean="0">
                <a:solidFill>
                  <a:schemeClr val="tx1"/>
                </a:solidFill>
                <a:effectLst/>
                <a:latin typeface="+mn-lt"/>
                <a:ea typeface="+mn-ea"/>
                <a:cs typeface="+mn-cs"/>
              </a:rPr>
              <a:t> наиболее протяженной по времени цепочке работ, ведущей от исходного к завершающему событию.</a:t>
            </a:r>
            <a:r>
              <a:rPr lang="ru-RU" sz="1200" kern="1200" dirty="0" smtClean="0">
                <a:solidFill>
                  <a:schemeClr val="tx1"/>
                </a:solidFill>
                <a:effectLst/>
                <a:latin typeface="+mn-lt"/>
                <a:ea typeface="+mn-ea"/>
                <a:cs typeface="+mn-cs"/>
              </a:rPr>
              <a:t> В процессах оптимизации и управления проектом основное внимание сосредотачивается на главном направлении, то есть </a:t>
            </a:r>
            <a:r>
              <a:rPr lang="ru-RU" sz="1200" b="1" i="1" kern="1200" dirty="0" smtClean="0">
                <a:solidFill>
                  <a:schemeClr val="tx1"/>
                </a:solidFill>
                <a:effectLst/>
                <a:latin typeface="+mn-lt"/>
                <a:ea typeface="+mn-ea"/>
                <a:cs typeface="+mn-cs"/>
              </a:rPr>
              <a:t>на работах критического пути.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Все работы, лежащие вне некритического пути, обладают резервами времени в рамках которых их можно сдвигать, не приводя к изменению времени выполнения всего проекта.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31</a:t>
            </a:fld>
            <a:endParaRPr lang="ru-RU"/>
          </a:p>
        </p:txBody>
      </p:sp>
    </p:spTree>
    <p:extLst>
      <p:ext uri="{BB962C8B-B14F-4D97-AF65-F5344CB8AC3E}">
        <p14:creationId xmlns:p14="http://schemas.microsoft.com/office/powerpoint/2010/main" val="2901207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Ошибка планирования – когнитивное искажение, связанное с излишним оптимизмом и недооценкой не только времени, требуемого для выполнения задачи, но также затрат и рисков от будущих действий. Кроме того, в ошибки планирования входит переоценка пользы от будущих действий. Ошибки планирования приводят не только к перерасходу времени, но и к избыточным затратам и не достижению запланированных выгод</a:t>
            </a:r>
            <a:r>
              <a:rPr lang="ru-RU" sz="1200" u="sng" kern="1200" dirty="0" smtClean="0">
                <a:solidFill>
                  <a:schemeClr val="tx1"/>
                </a:solidFill>
                <a:effectLst/>
                <a:latin typeface="+mn-lt"/>
                <a:ea typeface="+mn-ea"/>
                <a:cs typeface="+mn-cs"/>
                <a:hlinkClick r:id="rId3"/>
              </a:rPr>
              <a:t>.</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60% неудачных проектов неудачны из-за внутренних проблем.</a:t>
            </a:r>
          </a:p>
          <a:p>
            <a:r>
              <a:rPr lang="ru-RU" sz="1200" kern="1200" dirty="0" smtClean="0">
                <a:solidFill>
                  <a:schemeClr val="tx1"/>
                </a:solidFill>
                <a:effectLst/>
                <a:latin typeface="+mn-lt"/>
                <a:ea typeface="+mn-ea"/>
                <a:cs typeface="+mn-cs"/>
              </a:rPr>
              <a:t>Помните мультик «Лапы, ноги и хвосты», где Орел пытался научить Страуса летать и говорил: «Лучше день потерять, потом за 5 минут долететь»? Так и в проекте: лучше уделить достаточно времени планированию, чтобы потом избежать героической борьбы с трудностями. </a:t>
            </a:r>
          </a:p>
          <a:p>
            <a:r>
              <a:rPr lang="ru-RU" dirty="0" smtClean="0"/>
              <a:t>Построив календарный график работ для своего проекта,</a:t>
            </a:r>
            <a:r>
              <a:rPr lang="ru-RU" baseline="0" dirty="0" smtClean="0"/>
              <a:t> определив критический путь проекта и проанализировав типичные ошибки планирования проекта, переходим к определению длительности проектных операций.</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32</a:t>
            </a:fld>
            <a:endParaRPr lang="ru-RU"/>
          </a:p>
        </p:txBody>
      </p:sp>
    </p:spTree>
    <p:extLst>
      <p:ext uri="{BB962C8B-B14F-4D97-AF65-F5344CB8AC3E}">
        <p14:creationId xmlns:p14="http://schemas.microsoft.com/office/powerpoint/2010/main" val="929492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планировании проекта мы предполагали, что время выполнения всех операций точно известно. Однако на практике сроки выполнения работ зачастую невозможно определить точно, так как всегда существуют непредвиденные обстоятельства, затрудняющие или задерживающие сроки выполнения. Таким образом, время выполнения всего проекта тоже подвержено неопределенности. Это относится не только к критическому пути, но и к некритическим операциям, которые, с учетом неопределенности времени выполнения, могут стать критическими для реализации проекта. </a:t>
            </a:r>
          </a:p>
          <a:p>
            <a:endParaRPr lang="ru-RU" dirty="0" smtClean="0"/>
          </a:p>
        </p:txBody>
      </p:sp>
      <p:sp>
        <p:nvSpPr>
          <p:cNvPr id="4" name="Номер слайда 3"/>
          <p:cNvSpPr>
            <a:spLocks noGrp="1"/>
          </p:cNvSpPr>
          <p:nvPr>
            <p:ph type="sldNum" sz="quarter" idx="10"/>
          </p:nvPr>
        </p:nvSpPr>
        <p:spPr/>
        <p:txBody>
          <a:bodyPr/>
          <a:lstStyle/>
          <a:p>
            <a:fld id="{CE833F72-08DF-41FD-8BF2-6E46D3020A10}" type="slidenum">
              <a:rPr lang="ru-RU" smtClean="0"/>
              <a:pPr/>
              <a:t>33</a:t>
            </a:fld>
            <a:endParaRPr lang="ru-RU"/>
          </a:p>
        </p:txBody>
      </p:sp>
    </p:spTree>
    <p:extLst>
      <p:ext uri="{BB962C8B-B14F-4D97-AF65-F5344CB8AC3E}">
        <p14:creationId xmlns:p14="http://schemas.microsoft.com/office/powerpoint/2010/main" val="944609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Рассмотрим методы оценки длительности:</a:t>
            </a:r>
          </a:p>
          <a:p>
            <a:r>
              <a:rPr lang="ru-RU" sz="1200" kern="1200" dirty="0" smtClean="0">
                <a:solidFill>
                  <a:schemeClr val="tx1"/>
                </a:solidFill>
                <a:effectLst/>
                <a:latin typeface="+mn-lt"/>
                <a:ea typeface="+mn-ea"/>
                <a:cs typeface="+mn-cs"/>
              </a:rPr>
              <a:t>• Экспертная оценка.</a:t>
            </a:r>
          </a:p>
          <a:p>
            <a:r>
              <a:rPr lang="ru-RU" sz="1200" kern="1200" dirty="0" smtClean="0">
                <a:solidFill>
                  <a:schemeClr val="tx1"/>
                </a:solidFill>
                <a:effectLst/>
                <a:latin typeface="+mn-lt"/>
                <a:ea typeface="+mn-ea"/>
                <a:cs typeface="+mn-cs"/>
              </a:rPr>
              <a:t>• Оценка по аналогам.</a:t>
            </a:r>
          </a:p>
          <a:p>
            <a:r>
              <a:rPr lang="ru-RU" sz="1200" kern="1200" dirty="0" smtClean="0">
                <a:solidFill>
                  <a:schemeClr val="tx1"/>
                </a:solidFill>
                <a:effectLst/>
                <a:latin typeface="+mn-lt"/>
                <a:ea typeface="+mn-ea"/>
                <a:cs typeface="+mn-cs"/>
              </a:rPr>
              <a:t>• Параметрическая оценка.</a:t>
            </a:r>
          </a:p>
          <a:p>
            <a:r>
              <a:rPr lang="ru-RU" sz="1200" kern="1200" dirty="0" smtClean="0">
                <a:solidFill>
                  <a:schemeClr val="tx1"/>
                </a:solidFill>
                <a:effectLst/>
                <a:latin typeface="+mn-lt"/>
                <a:ea typeface="+mn-ea"/>
                <a:cs typeface="+mn-cs"/>
              </a:rPr>
              <a:t>• Оценка по 3 точкам (PERT).</a:t>
            </a:r>
          </a:p>
          <a:p>
            <a:r>
              <a:rPr lang="ru-RU" sz="1200" b="1" i="1" kern="1200" dirty="0" smtClean="0">
                <a:solidFill>
                  <a:schemeClr val="tx1"/>
                </a:solidFill>
                <a:effectLst/>
                <a:latin typeface="+mn-lt"/>
                <a:ea typeface="+mn-ea"/>
                <a:cs typeface="+mn-cs"/>
              </a:rPr>
              <a:t>Экспертная оценка</a:t>
            </a:r>
            <a:r>
              <a:rPr lang="ru-RU" sz="1200" kern="1200" dirty="0" smtClean="0">
                <a:solidFill>
                  <a:schemeClr val="tx1"/>
                </a:solidFill>
                <a:effectLst/>
                <a:latin typeface="+mn-lt"/>
                <a:ea typeface="+mn-ea"/>
                <a:cs typeface="+mn-cs"/>
              </a:rPr>
              <a:t> – привлечение эксперта для оценки длительности каждой задачи. Эксперты могут быть как внутренние (и тогда нужно их для своего проекта заполучить, при том что их все хотят к себе в проекты) или внешние (это стоит денег). Это иногда недешевое удовольствие, но оно, как правило, того стоит. Эксперты могут учесть многие риски, о которых руководитель проекта может даже не догадываться.</a:t>
            </a:r>
          </a:p>
          <a:p>
            <a:r>
              <a:rPr lang="ru-RU" sz="1200" b="1" i="1" kern="1200" dirty="0" smtClean="0">
                <a:solidFill>
                  <a:schemeClr val="tx1"/>
                </a:solidFill>
                <a:effectLst/>
                <a:latin typeface="+mn-lt"/>
                <a:ea typeface="+mn-ea"/>
                <a:cs typeface="+mn-cs"/>
              </a:rPr>
              <a:t>Оценка по аналогам</a:t>
            </a:r>
            <a:r>
              <a:rPr lang="ru-RU" sz="1200" kern="1200" dirty="0" smtClean="0">
                <a:solidFill>
                  <a:schemeClr val="tx1"/>
                </a:solidFill>
                <a:effectLst/>
                <a:latin typeface="+mn-lt"/>
                <a:ea typeface="+mn-ea"/>
                <a:cs typeface="+mn-cs"/>
              </a:rPr>
              <a:t> – анализируем, что было похожего в других проектах, и сравниваем.</a:t>
            </a:r>
          </a:p>
          <a:p>
            <a:r>
              <a:rPr lang="ru-RU" sz="1200" b="1" i="1" kern="1200" dirty="0" smtClean="0">
                <a:solidFill>
                  <a:schemeClr val="tx1"/>
                </a:solidFill>
                <a:effectLst/>
                <a:latin typeface="+mn-lt"/>
                <a:ea typeface="+mn-ea"/>
                <a:cs typeface="+mn-cs"/>
              </a:rPr>
              <a:t>Параметрическая оценка</a:t>
            </a:r>
            <a:r>
              <a:rPr lang="ru-RU" sz="1200" kern="1200" dirty="0" smtClean="0">
                <a:solidFill>
                  <a:schemeClr val="tx1"/>
                </a:solidFill>
                <a:effectLst/>
                <a:latin typeface="+mn-lt"/>
                <a:ea typeface="+mn-ea"/>
                <a:cs typeface="+mn-cs"/>
              </a:rPr>
              <a:t> – определяем, есть ли работы, которые можно оценить по длительности за единицу. Далее, умножив на количество, вычисляем общие затраты. Например, положить квадратный метр асфальта занимает 1 час. Тогда 100 метров будут положены за 100 часов.</a:t>
            </a:r>
          </a:p>
          <a:p>
            <a:r>
              <a:rPr lang="ru-RU" sz="1200" b="1" i="1" kern="1200" dirty="0" smtClean="0">
                <a:solidFill>
                  <a:schemeClr val="tx1"/>
                </a:solidFill>
                <a:effectLst/>
                <a:latin typeface="+mn-lt"/>
                <a:ea typeface="+mn-ea"/>
                <a:cs typeface="+mn-cs"/>
              </a:rPr>
              <a:t>Оценка </a:t>
            </a:r>
            <a:r>
              <a:rPr lang="en-US" sz="1200" b="1" i="1" kern="1200" dirty="0" smtClean="0">
                <a:solidFill>
                  <a:schemeClr val="tx1"/>
                </a:solidFill>
                <a:effectLst/>
                <a:latin typeface="+mn-lt"/>
                <a:ea typeface="+mn-ea"/>
                <a:cs typeface="+mn-cs"/>
              </a:rPr>
              <a:t>PERT</a:t>
            </a:r>
            <a:r>
              <a:rPr lang="ru-RU" sz="1200" kern="1200" dirty="0" smtClean="0">
                <a:solidFill>
                  <a:schemeClr val="tx1"/>
                </a:solidFill>
                <a:effectLst/>
                <a:latin typeface="+mn-lt"/>
                <a:ea typeface="+mn-ea"/>
                <a:cs typeface="+mn-cs"/>
              </a:rPr>
              <a:t> будет рассмотрена в следующих лекциях.</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34</a:t>
            </a:fld>
            <a:endParaRPr lang="ru-RU"/>
          </a:p>
        </p:txBody>
      </p:sp>
    </p:spTree>
    <p:extLst>
      <p:ext uri="{BB962C8B-B14F-4D97-AF65-F5344CB8AC3E}">
        <p14:creationId xmlns:p14="http://schemas.microsoft.com/office/powerpoint/2010/main" val="3149451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Далее приступают к анализу оценки продолжительности отдельных работ.  Каждый ответственный исполнитель выполняет анализ работы с учетом известных ограничений, допущений и возможностей ресурсов.</a:t>
            </a:r>
            <a:br>
              <a:rPr lang="ru-RU" sz="1200" kern="1200" dirty="0" smtClean="0">
                <a:solidFill>
                  <a:schemeClr val="tx1"/>
                </a:solidFill>
                <a:effectLst/>
                <a:latin typeface="+mn-lt"/>
                <a:ea typeface="+mn-ea"/>
                <a:cs typeface="+mn-cs"/>
              </a:rPr>
            </a:br>
            <a:r>
              <a:rPr lang="ru-RU" sz="1200" b="1" i="1" kern="1200" dirty="0" smtClean="0">
                <a:solidFill>
                  <a:schemeClr val="tx1"/>
                </a:solidFill>
                <a:effectLst/>
                <a:latin typeface="+mn-lt"/>
                <a:ea typeface="+mn-ea"/>
                <a:cs typeface="+mn-cs"/>
              </a:rPr>
              <a:t>Ограничения</a:t>
            </a:r>
            <a:r>
              <a:rPr lang="ru-RU" sz="1200" kern="1200" dirty="0" smtClean="0">
                <a:solidFill>
                  <a:schemeClr val="tx1"/>
                </a:solidFill>
                <a:effectLst/>
                <a:latin typeface="+mn-lt"/>
                <a:ea typeface="+mn-ea"/>
                <a:cs typeface="+mn-cs"/>
              </a:rPr>
              <a:t> - это факторы, определяющие границы выбора вариантов решения конкретного вопроса. </a:t>
            </a:r>
            <a:br>
              <a:rPr lang="ru-RU" sz="1200" kern="1200" dirty="0" smtClean="0">
                <a:solidFill>
                  <a:schemeClr val="tx1"/>
                </a:solidFill>
                <a:effectLst/>
                <a:latin typeface="+mn-lt"/>
                <a:ea typeface="+mn-ea"/>
                <a:cs typeface="+mn-cs"/>
              </a:rPr>
            </a:br>
            <a:r>
              <a:rPr lang="ru-RU" sz="1200" b="1" i="1" kern="1200" dirty="0" smtClean="0">
                <a:solidFill>
                  <a:schemeClr val="tx1"/>
                </a:solidFill>
                <a:effectLst/>
                <a:latin typeface="+mn-lt"/>
                <a:ea typeface="+mn-ea"/>
                <a:cs typeface="+mn-cs"/>
              </a:rPr>
              <a:t>Допущение</a:t>
            </a:r>
            <a:r>
              <a:rPr lang="ru-RU" sz="1200" kern="1200" dirty="0" smtClean="0">
                <a:solidFill>
                  <a:schemeClr val="tx1"/>
                </a:solidFill>
                <a:effectLst/>
                <a:latin typeface="+mn-lt"/>
                <a:ea typeface="+mn-ea"/>
                <a:cs typeface="+mn-cs"/>
              </a:rPr>
              <a:t> - это факторы, которые для целей планирования рассматриваются как истинные, реальные или определены. </a:t>
            </a:r>
          </a:p>
          <a:p>
            <a:r>
              <a:rPr lang="ru-RU" sz="1200" kern="1200" dirty="0" smtClean="0">
                <a:solidFill>
                  <a:schemeClr val="tx1"/>
                </a:solidFill>
                <a:effectLst/>
                <a:latin typeface="+mn-lt"/>
                <a:ea typeface="+mn-ea"/>
                <a:cs typeface="+mn-cs"/>
              </a:rPr>
              <a:t>Важной </a:t>
            </a:r>
            <a:r>
              <a:rPr lang="ru-RU" sz="1200" b="1" i="1" kern="1200" dirty="0" smtClean="0">
                <a:solidFill>
                  <a:schemeClr val="tx1"/>
                </a:solidFill>
                <a:effectLst/>
                <a:latin typeface="+mn-lt"/>
                <a:ea typeface="+mn-ea"/>
                <a:cs typeface="+mn-cs"/>
              </a:rPr>
              <a:t>способностью</a:t>
            </a:r>
            <a:r>
              <a:rPr lang="ru-RU" sz="1200" kern="1200" dirty="0" smtClean="0">
                <a:solidFill>
                  <a:schemeClr val="tx1"/>
                </a:solidFill>
                <a:effectLst/>
                <a:latin typeface="+mn-lt"/>
                <a:ea typeface="+mn-ea"/>
                <a:cs typeface="+mn-cs"/>
              </a:rPr>
              <a:t> </a:t>
            </a:r>
            <a:r>
              <a:rPr lang="ru-RU" sz="1200" b="1" i="1" kern="1200" dirty="0" smtClean="0">
                <a:solidFill>
                  <a:schemeClr val="tx1"/>
                </a:solidFill>
                <a:effectLst/>
                <a:latin typeface="+mn-lt"/>
                <a:ea typeface="+mn-ea"/>
                <a:cs typeface="+mn-cs"/>
              </a:rPr>
              <a:t>ресурсов</a:t>
            </a:r>
            <a:r>
              <a:rPr lang="ru-RU" sz="1200" kern="1200" dirty="0" smtClean="0">
                <a:solidFill>
                  <a:schemeClr val="tx1"/>
                </a:solidFill>
                <a:effectLst/>
                <a:latin typeface="+mn-lt"/>
                <a:ea typeface="+mn-ea"/>
                <a:cs typeface="+mn-cs"/>
              </a:rPr>
              <a:t> допускается их </a:t>
            </a:r>
            <a:r>
              <a:rPr lang="ru-RU" sz="1200" b="1" i="1" kern="1200" dirty="0" smtClean="0">
                <a:solidFill>
                  <a:schemeClr val="tx1"/>
                </a:solidFill>
                <a:effectLst/>
                <a:latin typeface="+mn-lt"/>
                <a:ea typeface="+mn-ea"/>
                <a:cs typeface="+mn-cs"/>
              </a:rPr>
              <a:t>возможность</a:t>
            </a:r>
            <a:r>
              <a:rPr lang="ru-RU" sz="1200" kern="1200" dirty="0" smtClean="0">
                <a:solidFill>
                  <a:schemeClr val="tx1"/>
                </a:solidFill>
                <a:effectLst/>
                <a:latin typeface="+mn-lt"/>
                <a:ea typeface="+mn-ea"/>
                <a:cs typeface="+mn-cs"/>
              </a:rPr>
              <a:t> влияния на срок выполнения элементарной проектной работы.</a:t>
            </a:r>
          </a:p>
          <a:p>
            <a:r>
              <a:rPr lang="ru-RU" sz="1200" b="0" i="0" u="none" strike="noStrike" kern="1200" baseline="0" dirty="0" smtClean="0">
                <a:solidFill>
                  <a:srgbClr val="FF0000"/>
                </a:solidFill>
                <a:latin typeface="+mn-lt"/>
                <a:ea typeface="+mn-ea"/>
                <a:cs typeface="+mn-cs"/>
              </a:rPr>
              <a:t>Проведя анализ оценки длительности работ, можно приступать к анализу временных резервов.</a:t>
            </a:r>
          </a:p>
        </p:txBody>
      </p:sp>
      <p:sp>
        <p:nvSpPr>
          <p:cNvPr id="4" name="Номер слайда 3"/>
          <p:cNvSpPr>
            <a:spLocks noGrp="1"/>
          </p:cNvSpPr>
          <p:nvPr>
            <p:ph type="sldNum" sz="quarter" idx="10"/>
          </p:nvPr>
        </p:nvSpPr>
        <p:spPr/>
        <p:txBody>
          <a:bodyPr/>
          <a:lstStyle/>
          <a:p>
            <a:fld id="{CE833F72-08DF-41FD-8BF2-6E46D3020A10}" type="slidenum">
              <a:rPr lang="ru-RU" smtClean="0"/>
              <a:pPr/>
              <a:t>35</a:t>
            </a:fld>
            <a:endParaRPr lang="ru-RU"/>
          </a:p>
        </p:txBody>
      </p:sp>
    </p:spTree>
    <p:extLst>
      <p:ext uri="{BB962C8B-B14F-4D97-AF65-F5344CB8AC3E}">
        <p14:creationId xmlns:p14="http://schemas.microsoft.com/office/powerpoint/2010/main" val="3488534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Анализ временных резервов работ основывается на определении основного метода оценки для</a:t>
            </a:r>
            <a:r>
              <a:rPr lang="ru-RU" baseline="0" dirty="0" smtClean="0"/>
              <a:t> вашего проекта.</a:t>
            </a:r>
            <a:endParaRPr lang="ru-RU" dirty="0" smtClean="0"/>
          </a:p>
        </p:txBody>
      </p:sp>
      <p:sp>
        <p:nvSpPr>
          <p:cNvPr id="4" name="Номер слайда 3"/>
          <p:cNvSpPr>
            <a:spLocks noGrp="1"/>
          </p:cNvSpPr>
          <p:nvPr>
            <p:ph type="sldNum" sz="quarter" idx="10"/>
          </p:nvPr>
        </p:nvSpPr>
        <p:spPr/>
        <p:txBody>
          <a:bodyPr/>
          <a:lstStyle/>
          <a:p>
            <a:fld id="{CE833F72-08DF-41FD-8BF2-6E46D3020A10}" type="slidenum">
              <a:rPr lang="ru-RU" smtClean="0"/>
              <a:pPr/>
              <a:t>36</a:t>
            </a:fld>
            <a:endParaRPr lang="ru-RU"/>
          </a:p>
        </p:txBody>
      </p:sp>
    </p:spTree>
    <p:extLst>
      <p:ext uri="{BB962C8B-B14F-4D97-AF65-F5344CB8AC3E}">
        <p14:creationId xmlns:p14="http://schemas.microsoft.com/office/powerpoint/2010/main" val="944609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Временной резерв - разность между самым ранним возможным сроком завершения работы и самым поздним допустимым временем ее выполнения.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Анализ и регулирование проекта по временным параметрам включает:</a:t>
            </a:r>
          </a:p>
          <a:p>
            <a:r>
              <a:rPr lang="ru-RU" sz="1200" b="1" i="1" kern="1200" dirty="0" smtClean="0">
                <a:solidFill>
                  <a:schemeClr val="tx1"/>
                </a:solidFill>
                <a:effectLst/>
                <a:latin typeface="+mn-lt"/>
                <a:ea typeface="+mn-ea"/>
                <a:cs typeface="+mn-cs"/>
              </a:rPr>
              <a:t>Выявление и анализ отклонений от расписания – </a:t>
            </a:r>
            <a:r>
              <a:rPr lang="ru-RU" sz="1200" kern="1200" dirty="0" smtClean="0">
                <a:solidFill>
                  <a:schemeClr val="tx1"/>
                </a:solidFill>
                <a:effectLst/>
                <a:latin typeface="+mn-lt"/>
                <a:ea typeface="+mn-ea"/>
                <a:cs typeface="+mn-cs"/>
              </a:rPr>
              <a:t>это анализ отклонений и принятие решений о корректирующих воздействий для ликвидации нежелательных отклонений от утвержденного расписания.</a:t>
            </a:r>
          </a:p>
          <a:p>
            <a:r>
              <a:rPr lang="ru-RU" sz="1200" kern="1200" dirty="0" smtClean="0">
                <a:solidFill>
                  <a:schemeClr val="tx1"/>
                </a:solidFill>
                <a:effectLst/>
                <a:latin typeface="+mn-lt"/>
                <a:ea typeface="+mn-ea"/>
                <a:cs typeface="+mn-cs"/>
              </a:rPr>
              <a:t>Пример. Нарушение сроков выполнения некритической работы может не оказать влияния на сроки завершения проекта. В то же время даже незначительная задержка критической работы влечет за собой увеличение сроков завершения проекта и требует немедленных действий.</a:t>
            </a:r>
          </a:p>
          <a:p>
            <a:r>
              <a:rPr lang="ru-RU" sz="1200" b="1" i="1" kern="1200" dirty="0" smtClean="0">
                <a:solidFill>
                  <a:schemeClr val="tx1"/>
                </a:solidFill>
                <a:effectLst/>
                <a:latin typeface="+mn-lt"/>
                <a:ea typeface="+mn-ea"/>
                <a:cs typeface="+mn-cs"/>
              </a:rPr>
              <a:t>Определение корректирующих воздействий</a:t>
            </a:r>
            <a:r>
              <a:rPr lang="ru-RU" sz="1200" kern="1200" dirty="0" smtClean="0">
                <a:solidFill>
                  <a:schemeClr val="tx1"/>
                </a:solidFill>
                <a:effectLst/>
                <a:latin typeface="+mn-lt"/>
                <a:ea typeface="+mn-ea"/>
                <a:cs typeface="+mn-cs"/>
              </a:rPr>
              <a:t> – это определение негативных факторов, вызвавших отклонения и принятие решений о корректирующих воздействиях для ликвидации нежелательных отклонений.</a:t>
            </a:r>
          </a:p>
          <a:p>
            <a:r>
              <a:rPr lang="ru-RU" sz="1200" b="1" i="1" kern="1200" dirty="0" smtClean="0">
                <a:solidFill>
                  <a:schemeClr val="tx1"/>
                </a:solidFill>
                <a:effectLst/>
                <a:latin typeface="+mn-lt"/>
                <a:ea typeface="+mn-ea"/>
                <a:cs typeface="+mn-cs"/>
              </a:rPr>
              <a:t>Прогнозирование хода выполнения работ</a:t>
            </a:r>
            <a:r>
              <a:rPr lang="ru-RU" sz="1200" kern="1200" dirty="0" smtClean="0">
                <a:solidFill>
                  <a:schemeClr val="tx1"/>
                </a:solidFill>
                <a:effectLst/>
                <a:latin typeface="+mn-lt"/>
                <a:ea typeface="+mn-ea"/>
                <a:cs typeface="+mn-cs"/>
              </a:rPr>
              <a:t>. При принятии решений о корректирующих воздействиях необходимо анализировать и прогнозировать дальнейший ход выполнения работ проекта.</a:t>
            </a:r>
          </a:p>
          <a:p>
            <a:r>
              <a:rPr lang="ru-RU" sz="1200" b="1" i="1" kern="1200" dirty="0" smtClean="0">
                <a:solidFill>
                  <a:schemeClr val="tx1"/>
                </a:solidFill>
                <a:effectLst/>
                <a:latin typeface="+mn-lt"/>
                <a:ea typeface="+mn-ea"/>
                <a:cs typeface="+mn-cs"/>
              </a:rPr>
              <a:t>Согласование и получение разрешения на изменения</a:t>
            </a:r>
            <a:r>
              <a:rPr lang="ru-RU" sz="1200" kern="1200" dirty="0" smtClean="0">
                <a:solidFill>
                  <a:schemeClr val="tx1"/>
                </a:solidFill>
                <a:effectLst/>
                <a:latin typeface="+mn-lt"/>
                <a:ea typeface="+mn-ea"/>
                <a:cs typeface="+mn-cs"/>
              </a:rPr>
              <a:t>. Нарушения сроков выполнения работ проекта могут потребовать пересмотра расписания выполнения проекта. Предлагаемые изменения оформляются в форме запросов. Все вводимые корректировки в расписание должны согласовываться с остальными функциями проекта.</a:t>
            </a:r>
          </a:p>
          <a:p>
            <a:r>
              <a:rPr lang="ru-RU" sz="1200" b="1" i="1" kern="1200" dirty="0" smtClean="0">
                <a:solidFill>
                  <a:schemeClr val="tx1"/>
                </a:solidFill>
                <a:effectLst/>
                <a:latin typeface="+mn-lt"/>
                <a:ea typeface="+mn-ea"/>
                <a:cs typeface="+mn-cs"/>
              </a:rPr>
              <a:t>Корректировку расписания работ</a:t>
            </a:r>
            <a:r>
              <a:rPr lang="ru-RU" sz="1200" kern="1200" dirty="0" smtClean="0">
                <a:solidFill>
                  <a:schemeClr val="tx1"/>
                </a:solidFill>
                <a:effectLst/>
                <a:latin typeface="+mn-lt"/>
                <a:ea typeface="+mn-ea"/>
                <a:cs typeface="+mn-cs"/>
              </a:rPr>
              <a:t>. Проекты не всегда выполняются строго по разработанному плану. Текущее состояние проекта и прогнозируемые изменения требуют актуализации и корректировки календарного плана проекта: перераспределения ресурсов, пересмотра оценок продолжительностей, зависимостей между работами и их последовательностей. Могут быть разработаны и проанализированы альтернативные варианты расписания работ невыполненной части проекта. </a:t>
            </a:r>
          </a:p>
          <a:p>
            <a:r>
              <a:rPr lang="ru-RU" sz="1200" b="1" i="1" kern="1200" dirty="0" smtClean="0">
                <a:solidFill>
                  <a:schemeClr val="tx1"/>
                </a:solidFill>
                <a:effectLst/>
                <a:latin typeface="+mn-lt"/>
                <a:ea typeface="+mn-ea"/>
                <a:cs typeface="+mn-cs"/>
              </a:rPr>
              <a:t>Утверждение уточненного расписания.</a:t>
            </a:r>
            <a:r>
              <a:rPr lang="ru-RU" sz="1200" kern="1200" dirty="0" smtClean="0">
                <a:solidFill>
                  <a:schemeClr val="tx1"/>
                </a:solidFill>
                <a:effectLst/>
                <a:latin typeface="+mn-lt"/>
                <a:ea typeface="+mn-ea"/>
                <a:cs typeface="+mn-cs"/>
              </a:rPr>
              <a:t> Модификации календарных планов получают в результате актуализации информации и корректировки расписаний работ, которые должны быть утверждены менеджером проекта. Соответствующие участники проекта должны быть уведомлены о принятых изменениях по мере необходимости. </a:t>
            </a:r>
          </a:p>
          <a:p>
            <a:r>
              <a:rPr lang="ru-RU" sz="1200" b="1" i="1" kern="1200" dirty="0" smtClean="0">
                <a:solidFill>
                  <a:schemeClr val="tx1"/>
                </a:solidFill>
                <a:effectLst/>
                <a:latin typeface="+mn-lt"/>
                <a:ea typeface="+mn-ea"/>
                <a:cs typeface="+mn-cs"/>
              </a:rPr>
              <a:t>Обновление календарного плана</a:t>
            </a:r>
            <a:r>
              <a:rPr lang="ru-RU" sz="1200" kern="1200" dirty="0" smtClean="0">
                <a:solidFill>
                  <a:schemeClr val="tx1"/>
                </a:solidFill>
                <a:effectLst/>
                <a:latin typeface="+mn-lt"/>
                <a:ea typeface="+mn-ea"/>
                <a:cs typeface="+mn-cs"/>
              </a:rPr>
              <a:t> может потребовать изменения других параметров и аспектов общего плана проекта.</a:t>
            </a:r>
          </a:p>
          <a:p>
            <a:r>
              <a:rPr lang="ru-RU" sz="1200" b="1" i="1" kern="1200" dirty="0" smtClean="0">
                <a:solidFill>
                  <a:schemeClr val="tx1"/>
                </a:solidFill>
                <a:effectLst/>
                <a:latin typeface="+mn-lt"/>
                <a:ea typeface="+mn-ea"/>
                <a:cs typeface="+mn-cs"/>
              </a:rPr>
              <a:t>Документирование изменений</a:t>
            </a:r>
            <a:r>
              <a:rPr lang="ru-RU" sz="1200" kern="1200" dirty="0" smtClean="0">
                <a:solidFill>
                  <a:schemeClr val="tx1"/>
                </a:solidFill>
                <a:effectLst/>
                <a:latin typeface="+mn-lt"/>
                <a:ea typeface="+mn-ea"/>
                <a:cs typeface="+mn-cs"/>
              </a:rPr>
              <a:t>. Модифицированные расписания, исходные и исполнительные (фактические) сетевые графики, причины отклонений, обоснования принятых корректирующих воздействий и другие типы извлеченных уроков из процесса контроля календарного плана должны быть документированы с тем, чтобы стать частью архивной базы данного проекта, которая может использоваться и для других проектов.</a:t>
            </a: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37</a:t>
            </a:fld>
            <a:endParaRPr lang="ru-RU"/>
          </a:p>
        </p:txBody>
      </p:sp>
    </p:spTree>
    <p:extLst>
      <p:ext uri="{BB962C8B-B14F-4D97-AF65-F5344CB8AC3E}">
        <p14:creationId xmlns:p14="http://schemas.microsoft.com/office/powerpoint/2010/main" val="2877387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Резервы времени существуют в сетевом графике во всех случаях, когда имеется более одного пути разной продолжительности и позволяют маневрировать сроком начала работы, ее продолжительностью, сроком окончания. Если нет резервов, то не будет возможности маневрирования: так обстоит дело с работами критической зоны. Именно поэтому процесс оптимизации сетевых графиков в значительной мере связан с использованием резервов времени работ. Различают 2 вида резервов: свободный и полный.</a:t>
            </a:r>
          </a:p>
          <a:p>
            <a:r>
              <a:rPr lang="ru-RU" sz="1200" i="1" kern="1200" dirty="0" smtClean="0">
                <a:solidFill>
                  <a:schemeClr val="tx1"/>
                </a:solidFill>
                <a:effectLst/>
                <a:latin typeface="+mn-lt"/>
                <a:ea typeface="+mn-ea"/>
                <a:cs typeface="+mn-cs"/>
              </a:rPr>
              <a:t>Свободный </a:t>
            </a:r>
            <a:r>
              <a:rPr lang="ru-RU" sz="1200" i="0" kern="1200" dirty="0" smtClean="0">
                <a:solidFill>
                  <a:schemeClr val="tx1"/>
                </a:solidFill>
                <a:effectLst/>
                <a:latin typeface="+mn-lt"/>
                <a:ea typeface="+mn-ea"/>
                <a:cs typeface="+mn-cs"/>
              </a:rPr>
              <a:t>определяет</a:t>
            </a:r>
            <a:r>
              <a:rPr lang="ru-RU" sz="1200" i="0" kern="1200" baseline="0" dirty="0" smtClean="0">
                <a:solidFill>
                  <a:schemeClr val="tx1"/>
                </a:solidFill>
                <a:effectLst/>
                <a:latin typeface="+mn-lt"/>
                <a:ea typeface="+mn-ea"/>
                <a:cs typeface="+mn-cs"/>
              </a:rPr>
              <a:t> время, на которое можно задержать выполнение работ без изменений раннего начала всех последующих работ.</a:t>
            </a:r>
          </a:p>
          <a:p>
            <a:r>
              <a:rPr lang="ru-RU" sz="1200" i="1" kern="1200" baseline="0" dirty="0" smtClean="0">
                <a:solidFill>
                  <a:schemeClr val="tx1"/>
                </a:solidFill>
                <a:effectLst/>
                <a:latin typeface="+mn-lt"/>
                <a:ea typeface="+mn-ea"/>
                <a:cs typeface="+mn-cs"/>
              </a:rPr>
              <a:t>Полный </a:t>
            </a:r>
            <a:r>
              <a:rPr lang="ru-RU" sz="1200" i="0" kern="1200" baseline="0" dirty="0" smtClean="0">
                <a:solidFill>
                  <a:schemeClr val="tx1"/>
                </a:solidFill>
                <a:effectLst/>
                <a:latin typeface="+mn-lt"/>
                <a:ea typeface="+mn-ea"/>
                <a:cs typeface="+mn-cs"/>
              </a:rPr>
              <a:t>определяет время, на которое можно задержать выполнение работ без изменения продолжительности или сроков окончания всего проекта. </a:t>
            </a:r>
            <a:endParaRPr lang="ru-RU" sz="1200" i="1"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E833F72-08DF-41FD-8BF2-6E46D3020A10}" type="slidenum">
              <a:rPr lang="ru-RU" smtClean="0"/>
              <a:pPr/>
              <a:t>38</a:t>
            </a:fld>
            <a:endParaRPr lang="ru-RU"/>
          </a:p>
        </p:txBody>
      </p:sp>
    </p:spTree>
    <p:extLst>
      <p:ext uri="{BB962C8B-B14F-4D97-AF65-F5344CB8AC3E}">
        <p14:creationId xmlns:p14="http://schemas.microsoft.com/office/powerpoint/2010/main" val="214162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Критерии успешности проекта.</a:t>
            </a:r>
          </a:p>
          <a:p>
            <a:r>
              <a:rPr lang="ru-RU" b="1" dirty="0" smtClean="0"/>
              <a:t>Явные:</a:t>
            </a:r>
          </a:p>
          <a:p>
            <a:r>
              <a:rPr lang="ru-RU" dirty="0" smtClean="0"/>
              <a:t>Проект успешен, если он завершился:</a:t>
            </a:r>
          </a:p>
          <a:p>
            <a:r>
              <a:rPr lang="ru-RU" dirty="0" smtClean="0"/>
              <a:t>• в установленные сроки (</a:t>
            </a:r>
            <a:r>
              <a:rPr lang="en-US" dirty="0" smtClean="0"/>
              <a:t>on-time)</a:t>
            </a:r>
            <a:r>
              <a:rPr lang="ru-RU" dirty="0" smtClean="0"/>
              <a:t>;</a:t>
            </a:r>
            <a:endParaRPr lang="en-US" dirty="0" smtClean="0"/>
          </a:p>
          <a:p>
            <a:r>
              <a:rPr lang="ru-RU" dirty="0" smtClean="0"/>
              <a:t>• в рамках выделенного бюджета (</a:t>
            </a:r>
            <a:r>
              <a:rPr lang="ru-RU" dirty="0" err="1" smtClean="0"/>
              <a:t>within</a:t>
            </a:r>
            <a:r>
              <a:rPr lang="ru-RU" dirty="0" smtClean="0"/>
              <a:t> </a:t>
            </a:r>
            <a:r>
              <a:rPr lang="ru-RU" dirty="0" err="1" smtClean="0"/>
              <a:t>the</a:t>
            </a:r>
            <a:r>
              <a:rPr lang="ru-RU" dirty="0" smtClean="0"/>
              <a:t> </a:t>
            </a:r>
            <a:r>
              <a:rPr lang="ru-RU" dirty="0" err="1" smtClean="0"/>
              <a:t>budget</a:t>
            </a:r>
            <a:r>
              <a:rPr lang="ru-RU" dirty="0" smtClean="0"/>
              <a:t>) — под бюджетом тут понимаются не только деньги, но и другие ресурсы (которые, в общем-то, тоже можно пересчитать в деньги);</a:t>
            </a:r>
          </a:p>
          <a:p>
            <a:r>
              <a:rPr lang="ru-RU" dirty="0" smtClean="0"/>
              <a:t>• при удовлетворении заказчика (</a:t>
            </a:r>
            <a:r>
              <a:rPr lang="ru-RU" dirty="0" err="1" smtClean="0"/>
              <a:t>with</a:t>
            </a:r>
            <a:r>
              <a:rPr lang="ru-RU" dirty="0" smtClean="0"/>
              <a:t> </a:t>
            </a:r>
            <a:r>
              <a:rPr lang="ru-RU" dirty="0" err="1" smtClean="0"/>
              <a:t>customer</a:t>
            </a:r>
            <a:r>
              <a:rPr lang="ru-RU" dirty="0" smtClean="0"/>
              <a:t> </a:t>
            </a:r>
            <a:r>
              <a:rPr lang="ru-RU" dirty="0" err="1" smtClean="0"/>
              <a:t>satisfaction</a:t>
            </a:r>
            <a:r>
              <a:rPr lang="ru-RU" dirty="0" smtClean="0"/>
              <a:t>) — сюда складывается как то, что выполнен полный объем проекта, так и то, что соблюдено необходимое качество.</a:t>
            </a:r>
          </a:p>
          <a:p>
            <a:r>
              <a:rPr lang="ru-RU" b="1" dirty="0" smtClean="0"/>
              <a:t>Неявные:</a:t>
            </a:r>
          </a:p>
          <a:p>
            <a:r>
              <a:rPr lang="ru-RU" dirty="0" smtClean="0"/>
              <a:t>• </a:t>
            </a:r>
            <a:r>
              <a:rPr lang="ru-RU" b="0" dirty="0" smtClean="0"/>
              <a:t>рост</a:t>
            </a:r>
            <a:r>
              <a:rPr lang="ru-RU" b="0" baseline="0" dirty="0" smtClean="0"/>
              <a:t> квалификации персонала;</a:t>
            </a:r>
            <a:endParaRPr lang="ru-RU" dirty="0" smtClean="0"/>
          </a:p>
          <a:p>
            <a:r>
              <a:rPr lang="ru-RU" dirty="0" smtClean="0"/>
              <a:t>• минимизация конфликтов в команде проекта;</a:t>
            </a:r>
          </a:p>
          <a:p>
            <a:r>
              <a:rPr lang="ru-RU" dirty="0" smtClean="0"/>
              <a:t>• рост мотивации деятельности;</a:t>
            </a:r>
          </a:p>
          <a:p>
            <a:r>
              <a:rPr lang="ru-RU" dirty="0" smtClean="0"/>
              <a:t>• повышение качества менеджмента и пр.</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39</a:t>
            </a:fld>
            <a:endParaRPr lang="ru-RU"/>
          </a:p>
        </p:txBody>
      </p:sp>
    </p:spTree>
    <p:extLst>
      <p:ext uri="{BB962C8B-B14F-4D97-AF65-F5344CB8AC3E}">
        <p14:creationId xmlns:p14="http://schemas.microsoft.com/office/powerpoint/2010/main" val="21128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Остановимся на понятиях: энергия и вектор проекта, </a:t>
            </a:r>
            <a:r>
              <a:rPr lang="ru-RU" sz="1200" kern="1200" dirty="0" err="1" smtClean="0">
                <a:solidFill>
                  <a:schemeClr val="tx1"/>
                </a:solidFill>
                <a:effectLst/>
                <a:latin typeface="+mn-lt"/>
                <a:ea typeface="+mn-ea"/>
                <a:cs typeface="+mn-cs"/>
              </a:rPr>
              <a:t>коучинговый</a:t>
            </a:r>
            <a:r>
              <a:rPr lang="ru-RU" sz="1200" kern="1200" dirty="0" smtClean="0">
                <a:solidFill>
                  <a:schemeClr val="tx1"/>
                </a:solidFill>
                <a:effectLst/>
                <a:latin typeface="+mn-lt"/>
                <a:ea typeface="+mn-ea"/>
                <a:cs typeface="+mn-cs"/>
              </a:rPr>
              <a:t> инструмент и предварительный план. Эти понятия являются архи важными для реализации проекта. </a:t>
            </a:r>
          </a:p>
          <a:p>
            <a:r>
              <a:rPr lang="ru-RU" sz="1200" kern="1200" dirty="0" smtClean="0">
                <a:solidFill>
                  <a:schemeClr val="tx1"/>
                </a:solidFill>
                <a:effectLst/>
                <a:latin typeface="+mn-lt"/>
                <a:ea typeface="+mn-ea"/>
                <a:cs typeface="+mn-cs"/>
              </a:rPr>
              <a:t>Если нет энергии к изменениям у руководителя проекта, команды, заказчика, то проект, скорее всего, не пойдет, потеряет динамику и «сдуется».</a:t>
            </a:r>
          </a:p>
          <a:p>
            <a:r>
              <a:rPr lang="ru-RU" sz="1200" kern="1200" dirty="0" smtClean="0">
                <a:solidFill>
                  <a:schemeClr val="tx1"/>
                </a:solidFill>
                <a:effectLst/>
                <a:latin typeface="+mn-lt"/>
                <a:ea typeface="+mn-ea"/>
                <a:cs typeface="+mn-cs"/>
              </a:rPr>
              <a:t>Энергия нужна для того, чтобы проект стартовал, поддерживать мотивацию всех участников на протяжении всего проекта, чтобы успешно завершить проект и найти силы на следующий.</a:t>
            </a:r>
          </a:p>
          <a:p>
            <a:r>
              <a:rPr lang="ru-RU" sz="1200" kern="1200" dirty="0" smtClean="0">
                <a:solidFill>
                  <a:schemeClr val="tx1"/>
                </a:solidFill>
                <a:effectLst/>
                <a:latin typeface="+mn-lt"/>
                <a:ea typeface="+mn-ea"/>
                <a:cs typeface="+mn-cs"/>
              </a:rPr>
              <a:t>Определимся с ответами на два вопроса.</a:t>
            </a:r>
          </a:p>
          <a:p>
            <a:r>
              <a:rPr lang="ru-RU" sz="1200" b="1" kern="1200" dirty="0" smtClean="0">
                <a:solidFill>
                  <a:schemeClr val="tx1"/>
                </a:solidFill>
                <a:effectLst/>
                <a:latin typeface="+mn-lt"/>
                <a:ea typeface="+mn-ea"/>
                <a:cs typeface="+mn-cs"/>
              </a:rPr>
              <a:t>Первый </a:t>
            </a:r>
            <a:r>
              <a:rPr lang="ru-RU" sz="1200" kern="1200" dirty="0" smtClean="0">
                <a:solidFill>
                  <a:schemeClr val="tx1"/>
                </a:solidFill>
                <a:effectLst/>
                <a:latin typeface="+mn-lt"/>
                <a:ea typeface="+mn-ea"/>
                <a:cs typeface="+mn-cs"/>
              </a:rPr>
              <a:t>вопрос — как Ваш проект связан с </a:t>
            </a:r>
            <a:r>
              <a:rPr lang="ru-RU" sz="1200" b="1" kern="1200" dirty="0" smtClean="0">
                <a:solidFill>
                  <a:schemeClr val="tx1"/>
                </a:solidFill>
                <a:effectLst/>
                <a:latin typeface="+mn-lt"/>
                <a:ea typeface="+mn-ea"/>
                <a:cs typeface="+mn-cs"/>
              </a:rPr>
              <a:t>миссией </a:t>
            </a:r>
            <a:r>
              <a:rPr lang="ru-RU" sz="1200" kern="1200" dirty="0" smtClean="0">
                <a:solidFill>
                  <a:schemeClr val="tx1"/>
                </a:solidFill>
                <a:effectLst/>
                <a:latin typeface="+mn-lt"/>
                <a:ea typeface="+mn-ea"/>
                <a:cs typeface="+mn-cs"/>
              </a:rPr>
              <a:t>и </a:t>
            </a:r>
            <a:r>
              <a:rPr lang="ru-RU" sz="1200" b="1" kern="1200" dirty="0" smtClean="0">
                <a:solidFill>
                  <a:schemeClr val="tx1"/>
                </a:solidFill>
                <a:effectLst/>
                <a:latin typeface="+mn-lt"/>
                <a:ea typeface="+mn-ea"/>
                <a:cs typeface="+mn-cs"/>
              </a:rPr>
              <a:t>видением </a:t>
            </a:r>
            <a:r>
              <a:rPr lang="ru-RU" sz="1200" kern="1200" dirty="0" smtClean="0">
                <a:solidFill>
                  <a:schemeClr val="tx1"/>
                </a:solidFill>
                <a:effectLst/>
                <a:latin typeface="+mn-lt"/>
                <a:ea typeface="+mn-ea"/>
                <a:cs typeface="+mn-cs"/>
              </a:rPr>
              <a:t>компании (если это проект в рамках компании), или Нас в целом (если это наш личный проект). Не противоречит ли проект этим базовым концепциям и нашим глобальным мыслям? Если противоречит, то это будет вызывать внутренний конфликт, и проект будет буксовать.</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4</a:t>
            </a:fld>
            <a:endParaRPr lang="ru-RU"/>
          </a:p>
        </p:txBody>
      </p:sp>
    </p:spTree>
    <p:extLst>
      <p:ext uri="{BB962C8B-B14F-4D97-AF65-F5344CB8AC3E}">
        <p14:creationId xmlns:p14="http://schemas.microsoft.com/office/powerpoint/2010/main" val="2404645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следующих темах мы с вами поговорим об управлении ресурсами, стоимостью, рисками проекта, а также о практике управления проектами.</a:t>
            </a:r>
          </a:p>
          <a:p>
            <a:r>
              <a:rPr lang="ru-RU" sz="1200" kern="1200" dirty="0" smtClean="0">
                <a:solidFill>
                  <a:schemeClr val="tx1"/>
                </a:solidFill>
                <a:effectLst/>
                <a:latin typeface="+mn-lt"/>
                <a:ea typeface="+mn-ea"/>
                <a:cs typeface="+mn-cs"/>
              </a:rPr>
              <a:t>Спасибо за внимание!</a:t>
            </a:r>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40</a:t>
            </a:fld>
            <a:endParaRPr lang="ru-RU"/>
          </a:p>
        </p:txBody>
      </p:sp>
    </p:spTree>
    <p:extLst>
      <p:ext uri="{BB962C8B-B14F-4D97-AF65-F5344CB8AC3E}">
        <p14:creationId xmlns:p14="http://schemas.microsoft.com/office/powerpoint/2010/main" val="2498261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Второй </a:t>
            </a:r>
            <a:r>
              <a:rPr lang="ru-RU" sz="1200" kern="1200" dirty="0" smtClean="0">
                <a:solidFill>
                  <a:schemeClr val="tx1"/>
                </a:solidFill>
                <a:effectLst/>
                <a:latin typeface="+mn-lt"/>
                <a:ea typeface="+mn-ea"/>
                <a:cs typeface="+mn-cs"/>
              </a:rPr>
              <a:t>важный вопрос – как </a:t>
            </a:r>
            <a:r>
              <a:rPr lang="ru-RU" sz="1200" b="1" kern="1200" dirty="0" smtClean="0">
                <a:solidFill>
                  <a:schemeClr val="tx1"/>
                </a:solidFill>
                <a:effectLst/>
                <a:latin typeface="+mn-lt"/>
                <a:ea typeface="+mn-ea"/>
                <a:cs typeface="+mn-cs"/>
              </a:rPr>
              <a:t>вектор </a:t>
            </a:r>
            <a:r>
              <a:rPr lang="ru-RU" sz="1200" kern="1200" dirty="0" smtClean="0">
                <a:solidFill>
                  <a:schemeClr val="tx1"/>
                </a:solidFill>
                <a:effectLst/>
                <a:latin typeface="+mn-lt"/>
                <a:ea typeface="+mn-ea"/>
                <a:cs typeface="+mn-cs"/>
              </a:rPr>
              <a:t>(цель) </a:t>
            </a:r>
            <a:r>
              <a:rPr lang="ru-RU" sz="1200" b="1" kern="1200" dirty="0" smtClean="0">
                <a:solidFill>
                  <a:schemeClr val="tx1"/>
                </a:solidFill>
                <a:effectLst/>
                <a:latin typeface="+mn-lt"/>
                <a:ea typeface="+mn-ea"/>
                <a:cs typeface="+mn-cs"/>
              </a:rPr>
              <a:t>проекта </a:t>
            </a:r>
            <a:r>
              <a:rPr lang="ru-RU" sz="1200" kern="1200" dirty="0" smtClean="0">
                <a:solidFill>
                  <a:schemeClr val="tx1"/>
                </a:solidFill>
                <a:effectLst/>
                <a:latin typeface="+mn-lt"/>
                <a:ea typeface="+mn-ea"/>
                <a:cs typeface="+mn-cs"/>
              </a:rPr>
              <a:t>связан с Вашим </a:t>
            </a:r>
            <a:r>
              <a:rPr lang="ru-RU" sz="1200" b="1" kern="1200" dirty="0" smtClean="0">
                <a:solidFill>
                  <a:schemeClr val="tx1"/>
                </a:solidFill>
                <a:effectLst/>
                <a:latin typeface="+mn-lt"/>
                <a:ea typeface="+mn-ea"/>
                <a:cs typeface="+mn-cs"/>
              </a:rPr>
              <a:t>личным вектором </a:t>
            </a:r>
            <a:r>
              <a:rPr lang="ru-RU" sz="1200" kern="1200" dirty="0" smtClean="0">
                <a:solidFill>
                  <a:schemeClr val="tx1"/>
                </a:solidFill>
                <a:effectLst/>
                <a:latin typeface="+mn-lt"/>
                <a:ea typeface="+mn-ea"/>
                <a:cs typeface="+mn-cs"/>
              </a:rPr>
              <a:t>по жизни? У нас у каждого есть свой стержень, свой вектор, свой Путь (если пока нет четкого осознания Пути, предназначения и т.д., то наверняка есть понимание, как минимум, направления движения по жизни и некое понимание целей). И если то, что мы делаем в проекте, сильно расходится с нашим Путем, то у нас будет внутренний конфликт, который будет нас разрывать и тормозить проект. И с этим лучше разобраться до начала проекта.</a:t>
            </a: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5</a:t>
            </a:fld>
            <a:endParaRPr lang="ru-RU"/>
          </a:p>
        </p:txBody>
      </p:sp>
    </p:spTree>
    <p:extLst>
      <p:ext uri="{BB962C8B-B14F-4D97-AF65-F5344CB8AC3E}">
        <p14:creationId xmlns:p14="http://schemas.microsoft.com/office/powerpoint/2010/main" val="296068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более глубокой работы дальше мы используем </a:t>
            </a:r>
            <a:r>
              <a:rPr lang="ru-RU" sz="1200" kern="1200" dirty="0" err="1" smtClean="0">
                <a:solidFill>
                  <a:schemeClr val="tx1"/>
                </a:solidFill>
                <a:effectLst/>
                <a:latin typeface="+mn-lt"/>
                <a:ea typeface="+mn-ea"/>
                <a:cs typeface="+mn-cs"/>
              </a:rPr>
              <a:t>коучинговый</a:t>
            </a:r>
            <a:r>
              <a:rPr lang="ru-RU" sz="1200" kern="1200" dirty="0" smtClean="0">
                <a:solidFill>
                  <a:schemeClr val="tx1"/>
                </a:solidFill>
                <a:effectLst/>
                <a:latin typeface="+mn-lt"/>
                <a:ea typeface="+mn-ea"/>
                <a:cs typeface="+mn-cs"/>
              </a:rPr>
              <a:t> инструмент – 4 базовых вопроса коучинга. Честный ответ себе на эти вопросы очень важен для успеха проекта. Можно это сделать самостоятельно, а можно с помощью коуча – помощника, наставника.</a:t>
            </a:r>
          </a:p>
          <a:p>
            <a:r>
              <a:rPr lang="ru-RU" sz="1200" kern="1200" dirty="0" smtClean="0">
                <a:solidFill>
                  <a:schemeClr val="tx1"/>
                </a:solidFill>
                <a:effectLst/>
                <a:latin typeface="+mn-lt"/>
                <a:ea typeface="+mn-ea"/>
                <a:cs typeface="+mn-cs"/>
              </a:rPr>
              <a:t>Коуч задает последовательно 4 вопроса и записывает все, что нам приходит в голову, и то, что мы проговариваем. </a:t>
            </a:r>
          </a:p>
          <a:p>
            <a:r>
              <a:rPr lang="ru-RU" sz="1200" kern="1200" dirty="0" smtClean="0">
                <a:solidFill>
                  <a:schemeClr val="tx1"/>
                </a:solidFill>
                <a:effectLst/>
                <a:latin typeface="+mn-lt"/>
                <a:ea typeface="+mn-ea"/>
                <a:cs typeface="+mn-cs"/>
              </a:rPr>
              <a:t>Фазы квадрата совпадают по смыслу с фазами жизненного цикла проекта.</a:t>
            </a:r>
          </a:p>
          <a:p>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6</a:t>
            </a:fld>
            <a:endParaRPr lang="ru-RU"/>
          </a:p>
        </p:txBody>
      </p:sp>
    </p:spTree>
    <p:extLst>
      <p:ext uri="{BB962C8B-B14F-4D97-AF65-F5344CB8AC3E}">
        <p14:creationId xmlns:p14="http://schemas.microsoft.com/office/powerpoint/2010/main" val="219874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Прежде чем приступать к разработке устава проекта, необходимо разобраться с мотивацией заказчика. Заказчик – это тот, кто дает нам деньги (ресурсы) на достижение целей проекта (то есть дает деньги/ресурсы на решение каких-то своих проблем или задач).</a:t>
            </a:r>
          </a:p>
          <a:p>
            <a:r>
              <a:rPr lang="ru-RU" sz="1200" kern="1200" dirty="0" smtClean="0">
                <a:solidFill>
                  <a:schemeClr val="tx1"/>
                </a:solidFill>
                <a:effectLst/>
                <a:latin typeface="+mn-lt"/>
                <a:ea typeface="+mn-ea"/>
                <a:cs typeface="+mn-cs"/>
              </a:rPr>
              <a:t>Тут важно четко понимать вопрос отношений Заказчик–Исполнитель. Заказчик имеет проблему и затевает проект для ее решения. Исполнитель (руководитель проекта) – тот, кто решает эту проблему, достигая целей проекта.</a:t>
            </a:r>
          </a:p>
          <a:p>
            <a:r>
              <a:rPr lang="ru-RU" sz="1200" kern="1200" dirty="0" smtClean="0">
                <a:solidFill>
                  <a:schemeClr val="tx1"/>
                </a:solidFill>
                <a:effectLst/>
                <a:latin typeface="+mn-lt"/>
                <a:ea typeface="+mn-ea"/>
                <a:cs typeface="+mn-cs"/>
              </a:rPr>
              <a:t>Как только мы строим такую ролевую модель, то сразу становится понятно многое в проектах.</a:t>
            </a:r>
          </a:p>
          <a:p>
            <a:r>
              <a:rPr lang="ru-RU" sz="1200" kern="1200" dirty="0" smtClean="0">
                <a:solidFill>
                  <a:schemeClr val="tx1"/>
                </a:solidFill>
                <a:effectLst/>
                <a:latin typeface="+mn-lt"/>
                <a:ea typeface="+mn-ea"/>
                <a:cs typeface="+mn-cs"/>
              </a:rPr>
              <a:t>Ответ на поставленный вопрос дает инструмент «Предварительный план проекта».</a:t>
            </a:r>
          </a:p>
          <a:p>
            <a:r>
              <a:rPr lang="ru-RU" sz="1200" kern="1200" dirty="0" smtClean="0">
                <a:solidFill>
                  <a:schemeClr val="tx1"/>
                </a:solidFill>
                <a:effectLst/>
                <a:latin typeface="+mn-lt"/>
                <a:ea typeface="+mn-ea"/>
                <a:cs typeface="+mn-cs"/>
              </a:rPr>
              <a:t>Важный момент при этом: если проект мы делаем для себя (мы и заказчик, и исполнитель), то тут нам нужно «выйти из себя» и посмотреть на себя и проект со стороны, с позиции заказчика – если бы мы поручали делать проект кому-то другому, какие бы мы требования к проекту и руководителю применяли?</a:t>
            </a:r>
          </a:p>
          <a:p>
            <a:endParaRPr lang="ru-RU" sz="1200" kern="1200" dirty="0" smtClean="0">
              <a:solidFill>
                <a:schemeClr val="tx1"/>
              </a:solidFill>
              <a:effectLst/>
              <a:latin typeface="+mn-lt"/>
              <a:ea typeface="+mn-ea"/>
              <a:cs typeface="+mn-cs"/>
            </a:endParaRPr>
          </a:p>
          <a:p>
            <a:endParaRPr lang="ru-RU" baseline="0" dirty="0" smtClean="0"/>
          </a:p>
        </p:txBody>
      </p:sp>
      <p:sp>
        <p:nvSpPr>
          <p:cNvPr id="4" name="Номер слайда 3"/>
          <p:cNvSpPr>
            <a:spLocks noGrp="1"/>
          </p:cNvSpPr>
          <p:nvPr>
            <p:ph type="sldNum" sz="quarter" idx="10"/>
          </p:nvPr>
        </p:nvSpPr>
        <p:spPr/>
        <p:txBody>
          <a:bodyPr/>
          <a:lstStyle/>
          <a:p>
            <a:fld id="{CE833F72-08DF-41FD-8BF2-6E46D3020A10}" type="slidenum">
              <a:rPr lang="ru-RU" smtClean="0"/>
              <a:pPr/>
              <a:t>7</a:t>
            </a:fld>
            <a:endParaRPr lang="ru-RU"/>
          </a:p>
        </p:txBody>
      </p:sp>
    </p:spTree>
    <p:extLst>
      <p:ext uri="{BB962C8B-B14F-4D97-AF65-F5344CB8AC3E}">
        <p14:creationId xmlns:p14="http://schemas.microsoft.com/office/powerpoint/2010/main" val="266869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Процесс планирования начинается до утверждения объема работ и продолжается в ходе выполнения проекта и внесения изменений. </a:t>
            </a:r>
            <a:r>
              <a:rPr lang="ru-RU" sz="1200" kern="1200" dirty="0" smtClean="0">
                <a:solidFill>
                  <a:schemeClr val="tx1"/>
                </a:solidFill>
                <a:effectLst/>
                <a:latin typeface="+mn-lt"/>
                <a:ea typeface="+mn-ea"/>
                <a:cs typeface="+mn-cs"/>
              </a:rPr>
              <a:t>Каждая фаза жизненного цикла проекта предусматривает определенный вид планирования с присущими ему методиками и инструментами.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Планирование – это циклический процесс. Он начинается с наиболее общего определения целей, движется к более детальному описанию того, когда, как и какие работы должны быть выполнены для достижения поставленных целей. По мере продвижения проекта от концепции к завершению появляется дополнительная информация об условиях, влияющих на ход работ. </a:t>
            </a:r>
            <a:r>
              <a:rPr lang="ru-RU" sz="1200" kern="1200" dirty="0" smtClean="0">
                <a:solidFill>
                  <a:schemeClr val="tx1"/>
                </a:solidFill>
                <a:latin typeface="+mn-lt"/>
                <a:ea typeface="+mn-ea"/>
                <a:cs typeface="+mn-cs"/>
              </a:rPr>
              <a:t>Применение средств планирования и управления проектом позволяет членам команды более четко описывать проблемы и контролировать изменения по проекту более эффективно.</a:t>
            </a:r>
          </a:p>
          <a:p>
            <a:endParaRPr lang="ru-RU" sz="1200" kern="1200" dirty="0" smtClean="0">
              <a:solidFill>
                <a:schemeClr val="tx1"/>
              </a:solidFill>
              <a:effectLst/>
              <a:latin typeface="+mn-lt"/>
              <a:ea typeface="+mn-ea"/>
              <a:cs typeface="+mn-cs"/>
            </a:endParaRPr>
          </a:p>
          <a:p>
            <a:pPr algn="just"/>
            <a:endParaRPr lang="ru-RU" alt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8</a:t>
            </a:fld>
            <a:endParaRPr lang="ru-RU"/>
          </a:p>
        </p:txBody>
      </p:sp>
    </p:spTree>
    <p:extLst>
      <p:ext uri="{BB962C8B-B14F-4D97-AF65-F5344CB8AC3E}">
        <p14:creationId xmlns:p14="http://schemas.microsoft.com/office/powerpoint/2010/main" val="269267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latin typeface="+mn-lt"/>
                <a:ea typeface="+mn-ea"/>
                <a:cs typeface="+mn-cs"/>
              </a:rPr>
              <a:t>Конкретная структура планов, применяемых на разных уровнях и стадиях планирования проекта, зависит от стандартов и подходов, принятых в отрасли и в организациях, осуществляющих проект. </a:t>
            </a:r>
          </a:p>
          <a:p>
            <a:r>
              <a:rPr lang="ru-RU" sz="1200" kern="1200" dirty="0" smtClean="0">
                <a:solidFill>
                  <a:schemeClr val="tx1"/>
                </a:solidFill>
                <a:effectLst/>
                <a:latin typeface="+mn-lt"/>
                <a:ea typeface="+mn-ea"/>
                <a:cs typeface="+mn-cs"/>
              </a:rPr>
              <a:t>Входными данными для разработки плана проекта являются:</a:t>
            </a:r>
          </a:p>
          <a:p>
            <a:r>
              <a:rPr lang="ru-RU" sz="1200" kern="1200" dirty="0" smtClean="0">
                <a:solidFill>
                  <a:schemeClr val="tx1"/>
                </a:solidFill>
                <a:effectLst/>
                <a:latin typeface="+mn-lt"/>
                <a:ea typeface="+mn-ea"/>
                <a:cs typeface="+mn-cs"/>
              </a:rPr>
              <a:t>- Договорные требования.</a:t>
            </a:r>
          </a:p>
          <a:p>
            <a:r>
              <a:rPr lang="ru-RU" sz="1200" kern="1200" dirty="0" smtClean="0">
                <a:solidFill>
                  <a:schemeClr val="tx1"/>
                </a:solidFill>
                <a:effectLst/>
                <a:latin typeface="+mn-lt"/>
                <a:ea typeface="+mn-ea"/>
                <a:cs typeface="+mn-cs"/>
              </a:rPr>
              <a:t>- Описание доступных ресурсов.</a:t>
            </a:r>
          </a:p>
          <a:p>
            <a:pPr marL="0" indent="0">
              <a:buFontTx/>
              <a:buNone/>
            </a:pPr>
            <a:r>
              <a:rPr lang="ru-RU" sz="1200" kern="1200" dirty="0" smtClean="0">
                <a:solidFill>
                  <a:schemeClr val="tx1"/>
                </a:solidFill>
                <a:effectLst/>
                <a:latin typeface="+mn-lt"/>
                <a:ea typeface="+mn-ea"/>
                <a:cs typeface="+mn-cs"/>
              </a:rPr>
              <a:t>- Оценочные и стоимостные модели.</a:t>
            </a:r>
          </a:p>
          <a:p>
            <a:pPr marL="0" indent="0">
              <a:buFontTx/>
              <a:buNone/>
            </a:pPr>
            <a:r>
              <a:rPr lang="ru-RU" sz="1200" kern="1200" dirty="0" smtClean="0">
                <a:solidFill>
                  <a:schemeClr val="tx1"/>
                </a:solidFill>
                <a:effectLst/>
                <a:latin typeface="+mn-lt"/>
                <a:ea typeface="+mn-ea"/>
                <a:cs typeface="+mn-cs"/>
              </a:rPr>
              <a:t>- Документация по аналогичным разработкам.</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Одним из основных и важнейших видов проектных планов является календарный  график/план проекта – документ, описывающий, </a:t>
            </a:r>
            <a:r>
              <a:rPr lang="ru-RU" sz="1200" b="1" kern="1200" dirty="0" smtClean="0">
                <a:solidFill>
                  <a:schemeClr val="tx1"/>
                </a:solidFill>
                <a:effectLst/>
                <a:latin typeface="+mn-lt"/>
                <a:ea typeface="+mn-ea"/>
                <a:cs typeface="+mn-cs"/>
              </a:rPr>
              <a:t>КАК</a:t>
            </a:r>
            <a:r>
              <a:rPr lang="ru-RU" sz="1200" kern="1200" dirty="0" smtClean="0">
                <a:solidFill>
                  <a:schemeClr val="tx1"/>
                </a:solidFill>
                <a:effectLst/>
                <a:latin typeface="+mn-lt"/>
                <a:ea typeface="+mn-ea"/>
                <a:cs typeface="+mn-cs"/>
              </a:rPr>
              <a:t> проект будет исполняться, </a:t>
            </a:r>
            <a:r>
              <a:rPr lang="ru-RU" sz="1200" b="1" kern="1200" dirty="0" smtClean="0">
                <a:solidFill>
                  <a:schemeClr val="tx1"/>
                </a:solidFill>
                <a:effectLst/>
                <a:latin typeface="+mn-lt"/>
                <a:ea typeface="+mn-ea"/>
                <a:cs typeface="+mn-cs"/>
              </a:rPr>
              <a:t>КАК</a:t>
            </a:r>
            <a:r>
              <a:rPr lang="ru-RU" sz="1200" kern="1200" dirty="0" smtClean="0">
                <a:solidFill>
                  <a:schemeClr val="tx1"/>
                </a:solidFill>
                <a:effectLst/>
                <a:latin typeface="+mn-lt"/>
                <a:ea typeface="+mn-ea"/>
                <a:cs typeface="+mn-cs"/>
              </a:rPr>
              <a:t> будет происходить его мониторинг и контроль. Данный  план может быть составлен как в </a:t>
            </a:r>
            <a:r>
              <a:rPr lang="ru-RU" sz="1200" kern="1200" dirty="0" err="1" smtClean="0">
                <a:solidFill>
                  <a:schemeClr val="tx1"/>
                </a:solidFill>
                <a:effectLst/>
                <a:latin typeface="+mn-lt"/>
                <a:ea typeface="+mn-ea"/>
                <a:cs typeface="+mn-cs"/>
              </a:rPr>
              <a:t>верхнеуровневом</a:t>
            </a:r>
            <a:r>
              <a:rPr lang="ru-RU" sz="1200" kern="1200" dirty="0" smtClean="0">
                <a:solidFill>
                  <a:schemeClr val="tx1"/>
                </a:solidFill>
                <a:effectLst/>
                <a:latin typeface="+mn-lt"/>
                <a:ea typeface="+mn-ea"/>
                <a:cs typeface="+mn-cs"/>
              </a:rPr>
              <a:t> виде, так и в деталях; может состоять из одного или нескольких вспомогательных планов. Каждый из вспомогательных планов детализован до той степени, которая требуется для конкретного проекта. После принятия этого плана в качестве базового, он может изменяться только в том случае, когда запрос на изменение будет сформирован и одобрен в рамках процесса интегрированного контроля изменений процессов планирования.</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rgbClr val="FF0000"/>
                </a:solidFill>
                <a:effectLst/>
                <a:latin typeface="+mn-lt"/>
                <a:ea typeface="+mn-ea"/>
                <a:cs typeface="+mn-cs"/>
              </a:rPr>
              <a:t>Теперь, когда мы разобрались с мотивацией и энергией</a:t>
            </a:r>
            <a:r>
              <a:rPr lang="en-US" sz="1200" b="0" i="0" kern="1200" dirty="0" smtClean="0">
                <a:solidFill>
                  <a:srgbClr val="FF0000"/>
                </a:solidFill>
                <a:effectLst/>
                <a:latin typeface="+mn-lt"/>
                <a:ea typeface="+mn-ea"/>
                <a:cs typeface="+mn-cs"/>
              </a:rPr>
              <a:t> </a:t>
            </a:r>
            <a:r>
              <a:rPr lang="ru-RU" sz="1200" b="0" i="0" kern="1200" dirty="0" smtClean="0">
                <a:solidFill>
                  <a:srgbClr val="FF0000"/>
                </a:solidFill>
                <a:effectLst/>
                <a:latin typeface="+mn-lt"/>
                <a:ea typeface="+mn-ea"/>
                <a:cs typeface="+mn-cs"/>
              </a:rPr>
              <a:t>проекта, составили предварительный план проекта, ознакомились с этапами планирования и изучили виды планов, можно переходить к техническому планированию проекта. </a:t>
            </a:r>
          </a:p>
          <a:p>
            <a:pPr algn="just"/>
            <a:endParaRPr lang="ru-RU" dirty="0"/>
          </a:p>
        </p:txBody>
      </p:sp>
      <p:sp>
        <p:nvSpPr>
          <p:cNvPr id="4" name="Номер слайда 3"/>
          <p:cNvSpPr>
            <a:spLocks noGrp="1"/>
          </p:cNvSpPr>
          <p:nvPr>
            <p:ph type="sldNum" sz="quarter" idx="10"/>
          </p:nvPr>
        </p:nvSpPr>
        <p:spPr/>
        <p:txBody>
          <a:bodyPr/>
          <a:lstStyle/>
          <a:p>
            <a:fld id="{CE833F72-08DF-41FD-8BF2-6E46D3020A10}" type="slidenum">
              <a:rPr lang="ru-RU" smtClean="0"/>
              <a:pPr/>
              <a:t>9</a:t>
            </a:fld>
            <a:endParaRPr lang="ru-RU"/>
          </a:p>
        </p:txBody>
      </p:sp>
    </p:spTree>
    <p:extLst>
      <p:ext uri="{BB962C8B-B14F-4D97-AF65-F5344CB8AC3E}">
        <p14:creationId xmlns:p14="http://schemas.microsoft.com/office/powerpoint/2010/main" val="1530534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325531"/>
            <a:ext cx="10800160" cy="2819800"/>
          </a:xfrm>
        </p:spPr>
        <p:txBody>
          <a:bodyPr anchor="b"/>
          <a:lstStyle>
            <a:lvl1pPr algn="ctr">
              <a:defRPr sz="7086"/>
            </a:lvl1pPr>
          </a:lstStyle>
          <a:p>
            <a:r>
              <a:rPr lang="ru-RU" smtClean="0"/>
              <a:t>Образец заголовка</a:t>
            </a:r>
            <a:endParaRPr lang="en-US" dirty="0"/>
          </a:p>
        </p:txBody>
      </p:sp>
      <p:sp>
        <p:nvSpPr>
          <p:cNvPr id="3" name="Subtitle 2"/>
          <p:cNvSpPr>
            <a:spLocks noGrp="1"/>
          </p:cNvSpPr>
          <p:nvPr>
            <p:ph type="subTitle" idx="1"/>
          </p:nvPr>
        </p:nvSpPr>
        <p:spPr>
          <a:xfrm>
            <a:off x="1800027" y="4254073"/>
            <a:ext cx="10800160" cy="1955486"/>
          </a:xfrm>
        </p:spPr>
        <p:txBody>
          <a:bodyPr/>
          <a:lstStyle>
            <a:lvl1pPr marL="0" indent="0" algn="ctr">
              <a:buNone/>
              <a:defRPr sz="2834"/>
            </a:lvl1pPr>
            <a:lvl2pPr marL="539953" indent="0" algn="ctr">
              <a:buNone/>
              <a:defRPr sz="2362"/>
            </a:lvl2pPr>
            <a:lvl3pPr marL="1079906" indent="0" algn="ctr">
              <a:buNone/>
              <a:defRPr sz="2126"/>
            </a:lvl3pPr>
            <a:lvl4pPr marL="1619860" indent="0" algn="ctr">
              <a:buNone/>
              <a:defRPr sz="1890"/>
            </a:lvl4pPr>
            <a:lvl5pPr marL="2159813" indent="0" algn="ctr">
              <a:buNone/>
              <a:defRPr sz="1890"/>
            </a:lvl5pPr>
            <a:lvl6pPr marL="2699766" indent="0" algn="ctr">
              <a:buNone/>
              <a:defRPr sz="1890"/>
            </a:lvl6pPr>
            <a:lvl7pPr marL="3239719" indent="0" algn="ctr">
              <a:buNone/>
              <a:defRPr sz="1890"/>
            </a:lvl7pPr>
            <a:lvl8pPr marL="3779672" indent="0" algn="ctr">
              <a:buNone/>
              <a:defRPr sz="1890"/>
            </a:lvl8pPr>
            <a:lvl9pPr marL="4319626" indent="0" algn="ctr">
              <a:buNone/>
              <a:defRPr sz="189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120408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168641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31220"/>
            <a:ext cx="3105046" cy="6863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015" y="431220"/>
            <a:ext cx="9135135" cy="6863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66655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148304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82514" y="2019233"/>
            <a:ext cx="12420184" cy="3369135"/>
          </a:xfrm>
        </p:spPr>
        <p:txBody>
          <a:bodyPr anchor="b"/>
          <a:lstStyle>
            <a:lvl1pPr>
              <a:defRPr sz="7086"/>
            </a:lvl1pPr>
          </a:lstStyle>
          <a:p>
            <a:r>
              <a:rPr lang="ru-RU" smtClean="0"/>
              <a:t>Образец заголовка</a:t>
            </a:r>
            <a:endParaRPr lang="en-US" dirty="0"/>
          </a:p>
        </p:txBody>
      </p:sp>
      <p:sp>
        <p:nvSpPr>
          <p:cNvPr id="3" name="Text Placeholder 2"/>
          <p:cNvSpPr>
            <a:spLocks noGrp="1"/>
          </p:cNvSpPr>
          <p:nvPr>
            <p:ph type="body" idx="1"/>
          </p:nvPr>
        </p:nvSpPr>
        <p:spPr>
          <a:xfrm>
            <a:off x="982514" y="5420241"/>
            <a:ext cx="12420184" cy="1771749"/>
          </a:xfrm>
        </p:spPr>
        <p:txBody>
          <a:bodyPr/>
          <a:lstStyle>
            <a:lvl1pPr marL="0" indent="0">
              <a:buNone/>
              <a:defRPr sz="2834">
                <a:solidFill>
                  <a:schemeClr val="tx1">
                    <a:tint val="75000"/>
                  </a:schemeClr>
                </a:solidFill>
              </a:defRPr>
            </a:lvl1pPr>
            <a:lvl2pPr marL="539953" indent="0">
              <a:buNone/>
              <a:defRPr sz="2362">
                <a:solidFill>
                  <a:schemeClr val="tx1">
                    <a:tint val="75000"/>
                  </a:schemeClr>
                </a:solidFill>
              </a:defRPr>
            </a:lvl2pPr>
            <a:lvl3pPr marL="1079906" indent="0">
              <a:buNone/>
              <a:defRPr sz="2126">
                <a:solidFill>
                  <a:schemeClr val="tx1">
                    <a:tint val="75000"/>
                  </a:schemeClr>
                </a:solidFill>
              </a:defRPr>
            </a:lvl3pPr>
            <a:lvl4pPr marL="1619860" indent="0">
              <a:buNone/>
              <a:defRPr sz="1890">
                <a:solidFill>
                  <a:schemeClr val="tx1">
                    <a:tint val="75000"/>
                  </a:schemeClr>
                </a:solidFill>
              </a:defRPr>
            </a:lvl4pPr>
            <a:lvl5pPr marL="2159813" indent="0">
              <a:buNone/>
              <a:defRPr sz="1890">
                <a:solidFill>
                  <a:schemeClr val="tx1">
                    <a:tint val="75000"/>
                  </a:schemeClr>
                </a:solidFill>
              </a:defRPr>
            </a:lvl5pPr>
            <a:lvl6pPr marL="2699766" indent="0">
              <a:buNone/>
              <a:defRPr sz="1890">
                <a:solidFill>
                  <a:schemeClr val="tx1">
                    <a:tint val="75000"/>
                  </a:schemeClr>
                </a:solidFill>
              </a:defRPr>
            </a:lvl6pPr>
            <a:lvl7pPr marL="3239719" indent="0">
              <a:buNone/>
              <a:defRPr sz="1890">
                <a:solidFill>
                  <a:schemeClr val="tx1">
                    <a:tint val="75000"/>
                  </a:schemeClr>
                </a:solidFill>
              </a:defRPr>
            </a:lvl7pPr>
            <a:lvl8pPr marL="3779672" indent="0">
              <a:buNone/>
              <a:defRPr sz="1890">
                <a:solidFill>
                  <a:schemeClr val="tx1">
                    <a:tint val="75000"/>
                  </a:schemeClr>
                </a:solidFill>
              </a:defRPr>
            </a:lvl8pPr>
            <a:lvl9pPr marL="4319626" indent="0">
              <a:buNone/>
              <a:defRPr sz="189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64381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90014" y="2156097"/>
            <a:ext cx="6120091" cy="51390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290108" y="2156097"/>
            <a:ext cx="6120091" cy="51390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285005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91890" y="431220"/>
            <a:ext cx="12420184" cy="1565514"/>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91891" y="1985485"/>
            <a:ext cx="6091965"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ru-RU" smtClean="0"/>
              <a:t>Образец текста</a:t>
            </a:r>
          </a:p>
        </p:txBody>
      </p:sp>
      <p:sp>
        <p:nvSpPr>
          <p:cNvPr id="4" name="Content Placeholder 3"/>
          <p:cNvSpPr>
            <a:spLocks noGrp="1"/>
          </p:cNvSpPr>
          <p:nvPr>
            <p:ph sz="half" idx="2"/>
          </p:nvPr>
        </p:nvSpPr>
        <p:spPr>
          <a:xfrm>
            <a:off x="991891" y="2958540"/>
            <a:ext cx="6091965" cy="435156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290108" y="1985485"/>
            <a:ext cx="6121966"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ru-RU" smtClean="0"/>
              <a:t>Образец текста</a:t>
            </a:r>
          </a:p>
        </p:txBody>
      </p:sp>
      <p:sp>
        <p:nvSpPr>
          <p:cNvPr id="6" name="Content Placeholder 5"/>
          <p:cNvSpPr>
            <a:spLocks noGrp="1"/>
          </p:cNvSpPr>
          <p:nvPr>
            <p:ph sz="quarter" idx="4"/>
          </p:nvPr>
        </p:nvSpPr>
        <p:spPr>
          <a:xfrm>
            <a:off x="7290108" y="2958540"/>
            <a:ext cx="6121966" cy="435156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48257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54445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422436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ru-RU" smtClean="0"/>
              <a:t>Образец заголовка</a:t>
            </a:r>
            <a:endParaRPr lang="en-US" dirty="0"/>
          </a:p>
        </p:txBody>
      </p:sp>
      <p:sp>
        <p:nvSpPr>
          <p:cNvPr id="3" name="Content Placeholder 2"/>
          <p:cNvSpPr>
            <a:spLocks noGrp="1"/>
          </p:cNvSpPr>
          <p:nvPr>
            <p:ph idx="1"/>
          </p:nvPr>
        </p:nvSpPr>
        <p:spPr>
          <a:xfrm>
            <a:off x="6121966" y="1166168"/>
            <a:ext cx="7290108" cy="5755841"/>
          </a:xfrm>
        </p:spPr>
        <p:txBody>
          <a:bodyPr/>
          <a:lstStyle>
            <a:lvl1pPr>
              <a:defRPr sz="3779"/>
            </a:lvl1pPr>
            <a:lvl2pPr>
              <a:defRPr sz="3307"/>
            </a:lvl2pPr>
            <a:lvl3pPr>
              <a:defRPr sz="2834"/>
            </a:lvl3pPr>
            <a:lvl4pPr>
              <a:defRPr sz="2362"/>
            </a:lvl4pPr>
            <a:lvl5pPr>
              <a:defRPr sz="2362"/>
            </a:lvl5pPr>
            <a:lvl6pPr>
              <a:defRPr sz="2362"/>
            </a:lvl6pPr>
            <a:lvl7pPr>
              <a:defRPr sz="2362"/>
            </a:lvl7pPr>
            <a:lvl8pPr>
              <a:defRPr sz="2362"/>
            </a:lvl8pPr>
            <a:lvl9pPr>
              <a:defRPr sz="236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ru-RU" smtClean="0"/>
              <a:t>Образец текста</a:t>
            </a:r>
          </a:p>
        </p:txBody>
      </p:sp>
      <p:sp>
        <p:nvSpPr>
          <p:cNvPr id="5" name="Date Placeholder 4"/>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312209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121966" y="1166168"/>
            <a:ext cx="7290108" cy="5755841"/>
          </a:xfrm>
        </p:spPr>
        <p:txBody>
          <a:bodyPr anchor="t"/>
          <a:lstStyle>
            <a:lvl1pPr marL="0" indent="0">
              <a:buNone/>
              <a:defRPr sz="3779"/>
            </a:lvl1pPr>
            <a:lvl2pPr marL="539953" indent="0">
              <a:buNone/>
              <a:defRPr sz="3307"/>
            </a:lvl2pPr>
            <a:lvl3pPr marL="1079906" indent="0">
              <a:buNone/>
              <a:defRPr sz="2834"/>
            </a:lvl3pPr>
            <a:lvl4pPr marL="1619860" indent="0">
              <a:buNone/>
              <a:defRPr sz="2362"/>
            </a:lvl4pPr>
            <a:lvl5pPr marL="2159813" indent="0">
              <a:buNone/>
              <a:defRPr sz="2362"/>
            </a:lvl5pPr>
            <a:lvl6pPr marL="2699766" indent="0">
              <a:buNone/>
              <a:defRPr sz="2362"/>
            </a:lvl6pPr>
            <a:lvl7pPr marL="3239719" indent="0">
              <a:buNone/>
              <a:defRPr sz="2362"/>
            </a:lvl7pPr>
            <a:lvl8pPr marL="3779672" indent="0">
              <a:buNone/>
              <a:defRPr sz="2362"/>
            </a:lvl8pPr>
            <a:lvl9pPr marL="4319626" indent="0">
              <a:buNone/>
              <a:defRPr sz="2362"/>
            </a:lvl9pPr>
          </a:lstStyle>
          <a:p>
            <a:r>
              <a:rPr lang="ru-RU" smtClean="0"/>
              <a:t>Вставка рисунка</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ru-RU" smtClean="0"/>
              <a:t>Образец текста</a:t>
            </a:r>
          </a:p>
        </p:txBody>
      </p:sp>
      <p:sp>
        <p:nvSpPr>
          <p:cNvPr id="5" name="Date Placeholder 4"/>
          <p:cNvSpPr>
            <a:spLocks noGrp="1"/>
          </p:cNvSpPr>
          <p:nvPr>
            <p:ph type="dt" sz="half" idx="10"/>
          </p:nvPr>
        </p:nvSpPr>
        <p:spPr/>
        <p:txBody>
          <a:bodyPr/>
          <a:lstStyle/>
          <a:p>
            <a:fld id="{DDDB0457-3B34-4287-809D-F4333ED19EFE}" type="datetimeFigureOut">
              <a:rPr lang="ru-RU" smtClean="0"/>
              <a:pPr/>
              <a:t>16.03.2020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E70E63-9E4F-4E83-83BA-E68D5EE6AE57}" type="slidenum">
              <a:rPr lang="ru-RU" smtClean="0"/>
              <a:pPr/>
              <a:t>‹#›</a:t>
            </a:fld>
            <a:endParaRPr lang="ru-RU"/>
          </a:p>
        </p:txBody>
      </p:sp>
    </p:spTree>
    <p:extLst>
      <p:ext uri="{BB962C8B-B14F-4D97-AF65-F5344CB8AC3E}">
        <p14:creationId xmlns:p14="http://schemas.microsoft.com/office/powerpoint/2010/main" val="74151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31220"/>
            <a:ext cx="12420184" cy="156551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90015" y="2156097"/>
            <a:ext cx="12420184" cy="513901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DDDB0457-3B34-4287-809D-F4333ED19EFE}" type="datetimeFigureOut">
              <a:rPr lang="ru-RU" smtClean="0"/>
              <a:pPr/>
              <a:t>16.03.2020</a:t>
            </a:fld>
            <a:endParaRPr lang="ru-RU"/>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85E70E63-9E4F-4E83-83BA-E68D5EE6AE57}" type="slidenum">
              <a:rPr lang="ru-RU" smtClean="0"/>
              <a:pPr/>
              <a:t>‹#›</a:t>
            </a:fld>
            <a:endParaRPr lang="ru-RU"/>
          </a:p>
        </p:txBody>
      </p:sp>
    </p:spTree>
    <p:extLst>
      <p:ext uri="{BB962C8B-B14F-4D97-AF65-F5344CB8AC3E}">
        <p14:creationId xmlns:p14="http://schemas.microsoft.com/office/powerpoint/2010/main" val="823050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06" rtl="0" eaLnBrk="1" latinLnBrk="0" hangingPunct="1">
        <a:defRPr sz="2126" kern="1200">
          <a:solidFill>
            <a:schemeClr val="tx1"/>
          </a:solidFill>
          <a:latin typeface="+mn-lt"/>
          <a:ea typeface="+mn-ea"/>
          <a:cs typeface="+mn-cs"/>
        </a:defRPr>
      </a:lvl1pPr>
      <a:lvl2pPr marL="539953" algn="l" defTabSz="1079906" rtl="0" eaLnBrk="1" latinLnBrk="0" hangingPunct="1">
        <a:defRPr sz="2126" kern="1200">
          <a:solidFill>
            <a:schemeClr val="tx1"/>
          </a:solidFill>
          <a:latin typeface="+mn-lt"/>
          <a:ea typeface="+mn-ea"/>
          <a:cs typeface="+mn-cs"/>
        </a:defRPr>
      </a:lvl2pPr>
      <a:lvl3pPr marL="1079906" algn="l" defTabSz="1079906" rtl="0" eaLnBrk="1" latinLnBrk="0" hangingPunct="1">
        <a:defRPr sz="2126" kern="1200">
          <a:solidFill>
            <a:schemeClr val="tx1"/>
          </a:solidFill>
          <a:latin typeface="+mn-lt"/>
          <a:ea typeface="+mn-ea"/>
          <a:cs typeface="+mn-cs"/>
        </a:defRPr>
      </a:lvl3pPr>
      <a:lvl4pPr marL="1619860" algn="l" defTabSz="1079906" rtl="0" eaLnBrk="1" latinLnBrk="0" hangingPunct="1">
        <a:defRPr sz="2126" kern="1200">
          <a:solidFill>
            <a:schemeClr val="tx1"/>
          </a:solidFill>
          <a:latin typeface="+mn-lt"/>
          <a:ea typeface="+mn-ea"/>
          <a:cs typeface="+mn-cs"/>
        </a:defRPr>
      </a:lvl4pPr>
      <a:lvl5pPr marL="2159813" algn="l" defTabSz="1079906" rtl="0" eaLnBrk="1" latinLnBrk="0" hangingPunct="1">
        <a:defRPr sz="2126" kern="1200">
          <a:solidFill>
            <a:schemeClr val="tx1"/>
          </a:solidFill>
          <a:latin typeface="+mn-lt"/>
          <a:ea typeface="+mn-ea"/>
          <a:cs typeface="+mn-cs"/>
        </a:defRPr>
      </a:lvl5pPr>
      <a:lvl6pPr marL="2699766" algn="l" defTabSz="1079906" rtl="0" eaLnBrk="1" latinLnBrk="0" hangingPunct="1">
        <a:defRPr sz="2126" kern="1200">
          <a:solidFill>
            <a:schemeClr val="tx1"/>
          </a:solidFill>
          <a:latin typeface="+mn-lt"/>
          <a:ea typeface="+mn-ea"/>
          <a:cs typeface="+mn-cs"/>
        </a:defRPr>
      </a:lvl6pPr>
      <a:lvl7pPr marL="3239719" algn="l" defTabSz="1079906" rtl="0" eaLnBrk="1" latinLnBrk="0" hangingPunct="1">
        <a:defRPr sz="2126" kern="1200">
          <a:solidFill>
            <a:schemeClr val="tx1"/>
          </a:solidFill>
          <a:latin typeface="+mn-lt"/>
          <a:ea typeface="+mn-ea"/>
          <a:cs typeface="+mn-cs"/>
        </a:defRPr>
      </a:lvl7pPr>
      <a:lvl8pPr marL="3779672" algn="l" defTabSz="1079906" rtl="0" eaLnBrk="1" latinLnBrk="0" hangingPunct="1">
        <a:defRPr sz="2126" kern="1200">
          <a:solidFill>
            <a:schemeClr val="tx1"/>
          </a:solidFill>
          <a:latin typeface="+mn-lt"/>
          <a:ea typeface="+mn-ea"/>
          <a:cs typeface="+mn-cs"/>
        </a:defRPr>
      </a:lvl8pPr>
      <a:lvl9pPr marL="4319626" algn="l" defTabSz="107990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3751384" y="2387199"/>
            <a:ext cx="104509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sz="6000" b="1" dirty="0" smtClean="0">
                <a:solidFill>
                  <a:srgbClr val="003399"/>
                </a:solidFill>
                <a:latin typeface="Arial" panose="020B0604020202020204" pitchFamily="34" charset="0"/>
                <a:cs typeface="Arial" panose="020B0604020202020204" pitchFamily="34" charset="0"/>
              </a:rPr>
              <a:t>Планирование проекта</a:t>
            </a:r>
            <a:endParaRPr lang="ru-RU" sz="6000" b="1" dirty="0">
              <a:solidFill>
                <a:srgbClr val="003399"/>
              </a:solidFill>
              <a:latin typeface="Arial" panose="020B0604020202020204" pitchFamily="34" charset="0"/>
              <a:cs typeface="Arial" panose="020B0604020202020204" pitchFamily="34" charset="0"/>
            </a:endParaRPr>
          </a:p>
        </p:txBody>
      </p:sp>
      <p:sp>
        <p:nvSpPr>
          <p:cNvPr id="9" name="Заголовок 1"/>
          <p:cNvSpPr txBox="1">
            <a:spLocks/>
          </p:cNvSpPr>
          <p:nvPr/>
        </p:nvSpPr>
        <p:spPr>
          <a:xfrm>
            <a:off x="-1586" y="-485543"/>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«Проектный менеджмент»</a:t>
            </a:r>
            <a:endParaRPr lang="ru-RU" sz="4800" b="1" dirty="0">
              <a:solidFill>
                <a:srgbClr val="FC730C"/>
              </a:solidFill>
              <a:latin typeface="Arial" panose="020B0604020202020204" pitchFamily="34" charset="0"/>
              <a:cs typeface="Arial" panose="020B0604020202020204" pitchFamily="34" charset="0"/>
            </a:endParaRPr>
          </a:p>
        </p:txBody>
      </p:sp>
      <p:sp>
        <p:nvSpPr>
          <p:cNvPr id="4" name="Прямоугольник 3"/>
          <p:cNvSpPr/>
          <p:nvPr/>
        </p:nvSpPr>
        <p:spPr>
          <a:xfrm>
            <a:off x="2848708" y="5104302"/>
            <a:ext cx="11182227" cy="884078"/>
          </a:xfrm>
          <a:prstGeom prst="rect">
            <a:avLst/>
          </a:prstGeom>
        </p:spPr>
        <p:txBody>
          <a:bodyPr wrap="square" lIns="144006" tIns="72004" rIns="144006" bIns="72004">
            <a:spAutoFit/>
          </a:bodyPr>
          <a:lstStyle/>
          <a:p>
            <a:pPr algn="r"/>
            <a:r>
              <a:rPr lang="ru-RU" sz="2400" b="1" dirty="0"/>
              <a:t>Все, что происходит в этом мире, </a:t>
            </a:r>
            <a:r>
              <a:rPr lang="ru-RU" sz="2400" b="1" dirty="0" smtClean="0"/>
              <a:t/>
            </a:r>
            <a:br>
              <a:rPr lang="ru-RU" sz="2400" b="1" dirty="0" smtClean="0"/>
            </a:br>
            <a:r>
              <a:rPr lang="ru-RU" sz="2400" b="1" dirty="0" smtClean="0"/>
              <a:t>происходит </a:t>
            </a:r>
            <a:r>
              <a:rPr lang="ru-RU" sz="2400" b="1" dirty="0"/>
              <a:t>не от </a:t>
            </a:r>
            <a:r>
              <a:rPr lang="ru-RU" sz="2400" b="1" dirty="0" smtClean="0"/>
              <a:t>раздумий, а </a:t>
            </a:r>
            <a:r>
              <a:rPr lang="ru-RU" sz="2400" b="1" dirty="0"/>
              <a:t>от действий</a:t>
            </a:r>
            <a:endParaRPr lang="ru-RU" sz="2400" b="1" i="1" dirty="0"/>
          </a:p>
        </p:txBody>
      </p:sp>
    </p:spTree>
    <p:extLst>
      <p:ext uri="{BB962C8B-B14F-4D97-AF65-F5344CB8AC3E}">
        <p14:creationId xmlns:p14="http://schemas.microsoft.com/office/powerpoint/2010/main" val="2023171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«Планирование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5" name="Прямоугольник 4"/>
          <p:cNvSpPr/>
          <p:nvPr/>
        </p:nvSpPr>
        <p:spPr>
          <a:xfrm>
            <a:off x="5013960" y="1369990"/>
            <a:ext cx="9214997" cy="420806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Составляющие </a:t>
            </a:r>
            <a:r>
              <a:rPr lang="ru-RU" sz="2800" b="1" dirty="0">
                <a:latin typeface="Arial" panose="020B0604020202020204" pitchFamily="34" charset="0"/>
                <a:cs typeface="Arial" panose="020B0604020202020204" pitchFamily="34" charset="0"/>
              </a:rPr>
              <a:t>проектного плана</a:t>
            </a:r>
          </a:p>
          <a:p>
            <a:pPr marL="514350" indent="-514350" defTabSz="492521">
              <a:spcBef>
                <a:spcPts val="1200"/>
              </a:spcBef>
              <a:buFontTx/>
              <a:buAutoNum type="arabicPeriod"/>
            </a:pPr>
            <a:r>
              <a:rPr lang="ru-RU" sz="2800" b="1" dirty="0">
                <a:solidFill>
                  <a:srgbClr val="FC730C"/>
                </a:solidFill>
                <a:latin typeface="Arial" panose="020B0604020202020204" pitchFamily="34" charset="0"/>
                <a:ea typeface="+mj-ea"/>
                <a:cs typeface="Arial" panose="020B0604020202020204" pitchFamily="34" charset="0"/>
              </a:rPr>
              <a:t>Устав проекта: содержание и роль</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Алгоритм разработки календарного план-графика проекта</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Основные методы оценки длительности работ по проекту и рекомендации по их практическому применению</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Анализ временных резервов работ</a:t>
            </a:r>
          </a:p>
        </p:txBody>
      </p:sp>
    </p:spTree>
    <p:extLst>
      <p:ext uri="{BB962C8B-B14F-4D97-AF65-F5344CB8AC3E}">
        <p14:creationId xmlns:p14="http://schemas.microsoft.com/office/powerpoint/2010/main" val="405038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2.1. Разработка устава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11" name="Прямоугольник 10"/>
          <p:cNvSpPr/>
          <p:nvPr/>
        </p:nvSpPr>
        <p:spPr>
          <a:xfrm>
            <a:off x="5432135" y="1949353"/>
            <a:ext cx="9073008" cy="576302"/>
          </a:xfrm>
          <a:prstGeom prst="rect">
            <a:avLst/>
          </a:prstGeom>
        </p:spPr>
        <p:txBody>
          <a:bodyPr wrap="square" lIns="144006" tIns="72004" rIns="144006" bIns="72004">
            <a:spAutoFit/>
          </a:bodyPr>
          <a:lstStyle/>
          <a:p>
            <a:pPr marL="457200" indent="-457200" defTabSz="492521">
              <a:spcBef>
                <a:spcPts val="1200"/>
              </a:spcBef>
              <a:buFont typeface="Wingdings" panose="05000000000000000000" pitchFamily="2" charset="2"/>
              <a:buChar char="ü"/>
            </a:pPr>
            <a:endParaRPr lang="ru-RU" sz="2800" b="1" dirty="0">
              <a:solidFill>
                <a:schemeClr val="accent2"/>
              </a:solidFill>
              <a:latin typeface="Gotham Pro" panose="02000503040000020004" pitchFamily="50" charset="0"/>
              <a:cs typeface="Gotham Pro" panose="02000503040000020004" pitchFamily="50" charset="0"/>
            </a:endParaRPr>
          </a:p>
        </p:txBody>
      </p:sp>
      <p:sp>
        <p:nvSpPr>
          <p:cNvPr id="3" name="Прямоугольник 2"/>
          <p:cNvSpPr/>
          <p:nvPr/>
        </p:nvSpPr>
        <p:spPr>
          <a:xfrm>
            <a:off x="5106839" y="1633381"/>
            <a:ext cx="8902460" cy="3693319"/>
          </a:xfrm>
          <a:prstGeom prst="rect">
            <a:avLst/>
          </a:prstGeom>
        </p:spPr>
        <p:txBody>
          <a:bodyPr wrap="square">
            <a:spAutoFit/>
          </a:bodyPr>
          <a:lstStyle/>
          <a:p>
            <a:pPr algn="just"/>
            <a:r>
              <a:rPr lang="ru-RU" sz="2600" b="1" i="1" dirty="0">
                <a:effectLst>
                  <a:outerShdw blurRad="38100" dist="38100" dir="2700000" algn="tl">
                    <a:srgbClr val="C0C0C0"/>
                  </a:outerShdw>
                </a:effectLst>
              </a:rPr>
              <a:t>Устав</a:t>
            </a:r>
            <a:r>
              <a:rPr lang="ru-RU" sz="2600" dirty="0">
                <a:effectLst>
                  <a:outerShdw blurRad="38100" dist="38100" dir="2700000" algn="tl">
                    <a:srgbClr val="C0C0C0"/>
                  </a:outerShdw>
                </a:effectLst>
              </a:rPr>
              <a:t> — это документ, который инициирует проект и является</a:t>
            </a:r>
            <a:r>
              <a:rPr lang="ru-RU" sz="2600" dirty="0" smtClean="0">
                <a:effectLst>
                  <a:outerShdw blurRad="38100" dist="38100" dir="2700000" algn="tl">
                    <a:srgbClr val="C0C0C0"/>
                  </a:outerShdw>
                </a:effectLst>
              </a:rPr>
              <a:t>, по </a:t>
            </a:r>
            <a:r>
              <a:rPr lang="ru-RU" sz="2600" dirty="0">
                <a:effectLst>
                  <a:outerShdw blurRad="38100" dist="38100" dir="2700000" algn="tl">
                    <a:srgbClr val="C0C0C0"/>
                  </a:outerShdw>
                </a:effectLst>
              </a:rPr>
              <a:t>сути, договором между заказчиком (кто дает </a:t>
            </a:r>
            <a:r>
              <a:rPr lang="ru-RU" sz="2600" dirty="0" smtClean="0">
                <a:effectLst>
                  <a:outerShdw blurRad="38100" dist="38100" dir="2700000" algn="tl">
                    <a:srgbClr val="C0C0C0"/>
                  </a:outerShdw>
                </a:effectLst>
              </a:rPr>
              <a:t>деньги/ресурсы на </a:t>
            </a:r>
            <a:r>
              <a:rPr lang="ru-RU" sz="2600" dirty="0">
                <a:effectLst>
                  <a:outerShdw blurRad="38100" dist="38100" dir="2700000" algn="tl">
                    <a:srgbClr val="C0C0C0"/>
                  </a:outerShdw>
                </a:effectLst>
              </a:rPr>
              <a:t>проект) и исполнителем (руководителем проекта) и </a:t>
            </a:r>
            <a:r>
              <a:rPr lang="ru-RU" sz="2600" dirty="0" smtClean="0">
                <a:effectLst>
                  <a:outerShdw blurRad="38100" dist="38100" dir="2700000" algn="tl">
                    <a:srgbClr val="C0C0C0"/>
                  </a:outerShdw>
                </a:effectLst>
              </a:rPr>
              <a:t>описывает все </a:t>
            </a:r>
            <a:r>
              <a:rPr lang="ru-RU" sz="2600" dirty="0">
                <a:effectLst>
                  <a:outerShdw blurRad="38100" dist="38100" dir="2700000" algn="tl">
                    <a:srgbClr val="C0C0C0"/>
                  </a:outerShdw>
                </a:effectLst>
              </a:rPr>
              <a:t>важные аспекты </a:t>
            </a:r>
            <a:r>
              <a:rPr lang="ru-RU" sz="2600" dirty="0" smtClean="0">
                <a:effectLst>
                  <a:outerShdw blurRad="38100" dist="38100" dir="2700000" algn="tl">
                    <a:srgbClr val="C0C0C0"/>
                  </a:outerShdw>
                </a:effectLst>
              </a:rPr>
              <a:t>проекта</a:t>
            </a:r>
            <a:endParaRPr lang="ru-RU" sz="2600" dirty="0">
              <a:effectLst>
                <a:outerShdw blurRad="38100" dist="38100" dir="2700000" algn="tl">
                  <a:srgbClr val="C0C0C0"/>
                </a:outerShdw>
              </a:effectLst>
            </a:endParaRPr>
          </a:p>
          <a:p>
            <a:pPr algn="just"/>
            <a:endParaRPr lang="ru-RU" sz="2600" dirty="0" smtClean="0">
              <a:effectLst>
                <a:outerShdw blurRad="38100" dist="38100" dir="2700000" algn="tl">
                  <a:srgbClr val="C0C0C0"/>
                </a:outerShdw>
              </a:effectLst>
            </a:endParaRPr>
          </a:p>
          <a:p>
            <a:pPr algn="just"/>
            <a:r>
              <a:rPr lang="ru-RU" sz="2600" dirty="0" smtClean="0">
                <a:effectLst>
                  <a:outerShdw blurRad="38100" dist="38100" dir="2700000" algn="tl">
                    <a:srgbClr val="C0C0C0"/>
                  </a:outerShdw>
                </a:effectLst>
              </a:rPr>
              <a:t>Одна </a:t>
            </a:r>
            <a:r>
              <a:rPr lang="ru-RU" sz="2600" dirty="0">
                <a:effectLst>
                  <a:outerShdw blurRad="38100" dist="38100" dir="2700000" algn="tl">
                    <a:srgbClr val="C0C0C0"/>
                  </a:outerShdw>
                </a:effectLst>
              </a:rPr>
              <a:t>из </a:t>
            </a:r>
            <a:r>
              <a:rPr lang="ru-RU" sz="2600" b="1" i="1" dirty="0">
                <a:effectLst>
                  <a:outerShdw blurRad="38100" dist="38100" dir="2700000" algn="tl">
                    <a:srgbClr val="C0C0C0"/>
                  </a:outerShdw>
                </a:effectLst>
              </a:rPr>
              <a:t>главных целей устава </a:t>
            </a:r>
            <a:r>
              <a:rPr lang="ru-RU" sz="2600" dirty="0">
                <a:effectLst>
                  <a:outerShdw blurRad="38100" dist="38100" dir="2700000" algn="tl">
                    <a:srgbClr val="C0C0C0"/>
                  </a:outerShdw>
                </a:effectLst>
              </a:rPr>
              <a:t>— выровнять ожидания </a:t>
            </a:r>
            <a:r>
              <a:rPr lang="ru-RU" sz="2600" dirty="0" smtClean="0">
                <a:effectLst>
                  <a:outerShdw blurRad="38100" dist="38100" dir="2700000" algn="tl">
                    <a:srgbClr val="C0C0C0"/>
                  </a:outerShdw>
                </a:effectLst>
              </a:rPr>
              <a:t>заказчика</a:t>
            </a:r>
            <a:r>
              <a:rPr lang="ru-RU" sz="2600" dirty="0">
                <a:effectLst>
                  <a:outerShdw blurRad="38100" dist="38100" dir="2700000" algn="tl">
                    <a:srgbClr val="C0C0C0"/>
                  </a:outerShdw>
                </a:effectLst>
              </a:rPr>
              <a:t>, руководителя проекта и других участников </a:t>
            </a:r>
            <a:r>
              <a:rPr lang="ru-RU" sz="2600" dirty="0" smtClean="0">
                <a:effectLst>
                  <a:outerShdw blurRad="38100" dist="38100" dir="2700000" algn="tl">
                    <a:srgbClr val="C0C0C0"/>
                  </a:outerShdw>
                </a:effectLst>
              </a:rPr>
              <a:t>проекта</a:t>
            </a:r>
          </a:p>
          <a:p>
            <a:pPr algn="just"/>
            <a:endParaRPr lang="ru-RU" sz="2600" dirty="0">
              <a:effectLst>
                <a:outerShdw blurRad="38100" dist="38100" dir="2700000" algn="tl">
                  <a:srgbClr val="C0C0C0"/>
                </a:outerShdw>
              </a:effectLst>
            </a:endParaRPr>
          </a:p>
        </p:txBody>
      </p:sp>
    </p:spTree>
    <p:extLst>
      <p:ext uri="{BB962C8B-B14F-4D97-AF65-F5344CB8AC3E}">
        <p14:creationId xmlns:p14="http://schemas.microsoft.com/office/powerpoint/2010/main" val="4041638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2.2. Назначение устава проекта</a:t>
            </a:r>
            <a:endParaRPr lang="ru-RU" sz="4800" b="1" dirty="0">
              <a:solidFill>
                <a:srgbClr val="FC730C"/>
              </a:solidFill>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3" cstate="print">
            <a:clrChange>
              <a:clrFrom>
                <a:srgbClr val="FFF3F2"/>
              </a:clrFrom>
              <a:clrTo>
                <a:srgbClr val="FFF3F2">
                  <a:alpha val="0"/>
                </a:srgbClr>
              </a:clrTo>
            </a:clrChange>
          </a:blip>
          <a:srcRect/>
          <a:stretch>
            <a:fillRect/>
          </a:stretch>
        </p:blipFill>
        <p:spPr bwMode="auto">
          <a:xfrm>
            <a:off x="4984811" y="1221943"/>
            <a:ext cx="9026440" cy="5340221"/>
          </a:xfrm>
          <a:prstGeom prst="rect">
            <a:avLst/>
          </a:prstGeom>
          <a:noFill/>
          <a:ln w="9525">
            <a:noFill/>
            <a:miter lim="800000"/>
            <a:headEnd/>
            <a:tailEnd/>
          </a:ln>
          <a:effectLst/>
        </p:spPr>
      </p:pic>
    </p:spTree>
    <p:extLst>
      <p:ext uri="{BB962C8B-B14F-4D97-AF65-F5344CB8AC3E}">
        <p14:creationId xmlns:p14="http://schemas.microsoft.com/office/powerpoint/2010/main" val="537008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2.3. Разделы устава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3" name="Прямоугольник 2"/>
          <p:cNvSpPr/>
          <p:nvPr/>
        </p:nvSpPr>
        <p:spPr>
          <a:xfrm>
            <a:off x="4813540" y="975714"/>
            <a:ext cx="9437298" cy="6093976"/>
          </a:xfrm>
          <a:prstGeom prst="rect">
            <a:avLst/>
          </a:prstGeom>
        </p:spPr>
        <p:txBody>
          <a:bodyPr wrap="square">
            <a:spAutoFit/>
          </a:bodyPr>
          <a:lstStyle/>
          <a:p>
            <a:r>
              <a:rPr lang="ru-RU" sz="2600" dirty="0">
                <a:effectLst>
                  <a:outerShdw blurRad="38100" dist="38100" dir="2700000" algn="tl">
                    <a:srgbClr val="C0C0C0"/>
                  </a:outerShdw>
                </a:effectLst>
              </a:rPr>
              <a:t>• Наименование проекта</a:t>
            </a:r>
          </a:p>
          <a:p>
            <a:r>
              <a:rPr lang="ru-RU" sz="2600" dirty="0">
                <a:effectLst>
                  <a:outerShdw blurRad="38100" dist="38100" dir="2700000" algn="tl">
                    <a:srgbClr val="C0C0C0"/>
                  </a:outerShdw>
                </a:effectLst>
              </a:rPr>
              <a:t>• Цель/цели проекта (</a:t>
            </a:r>
            <a:r>
              <a:rPr lang="en-US" sz="2600" dirty="0">
                <a:effectLst>
                  <a:outerShdw blurRad="38100" dist="38100" dir="2700000" algn="tl">
                    <a:srgbClr val="C0C0C0"/>
                  </a:outerShdw>
                </a:effectLst>
              </a:rPr>
              <a:t>SMART)</a:t>
            </a:r>
          </a:p>
          <a:p>
            <a:r>
              <a:rPr lang="ru-RU" sz="2600" dirty="0">
                <a:effectLst>
                  <a:outerShdw blurRad="38100" dist="38100" dir="2700000" algn="tl">
                    <a:srgbClr val="C0C0C0"/>
                  </a:outerShdw>
                </a:effectLst>
              </a:rPr>
              <a:t>• Обоснование целесообразности </a:t>
            </a:r>
            <a:r>
              <a:rPr lang="ru-RU" sz="2600" dirty="0" smtClean="0">
                <a:effectLst>
                  <a:outerShdw blurRad="38100" dist="38100" dir="2700000" algn="tl">
                    <a:srgbClr val="C0C0C0"/>
                  </a:outerShdw>
                </a:effectLst>
              </a:rPr>
              <a:t>проекта</a:t>
            </a:r>
            <a:endParaRPr lang="ru-RU" sz="2600" dirty="0">
              <a:effectLst>
                <a:outerShdw blurRad="38100" dist="38100" dir="2700000" algn="tl">
                  <a:srgbClr val="C0C0C0"/>
                </a:outerShdw>
              </a:effectLst>
            </a:endParaRPr>
          </a:p>
          <a:p>
            <a:r>
              <a:rPr lang="ru-RU" sz="2600" dirty="0">
                <a:effectLst>
                  <a:outerShdw blurRad="38100" dist="38100" dir="2700000" algn="tl">
                    <a:srgbClr val="C0C0C0"/>
                  </a:outerShdw>
                </a:effectLst>
              </a:rPr>
              <a:t>• Описание проекта (что входит в проект)</a:t>
            </a:r>
          </a:p>
          <a:p>
            <a:r>
              <a:rPr lang="ru-RU" sz="2600" dirty="0">
                <a:effectLst>
                  <a:outerShdw blurRad="38100" dist="38100" dir="2700000" algn="tl">
                    <a:srgbClr val="C0C0C0"/>
                  </a:outerShdw>
                </a:effectLst>
              </a:rPr>
              <a:t>• Требования к результатам проекта. Критерии приемки </a:t>
            </a:r>
            <a:r>
              <a:rPr lang="ru-RU" sz="2600" dirty="0" smtClean="0">
                <a:effectLst>
                  <a:outerShdw blurRad="38100" dist="38100" dir="2700000" algn="tl">
                    <a:srgbClr val="C0C0C0"/>
                  </a:outerShdw>
                </a:effectLst>
              </a:rPr>
              <a:t>проекта</a:t>
            </a:r>
            <a:endParaRPr lang="ru-RU" sz="2600" dirty="0">
              <a:effectLst>
                <a:outerShdw blurRad="38100" dist="38100" dir="2700000" algn="tl">
                  <a:srgbClr val="C0C0C0"/>
                </a:outerShdw>
              </a:effectLst>
            </a:endParaRPr>
          </a:p>
          <a:p>
            <a:r>
              <a:rPr lang="ru-RU" sz="2600" dirty="0">
                <a:effectLst>
                  <a:outerShdw blurRad="38100" dist="38100" dir="2700000" algn="tl">
                    <a:srgbClr val="C0C0C0"/>
                  </a:outerShdw>
                </a:effectLst>
              </a:rPr>
              <a:t>• Исключения проекта (что не входит в проект)</a:t>
            </a:r>
          </a:p>
          <a:p>
            <a:r>
              <a:rPr lang="ru-RU" sz="2600" dirty="0">
                <a:effectLst>
                  <a:outerShdw blurRad="38100" dist="38100" dir="2700000" algn="tl">
                    <a:srgbClr val="C0C0C0"/>
                  </a:outerShdw>
                </a:effectLst>
              </a:rPr>
              <a:t>• Сроки и ключевые вехи проекта. Расписание </a:t>
            </a:r>
            <a:r>
              <a:rPr lang="ru-RU" sz="2600" dirty="0" smtClean="0">
                <a:effectLst>
                  <a:outerShdw blurRad="38100" dist="38100" dir="2700000" algn="tl">
                    <a:srgbClr val="C0C0C0"/>
                  </a:outerShdw>
                </a:effectLst>
              </a:rPr>
              <a:t>проекта</a:t>
            </a:r>
            <a:endParaRPr lang="ru-RU" sz="2600" dirty="0">
              <a:effectLst>
                <a:outerShdw blurRad="38100" dist="38100" dir="2700000" algn="tl">
                  <a:srgbClr val="C0C0C0"/>
                </a:outerShdw>
              </a:effectLst>
            </a:endParaRPr>
          </a:p>
          <a:p>
            <a:r>
              <a:rPr lang="ru-RU" sz="2600" dirty="0">
                <a:effectLst>
                  <a:outerShdw blurRad="38100" dist="38100" dir="2700000" algn="tl">
                    <a:srgbClr val="C0C0C0"/>
                  </a:outerShdw>
                </a:effectLst>
              </a:rPr>
              <a:t>• Бюджет проекта</a:t>
            </a:r>
          </a:p>
          <a:p>
            <a:r>
              <a:rPr lang="ru-RU" sz="2600" dirty="0">
                <a:effectLst>
                  <a:outerShdw blurRad="38100" dist="38100" dir="2700000" algn="tl">
                    <a:srgbClr val="C0C0C0"/>
                  </a:outerShdw>
                </a:effectLst>
              </a:rPr>
              <a:t>• Заказчик проекта и спонсор/куратор проекта</a:t>
            </a:r>
          </a:p>
          <a:p>
            <a:r>
              <a:rPr lang="ru-RU" sz="2600" dirty="0">
                <a:effectLst>
                  <a:outerShdw blurRad="38100" dist="38100" dir="2700000" algn="tl">
                    <a:srgbClr val="C0C0C0"/>
                  </a:outerShdw>
                </a:effectLst>
              </a:rPr>
              <a:t>• Назначенный руководитель и его полномочия</a:t>
            </a:r>
          </a:p>
          <a:p>
            <a:r>
              <a:rPr lang="ru-RU" sz="2600" dirty="0">
                <a:effectLst>
                  <a:outerShdw blurRad="38100" dist="38100" dir="2700000" algn="tl">
                    <a:srgbClr val="C0C0C0"/>
                  </a:outerShdw>
                </a:effectLst>
              </a:rPr>
              <a:t>• Ключевые </a:t>
            </a:r>
            <a:r>
              <a:rPr lang="ru-RU" sz="2600" dirty="0" err="1">
                <a:effectLst>
                  <a:outerShdw blurRad="38100" dist="38100" dir="2700000" algn="tl">
                    <a:srgbClr val="C0C0C0"/>
                  </a:outerShdw>
                </a:effectLst>
              </a:rPr>
              <a:t>стейкхолдеры</a:t>
            </a:r>
            <a:r>
              <a:rPr lang="ru-RU" sz="2600" dirty="0">
                <a:effectLst>
                  <a:outerShdw blurRad="38100" dist="38100" dir="2700000" algn="tl">
                    <a:srgbClr val="C0C0C0"/>
                  </a:outerShdw>
                </a:effectLst>
              </a:rPr>
              <a:t> </a:t>
            </a:r>
            <a:r>
              <a:rPr lang="ru-RU" sz="2600" dirty="0" smtClean="0">
                <a:effectLst>
                  <a:outerShdw blurRad="38100" dist="38100" dir="2700000" algn="tl">
                    <a:srgbClr val="C0C0C0"/>
                  </a:outerShdw>
                </a:effectLst>
              </a:rPr>
              <a:t>(роли</a:t>
            </a:r>
            <a:r>
              <a:rPr lang="ru-RU" sz="2600" dirty="0">
                <a:effectLst>
                  <a:outerShdw blurRad="38100" dist="38100" dir="2700000" algn="tl">
                    <a:srgbClr val="C0C0C0"/>
                  </a:outerShdw>
                </a:effectLst>
              </a:rPr>
              <a:t>, </a:t>
            </a:r>
            <a:r>
              <a:rPr lang="ru-RU" sz="2600" dirty="0" smtClean="0">
                <a:effectLst>
                  <a:outerShdw blurRad="38100" dist="38100" dir="2700000" algn="tl">
                    <a:srgbClr val="C0C0C0"/>
                  </a:outerShdw>
                </a:effectLst>
              </a:rPr>
              <a:t>полномочия, структура</a:t>
            </a:r>
            <a:r>
              <a:rPr lang="ru-RU" sz="2600" dirty="0">
                <a:effectLst>
                  <a:outerShdw blurRad="38100" dist="38100" dir="2700000" algn="tl">
                    <a:srgbClr val="C0C0C0"/>
                  </a:outerShdw>
                </a:effectLst>
              </a:rPr>
              <a:t>)</a:t>
            </a:r>
          </a:p>
          <a:p>
            <a:r>
              <a:rPr lang="ru-RU" sz="2600" dirty="0">
                <a:effectLst>
                  <a:outerShdw blurRad="38100" dist="38100" dir="2700000" algn="tl">
                    <a:srgbClr val="C0C0C0"/>
                  </a:outerShdw>
                </a:effectLst>
              </a:rPr>
              <a:t>• Основные отчетные вехи</a:t>
            </a:r>
          </a:p>
          <a:p>
            <a:r>
              <a:rPr lang="ru-RU" sz="2600" dirty="0">
                <a:effectLst>
                  <a:outerShdw blurRad="38100" dist="38100" dir="2700000" algn="tl">
                    <a:srgbClr val="C0C0C0"/>
                  </a:outerShdw>
                </a:effectLst>
              </a:rPr>
              <a:t>• Допущения и ограничения проекта</a:t>
            </a:r>
          </a:p>
          <a:p>
            <a:r>
              <a:rPr lang="ru-RU" sz="2600" dirty="0">
                <a:effectLst>
                  <a:outerShdw blurRad="38100" dist="38100" dir="2700000" algn="tl">
                    <a:srgbClr val="C0C0C0"/>
                  </a:outerShdw>
                </a:effectLst>
              </a:rPr>
              <a:t>• Основные риски проекта</a:t>
            </a:r>
          </a:p>
          <a:p>
            <a:r>
              <a:rPr lang="ru-RU" sz="2600" dirty="0">
                <a:effectLst>
                  <a:outerShdw blurRad="38100" dist="38100" dir="2700000" algn="tl">
                    <a:srgbClr val="C0C0C0"/>
                  </a:outerShdw>
                </a:effectLst>
              </a:rPr>
              <a:t>• Даты, подписи</a:t>
            </a:r>
          </a:p>
        </p:txBody>
      </p:sp>
    </p:spTree>
    <p:extLst>
      <p:ext uri="{BB962C8B-B14F-4D97-AF65-F5344CB8AC3E}">
        <p14:creationId xmlns:p14="http://schemas.microsoft.com/office/powerpoint/2010/main" val="415448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a:t>
            </a:r>
            <a:r>
              <a:rPr lang="en-US" sz="4800" b="1" dirty="0" smtClean="0">
                <a:solidFill>
                  <a:srgbClr val="FC730C"/>
                </a:solidFill>
                <a:latin typeface="Arial" panose="020B0604020202020204" pitchFamily="34" charset="0"/>
                <a:cs typeface="Arial" panose="020B0604020202020204" pitchFamily="34" charset="0"/>
              </a:rPr>
              <a:t>4</a:t>
            </a:r>
            <a:r>
              <a:rPr lang="ru-RU" sz="4800" b="1" dirty="0" smtClean="0">
                <a:solidFill>
                  <a:srgbClr val="FC730C"/>
                </a:solidFill>
                <a:latin typeface="Arial" panose="020B0604020202020204" pitchFamily="34" charset="0"/>
                <a:cs typeface="Arial" panose="020B0604020202020204" pitchFamily="34" charset="0"/>
              </a:rPr>
              <a:t>. Организационная структура проекта</a:t>
            </a:r>
            <a:endParaRPr lang="ru-RU" sz="4800" b="1" dirty="0">
              <a:solidFill>
                <a:srgbClr val="FC730C"/>
              </a:solidFill>
              <a:latin typeface="Arial" panose="020B0604020202020204" pitchFamily="34" charset="0"/>
              <a:cs typeface="Arial" panose="020B0604020202020204" pitchFamily="34" charset="0"/>
            </a:endParaRPr>
          </a:p>
        </p:txBody>
      </p:sp>
      <p:pic>
        <p:nvPicPr>
          <p:cNvPr id="3" name="Рисунок 2" descr="http://www.betec.ru/secure/images/art18-12.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518" y="1221944"/>
            <a:ext cx="8918394" cy="4635002"/>
          </a:xfrm>
          <a:prstGeom prst="rect">
            <a:avLst/>
          </a:prstGeom>
          <a:noFill/>
          <a:ln>
            <a:noFill/>
          </a:ln>
        </p:spPr>
      </p:pic>
    </p:spTree>
    <p:extLst>
      <p:ext uri="{BB962C8B-B14F-4D97-AF65-F5344CB8AC3E}">
        <p14:creationId xmlns:p14="http://schemas.microsoft.com/office/powerpoint/2010/main" val="14955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a:t>
            </a:r>
            <a:r>
              <a:rPr lang="en-US" sz="4800" b="1" dirty="0" smtClean="0">
                <a:solidFill>
                  <a:srgbClr val="FC730C"/>
                </a:solidFill>
                <a:latin typeface="Arial" panose="020B0604020202020204" pitchFamily="34" charset="0"/>
                <a:cs typeface="Arial" panose="020B0604020202020204" pitchFamily="34" charset="0"/>
              </a:rPr>
              <a:t>5</a:t>
            </a:r>
            <a:r>
              <a:rPr lang="ru-RU" sz="4800" b="1" dirty="0" smtClean="0">
                <a:solidFill>
                  <a:srgbClr val="FC730C"/>
                </a:solidFill>
                <a:latin typeface="Arial" panose="020B0604020202020204" pitchFamily="34" charset="0"/>
                <a:cs typeface="Arial" panose="020B0604020202020204" pitchFamily="34" charset="0"/>
              </a:rPr>
              <a:t>. Сложная матрица ответственности</a:t>
            </a:r>
            <a:endParaRPr lang="ru-RU" sz="4800" b="1" dirty="0">
              <a:solidFill>
                <a:srgbClr val="FC730C"/>
              </a:solidFill>
              <a:latin typeface="Arial" panose="020B0604020202020204" pitchFamily="34" charset="0"/>
              <a:cs typeface="Arial" panose="020B0604020202020204" pitchFamily="34" charset="0"/>
            </a:endParaRPr>
          </a:p>
        </p:txBody>
      </p:sp>
      <p:pic>
        <p:nvPicPr>
          <p:cNvPr id="3" name="Рисунок 2" descr="http://www.betec.ru/secure/images/art18-13.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742" y="978047"/>
            <a:ext cx="8229600" cy="5870987"/>
          </a:xfrm>
          <a:prstGeom prst="rect">
            <a:avLst/>
          </a:prstGeom>
          <a:noFill/>
          <a:ln>
            <a:noFill/>
          </a:ln>
        </p:spPr>
      </p:pic>
    </p:spTree>
    <p:extLst>
      <p:ext uri="{BB962C8B-B14F-4D97-AF65-F5344CB8AC3E}">
        <p14:creationId xmlns:p14="http://schemas.microsoft.com/office/powerpoint/2010/main" val="167868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2.</a:t>
            </a:r>
            <a:r>
              <a:rPr lang="en-US" sz="4800" b="1" dirty="0" smtClean="0">
                <a:solidFill>
                  <a:srgbClr val="FC730C"/>
                </a:solidFill>
                <a:latin typeface="Arial" panose="020B0604020202020204" pitchFamily="34" charset="0"/>
                <a:cs typeface="Arial" panose="020B0604020202020204" pitchFamily="34" charset="0"/>
              </a:rPr>
              <a:t>6</a:t>
            </a:r>
            <a:r>
              <a:rPr lang="ru-RU" sz="4800" b="1" dirty="0" smtClean="0">
                <a:solidFill>
                  <a:srgbClr val="FC730C"/>
                </a:solidFill>
                <a:latin typeface="Arial" panose="020B0604020202020204" pitchFamily="34" charset="0"/>
                <a:cs typeface="Arial" panose="020B0604020202020204" pitchFamily="34" charset="0"/>
              </a:rPr>
              <a:t>. Матрица отчетности</a:t>
            </a:r>
            <a:endParaRPr lang="ru-RU" sz="4800" b="1" dirty="0">
              <a:solidFill>
                <a:srgbClr val="FC730C"/>
              </a:solidFill>
              <a:latin typeface="Arial" panose="020B0604020202020204" pitchFamily="34" charset="0"/>
              <a:cs typeface="Arial" panose="020B0604020202020204" pitchFamily="34" charset="0"/>
            </a:endParaRPr>
          </a:p>
        </p:txBody>
      </p:sp>
      <p:pic>
        <p:nvPicPr>
          <p:cNvPr id="3" name="Рисунок 2" descr="http://www.betec.ru/secure/images/art18-14.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742" y="1057835"/>
            <a:ext cx="9254472" cy="5809130"/>
          </a:xfrm>
          <a:prstGeom prst="rect">
            <a:avLst/>
          </a:prstGeom>
          <a:noFill/>
          <a:ln>
            <a:noFill/>
          </a:ln>
        </p:spPr>
      </p:pic>
    </p:spTree>
    <p:extLst>
      <p:ext uri="{BB962C8B-B14F-4D97-AF65-F5344CB8AC3E}">
        <p14:creationId xmlns:p14="http://schemas.microsoft.com/office/powerpoint/2010/main" val="3263435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«Планирование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5" name="Прямоугольник 4"/>
          <p:cNvSpPr/>
          <p:nvPr/>
        </p:nvSpPr>
        <p:spPr>
          <a:xfrm>
            <a:off x="5013960" y="1369990"/>
            <a:ext cx="9214997" cy="420806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Составляющие проектного плана</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FontTx/>
              <a:buAutoNum type="arabicPeriod"/>
            </a:pPr>
            <a:r>
              <a:rPr lang="ru-RU" sz="2800" b="1" dirty="0">
                <a:latin typeface="Arial" panose="020B0604020202020204" pitchFamily="34" charset="0"/>
                <a:cs typeface="Arial" panose="020B0604020202020204" pitchFamily="34" charset="0"/>
              </a:rPr>
              <a:t>Устав проекта: содержание и роль</a:t>
            </a:r>
          </a:p>
          <a:p>
            <a:pPr marL="514350" indent="-514350" defTabSz="492521">
              <a:spcBef>
                <a:spcPts val="1200"/>
              </a:spcBef>
              <a:buAutoNum type="arabicPeriod"/>
            </a:pPr>
            <a:r>
              <a:rPr lang="ru-RU" sz="2800" b="1" dirty="0">
                <a:solidFill>
                  <a:srgbClr val="FC730C"/>
                </a:solidFill>
                <a:latin typeface="Arial" panose="020B0604020202020204" pitchFamily="34" charset="0"/>
                <a:ea typeface="+mj-ea"/>
                <a:cs typeface="Arial" panose="020B0604020202020204" pitchFamily="34" charset="0"/>
              </a:rPr>
              <a:t>Алгоритм разработки календарного план-графика проекта</a:t>
            </a:r>
          </a:p>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Основные методы оценки длительности работ по проекту и рекомендации по их практическому применению</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Анализ временных резервов работ</a:t>
            </a:r>
          </a:p>
        </p:txBody>
      </p:sp>
    </p:spTree>
    <p:extLst>
      <p:ext uri="{BB962C8B-B14F-4D97-AF65-F5344CB8AC3E}">
        <p14:creationId xmlns:p14="http://schemas.microsoft.com/office/powerpoint/2010/main" val="1288385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smtClean="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.1. Управление по временным параметрам</a:t>
            </a:r>
            <a:endParaRPr lang="ru-RU" sz="4400" b="1" dirty="0">
              <a:solidFill>
                <a:srgbClr val="FC730C"/>
              </a:solidFill>
              <a:latin typeface="Arial" panose="020B0604020202020204" pitchFamily="34" charset="0"/>
              <a:cs typeface="Arial" panose="020B0604020202020204" pitchFamily="34" charset="0"/>
            </a:endParaRPr>
          </a:p>
        </p:txBody>
      </p:sp>
      <p:pic>
        <p:nvPicPr>
          <p:cNvPr id="8" name="Picture 7" descr="j023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2160" y="1592678"/>
            <a:ext cx="2677160" cy="284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https://autogear.ru/misc/i/gallery/86099/26093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3336" y="1170155"/>
            <a:ext cx="3475044" cy="2456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4946" y="4161080"/>
            <a:ext cx="2886868" cy="260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978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 Логическая структура проекта</a:t>
            </a:r>
            <a:endParaRPr lang="ru-RU" sz="4400" b="1" dirty="0">
              <a:solidFill>
                <a:srgbClr val="FC730C"/>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1229232094"/>
              </p:ext>
            </p:extLst>
          </p:nvPr>
        </p:nvGraphicFramePr>
        <p:xfrm>
          <a:off x="8201661" y="5214835"/>
          <a:ext cx="5895339" cy="1817232"/>
        </p:xfrm>
        <a:graphic>
          <a:graphicData uri="http://schemas.openxmlformats.org/presentationml/2006/ole">
            <mc:AlternateContent xmlns:mc="http://schemas.openxmlformats.org/markup-compatibility/2006">
              <mc:Choice xmlns:v="urn:schemas-microsoft-com:vml" Requires="v">
                <p:oleObj spid="_x0000_s21709" name="Bitmap Image" r:id="rId4" imgW="7228571" imgH="2228571" progId="PBrush">
                  <p:embed/>
                </p:oleObj>
              </mc:Choice>
              <mc:Fallback>
                <p:oleObj name="Bitmap Image" r:id="rId4" imgW="7228571" imgH="2228571" progId="PBrush">
                  <p:embed/>
                  <p:pic>
                    <p:nvPicPr>
                      <p:cNvPr id="0" name="Picture 2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1661" y="5214835"/>
                        <a:ext cx="5895339" cy="1817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79" name="Picture 75" descr="C:\Users\Администратор\Desktop\Логич структура проекта.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7727" y="1062039"/>
            <a:ext cx="5345747" cy="400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280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13960" y="1369990"/>
            <a:ext cx="9214997" cy="420806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Составляющие проектного плана</a:t>
            </a:r>
          </a:p>
          <a:p>
            <a:pPr marL="514350" indent="-514350" defTabSz="492521">
              <a:spcBef>
                <a:spcPts val="1200"/>
              </a:spcBef>
              <a:buFontTx/>
              <a:buAutoNum type="arabicPeriod"/>
            </a:pPr>
            <a:r>
              <a:rPr lang="ru-RU" sz="2800" b="1" dirty="0">
                <a:latin typeface="Arial" panose="020B0604020202020204" pitchFamily="34" charset="0"/>
                <a:cs typeface="Arial" panose="020B0604020202020204" pitchFamily="34" charset="0"/>
              </a:rPr>
              <a:t>Устав проекта: содержание и роль</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Алгоритм разработки календарного план-графика проекта</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Основные методы оценки длительности работ по проекту и рекомендации по их практическому применению</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Анализ временных резервов работ</a:t>
            </a:r>
            <a:endParaRPr lang="ru-RU" sz="2800" b="1" dirty="0">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План лекции</a:t>
            </a:r>
            <a:endParaRPr lang="ru-RU" sz="48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376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smtClean="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4</a:t>
            </a:r>
            <a:r>
              <a:rPr lang="ru-RU" sz="4400" b="1" dirty="0" smtClean="0">
                <a:solidFill>
                  <a:srgbClr val="FC730C"/>
                </a:solidFill>
                <a:latin typeface="Arial" panose="020B0604020202020204" pitchFamily="34" charset="0"/>
                <a:cs typeface="Arial" panose="020B0604020202020204" pitchFamily="34" charset="0"/>
              </a:rPr>
              <a:t>. </a:t>
            </a:r>
            <a:r>
              <a:rPr lang="ru-RU" altLang="ru-RU" sz="4400" b="1" dirty="0" smtClean="0">
                <a:solidFill>
                  <a:srgbClr val="FC730C"/>
                </a:solidFill>
                <a:latin typeface="Arial" panose="020B0604020202020204" pitchFamily="34" charset="0"/>
              </a:rPr>
              <a:t>Сетевая диаграмма/график</a:t>
            </a:r>
            <a:endParaRPr lang="ru-RU" altLang="ru-RU" sz="4400" b="1" dirty="0">
              <a:solidFill>
                <a:srgbClr val="FC730C"/>
              </a:solidFill>
              <a:latin typeface="Arial" panose="020B0604020202020204" pitchFamily="34" charset="0"/>
            </a:endParaRPr>
          </a:p>
        </p:txBody>
      </p:sp>
      <p:pic>
        <p:nvPicPr>
          <p:cNvPr id="15362" name="Picture 2" descr="C:\Users\Администратор\Desktop\2.2. Сетевая диаграмм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899" y="1423036"/>
            <a:ext cx="9463445" cy="46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95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400" b="1" dirty="0" smtClean="0">
                <a:solidFill>
                  <a:srgbClr val="FC730C"/>
                </a:solidFill>
                <a:latin typeface="Arial" panose="020B0604020202020204" pitchFamily="34" charset="0"/>
                <a:cs typeface="Arial" panose="020B0604020202020204" pitchFamily="34" charset="0"/>
              </a:rPr>
              <a:t>3.</a:t>
            </a:r>
            <a:r>
              <a:rPr lang="en-US" sz="4400" b="1" dirty="0" smtClean="0">
                <a:solidFill>
                  <a:srgbClr val="FC730C"/>
                </a:solidFill>
                <a:latin typeface="Arial" panose="020B0604020202020204" pitchFamily="34" charset="0"/>
                <a:cs typeface="Arial" panose="020B0604020202020204" pitchFamily="34" charset="0"/>
              </a:rPr>
              <a:t>4.</a:t>
            </a:r>
            <a:r>
              <a:rPr lang="ru-RU" sz="4400" b="1" dirty="0" smtClean="0">
                <a:solidFill>
                  <a:srgbClr val="FC730C"/>
                </a:solidFill>
                <a:latin typeface="Arial" panose="020B0604020202020204" pitchFamily="34" charset="0"/>
                <a:cs typeface="Arial" panose="020B0604020202020204" pitchFamily="34" charset="0"/>
              </a:rPr>
              <a:t> Подходы к построению сетевых моделей </a:t>
            </a:r>
            <a:endParaRPr lang="ru-RU" sz="4400" b="1" dirty="0">
              <a:solidFill>
                <a:srgbClr val="FC730C"/>
              </a:solidFill>
              <a:latin typeface="Arial" panose="020B0604020202020204" pitchFamily="34" charset="0"/>
              <a:cs typeface="Arial" panose="020B0604020202020204" pitchFamily="34" charset="0"/>
            </a:endParaRPr>
          </a:p>
        </p:txBody>
      </p:sp>
      <p:graphicFrame>
        <p:nvGraphicFramePr>
          <p:cNvPr id="14" name="Схема 13"/>
          <p:cNvGraphicFramePr/>
          <p:nvPr>
            <p:extLst>
              <p:ext uri="{D42A27DB-BD31-4B8C-83A1-F6EECF244321}">
                <p14:modId xmlns:p14="http://schemas.microsoft.com/office/powerpoint/2010/main" val="677734946"/>
              </p:ext>
            </p:extLst>
          </p:nvPr>
        </p:nvGraphicFramePr>
        <p:xfrm>
          <a:off x="5414682" y="986118"/>
          <a:ext cx="7946073" cy="577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21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Администратор\Desktop\2.3. Подходы_Операции в вершинах_ОВ.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790" y="1221944"/>
            <a:ext cx="9302272" cy="593071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400" b="1" dirty="0" smtClean="0">
                <a:solidFill>
                  <a:srgbClr val="FC730C"/>
                </a:solidFill>
                <a:latin typeface="Arial" panose="020B0604020202020204" pitchFamily="34" charset="0"/>
                <a:cs typeface="Arial" panose="020B0604020202020204" pitchFamily="34" charset="0"/>
              </a:rPr>
              <a:t>3.</a:t>
            </a:r>
            <a:r>
              <a:rPr lang="en-US" sz="4400" b="1" dirty="0" smtClean="0">
                <a:solidFill>
                  <a:srgbClr val="FC730C"/>
                </a:solidFill>
                <a:latin typeface="Arial" panose="020B0604020202020204" pitchFamily="34" charset="0"/>
                <a:cs typeface="Arial" panose="020B0604020202020204" pitchFamily="34" charset="0"/>
              </a:rPr>
              <a:t>4.</a:t>
            </a:r>
            <a:r>
              <a:rPr lang="ru-RU" sz="4400" b="1" dirty="0" smtClean="0">
                <a:solidFill>
                  <a:srgbClr val="FC730C"/>
                </a:solidFill>
                <a:latin typeface="Arial" panose="020B0604020202020204" pitchFamily="34" charset="0"/>
                <a:cs typeface="Arial" panose="020B0604020202020204" pitchFamily="34" charset="0"/>
              </a:rPr>
              <a:t> Операции в вершинах (узлах)</a:t>
            </a:r>
            <a:endParaRPr lang="ru-RU" sz="44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598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400" b="1" dirty="0" smtClean="0">
                <a:solidFill>
                  <a:srgbClr val="FC730C"/>
                </a:solidFill>
                <a:latin typeface="Arial" panose="020B0604020202020204" pitchFamily="34" charset="0"/>
                <a:cs typeface="Arial" panose="020B0604020202020204" pitchFamily="34" charset="0"/>
              </a:rPr>
              <a:t>3.</a:t>
            </a:r>
            <a:r>
              <a:rPr lang="en-US" sz="4400" b="1" dirty="0" smtClean="0">
                <a:solidFill>
                  <a:srgbClr val="FC730C"/>
                </a:solidFill>
                <a:latin typeface="Arial" panose="020B0604020202020204" pitchFamily="34" charset="0"/>
                <a:cs typeface="Arial" panose="020B0604020202020204" pitchFamily="34" charset="0"/>
              </a:rPr>
              <a:t>4.</a:t>
            </a:r>
            <a:r>
              <a:rPr lang="ru-RU" sz="4400" b="1" dirty="0" smtClean="0">
                <a:solidFill>
                  <a:srgbClr val="FC730C"/>
                </a:solidFill>
                <a:latin typeface="Arial" panose="020B0604020202020204" pitchFamily="34" charset="0"/>
                <a:cs typeface="Arial" panose="020B0604020202020204" pitchFamily="34" charset="0"/>
              </a:rPr>
              <a:t> Операции на стрелках</a:t>
            </a:r>
            <a:endParaRPr lang="ru-RU" sz="4400" b="1" dirty="0">
              <a:solidFill>
                <a:srgbClr val="FC730C"/>
              </a:solidFill>
              <a:latin typeface="Arial" panose="020B0604020202020204" pitchFamily="34" charset="0"/>
              <a:cs typeface="Arial" panose="020B0604020202020204" pitchFamily="34" charset="0"/>
            </a:endParaRPr>
          </a:p>
        </p:txBody>
      </p:sp>
      <p:pic>
        <p:nvPicPr>
          <p:cNvPr id="16388" name="Picture 4" descr="C:\Users\Администратор\Desktop\2.3. Подходы_Операции на стрелках_ОС.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299" y="1562100"/>
            <a:ext cx="9525001" cy="362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20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400" b="1" dirty="0" smtClean="0">
                <a:solidFill>
                  <a:srgbClr val="FC730C"/>
                </a:solidFill>
                <a:latin typeface="Arial" panose="020B0604020202020204" pitchFamily="34" charset="0"/>
                <a:cs typeface="Arial" panose="020B0604020202020204" pitchFamily="34" charset="0"/>
              </a:rPr>
              <a:t>3.</a:t>
            </a:r>
            <a:r>
              <a:rPr lang="en-US" sz="4400" b="1" dirty="0" smtClean="0">
                <a:solidFill>
                  <a:srgbClr val="FC730C"/>
                </a:solidFill>
                <a:latin typeface="Arial" panose="020B0604020202020204" pitchFamily="34" charset="0"/>
                <a:cs typeface="Arial" panose="020B0604020202020204" pitchFamily="34" charset="0"/>
              </a:rPr>
              <a:t>4.</a:t>
            </a:r>
            <a:r>
              <a:rPr lang="ru-RU" sz="4400" b="1" dirty="0" smtClean="0">
                <a:solidFill>
                  <a:srgbClr val="FC730C"/>
                </a:solidFill>
                <a:latin typeface="Arial" panose="020B0604020202020204" pitchFamily="34" charset="0"/>
                <a:cs typeface="Arial" panose="020B0604020202020204" pitchFamily="34" charset="0"/>
              </a:rPr>
              <a:t> Методы построения сетевых моделей</a:t>
            </a:r>
            <a:endParaRPr lang="ru-RU" sz="4400" b="1" dirty="0">
              <a:solidFill>
                <a:srgbClr val="FC730C"/>
              </a:solidFill>
              <a:latin typeface="Arial" panose="020B0604020202020204" pitchFamily="34" charset="0"/>
              <a:cs typeface="Arial" panose="020B0604020202020204" pitchFamily="34" charset="0"/>
            </a:endParaRPr>
          </a:p>
        </p:txBody>
      </p:sp>
      <p:sp>
        <p:nvSpPr>
          <p:cNvPr id="3" name="Прямоугольник 2"/>
          <p:cNvSpPr/>
          <p:nvPr/>
        </p:nvSpPr>
        <p:spPr>
          <a:xfrm>
            <a:off x="7864011" y="1381076"/>
            <a:ext cx="2697309" cy="4573560"/>
          </a:xfrm>
          <a:prstGeom prst="rect">
            <a:avLst/>
          </a:prstGeom>
        </p:spPr>
        <p:txBody>
          <a:bodyPr wrap="square">
            <a:spAutoFit/>
          </a:bodyPr>
          <a:lstStyle/>
          <a:p>
            <a:pPr>
              <a:spcBef>
                <a:spcPct val="40000"/>
              </a:spcBef>
              <a:buClr>
                <a:schemeClr val="hlink"/>
              </a:buClr>
              <a:defRPr/>
            </a:pPr>
            <a:r>
              <a:rPr lang="ru-RU" altLang="ru-RU" sz="2800" dirty="0" smtClean="0">
                <a:effectLst>
                  <a:outerShdw blurRad="38100" dist="38100" dir="2700000" algn="tl">
                    <a:srgbClr val="C0C0C0"/>
                  </a:outerShdw>
                </a:effectLst>
              </a:rPr>
              <a:t>- Метод </a:t>
            </a:r>
            <a:r>
              <a:rPr lang="ru-RU" altLang="ru-RU" sz="2800" dirty="0">
                <a:effectLst>
                  <a:outerShdw blurRad="38100" dist="38100" dir="2700000" algn="tl">
                    <a:srgbClr val="C0C0C0"/>
                  </a:outerShdw>
                </a:effectLst>
              </a:rPr>
              <a:t>критического пути (МКП)</a:t>
            </a:r>
          </a:p>
          <a:p>
            <a:pPr>
              <a:spcBef>
                <a:spcPct val="40000"/>
              </a:spcBef>
              <a:buClr>
                <a:schemeClr val="hlink"/>
              </a:buClr>
              <a:defRPr/>
            </a:pPr>
            <a:r>
              <a:rPr lang="ru-RU" altLang="ru-RU" sz="2800" dirty="0" smtClean="0">
                <a:effectLst>
                  <a:outerShdw blurRad="38100" dist="38100" dir="2700000" algn="tl">
                    <a:srgbClr val="C0C0C0"/>
                  </a:outerShdw>
                </a:effectLst>
              </a:rPr>
              <a:t>- Метод </a:t>
            </a:r>
            <a:r>
              <a:rPr lang="ru-RU" altLang="ru-RU" sz="2800" dirty="0">
                <a:effectLst>
                  <a:outerShdw blurRad="38100" dist="38100" dir="2700000" algn="tl">
                    <a:srgbClr val="C0C0C0"/>
                  </a:outerShdw>
                </a:effectLst>
              </a:rPr>
              <a:t>оценки и пересмотра планов </a:t>
            </a:r>
            <a:r>
              <a:rPr lang="en-US" altLang="ru-RU" sz="2800" dirty="0">
                <a:effectLst>
                  <a:outerShdw blurRad="38100" dist="38100" dir="2700000" algn="tl">
                    <a:srgbClr val="C0C0C0"/>
                  </a:outerShdw>
                </a:effectLst>
              </a:rPr>
              <a:t>(PERT - Program Evaluation and Review Technique)</a:t>
            </a:r>
            <a:endParaRPr lang="ru-RU" altLang="ru-RU" sz="2800" dirty="0">
              <a:effectLst>
                <a:outerShdw blurRad="38100" dist="38100" dir="2700000" algn="tl">
                  <a:srgbClr val="C0C0C0"/>
                </a:outerShdw>
              </a:effectLst>
            </a:endParaRPr>
          </a:p>
        </p:txBody>
      </p:sp>
      <p:sp>
        <p:nvSpPr>
          <p:cNvPr id="2" name="Выгнутая влево стрелка 1"/>
          <p:cNvSpPr/>
          <p:nvPr/>
        </p:nvSpPr>
        <p:spPr>
          <a:xfrm rot="3258481">
            <a:off x="6079605" y="1270610"/>
            <a:ext cx="1141096" cy="1889311"/>
          </a:xfrm>
          <a:prstGeom prst="curvedRightArrow">
            <a:avLst>
              <a:gd name="adj1" fmla="val 25000"/>
              <a:gd name="adj2" fmla="val 50000"/>
              <a:gd name="adj3" fmla="val 28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Выгнутая влево стрелка 4"/>
          <p:cNvSpPr/>
          <p:nvPr/>
        </p:nvSpPr>
        <p:spPr>
          <a:xfrm rot="14444306">
            <a:off x="11525773" y="2906578"/>
            <a:ext cx="992329" cy="2217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2426" y="1381076"/>
            <a:ext cx="2178940" cy="152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783" y="3188801"/>
            <a:ext cx="2114868" cy="175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605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4</a:t>
            </a:r>
            <a:r>
              <a:rPr lang="ru-RU" sz="4400" b="1" dirty="0" smtClean="0">
                <a:solidFill>
                  <a:srgbClr val="FC730C"/>
                </a:solidFill>
                <a:latin typeface="Arial" panose="020B0604020202020204" pitchFamily="34" charset="0"/>
                <a:cs typeface="Arial" panose="020B0604020202020204" pitchFamily="34" charset="0"/>
              </a:rPr>
              <a:t>. Оптимизация сетевой модели</a:t>
            </a:r>
            <a:endParaRPr lang="ru-RU" sz="4400" b="1" dirty="0">
              <a:solidFill>
                <a:srgbClr val="FC730C"/>
              </a:solidFill>
              <a:latin typeface="Arial" panose="020B0604020202020204" pitchFamily="34" charset="0"/>
              <a:cs typeface="Arial" panose="020B0604020202020204" pitchFamily="34" charset="0"/>
            </a:endParaRPr>
          </a:p>
        </p:txBody>
      </p:sp>
      <p:graphicFrame>
        <p:nvGraphicFramePr>
          <p:cNvPr id="3" name="Схема 2"/>
          <p:cNvGraphicFramePr/>
          <p:nvPr>
            <p:extLst>
              <p:ext uri="{D42A27DB-BD31-4B8C-83A1-F6EECF244321}">
                <p14:modId xmlns:p14="http://schemas.microsoft.com/office/powerpoint/2010/main" val="3561032324"/>
              </p:ext>
            </p:extLst>
          </p:nvPr>
        </p:nvGraphicFramePr>
        <p:xfrm>
          <a:off x="5266499" y="863354"/>
          <a:ext cx="8718441" cy="5931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9431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5</a:t>
            </a:r>
            <a:r>
              <a:rPr lang="ru-RU" sz="4400" b="1" dirty="0" smtClean="0">
                <a:solidFill>
                  <a:srgbClr val="FC730C"/>
                </a:solidFill>
                <a:latin typeface="Arial" panose="020B0604020202020204" pitchFamily="34" charset="0"/>
                <a:cs typeface="Arial" panose="020B0604020202020204" pitchFamily="34" charset="0"/>
              </a:rPr>
              <a:t>. Диаграмма Ганта</a:t>
            </a:r>
            <a:endParaRPr lang="ru-RU" sz="4400" b="1" dirty="0">
              <a:solidFill>
                <a:srgbClr val="FC730C"/>
              </a:solidFill>
              <a:latin typeface="Arial" panose="020B0604020202020204" pitchFamily="34" charset="0"/>
              <a:cs typeface="Arial" panose="020B0604020202020204" pitchFamily="34" charset="0"/>
            </a:endParaRPr>
          </a:p>
        </p:txBody>
      </p:sp>
      <p:pic>
        <p:nvPicPr>
          <p:cNvPr id="7" name="Picture 3" descr="C:\Users\Администратор\Desktop\2.1. Пример диаграммы Гант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011" y="994153"/>
            <a:ext cx="9358039" cy="574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32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7"/>
          <p:cNvSpPr>
            <a:spLocks noChangeArrowheads="1"/>
          </p:cNvSpPr>
          <p:nvPr/>
        </p:nvSpPr>
        <p:spPr bwMode="auto">
          <a:xfrm>
            <a:off x="5514327" y="1330434"/>
            <a:ext cx="5520082" cy="51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5" tIns="64282" rIns="128565" bIns="64282"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ru-RU" altLang="ru-RU" sz="2500" b="1" dirty="0">
                <a:cs typeface="Times New Roman" pitchFamily="18" charset="0"/>
              </a:rPr>
              <a:t>Связь «конец - начало»</a:t>
            </a:r>
            <a:endParaRPr lang="ru-RU" altLang="ru-RU" sz="3900" dirty="0"/>
          </a:p>
        </p:txBody>
      </p:sp>
      <p:grpSp>
        <p:nvGrpSpPr>
          <p:cNvPr id="91140" name="Group 4"/>
          <p:cNvGrpSpPr>
            <a:grpSpLocks noChangeAspect="1"/>
          </p:cNvGrpSpPr>
          <p:nvPr/>
        </p:nvGrpSpPr>
        <p:grpSpPr bwMode="auto">
          <a:xfrm>
            <a:off x="6051028" y="2304811"/>
            <a:ext cx="9446217" cy="3419757"/>
            <a:chOff x="1426" y="4008"/>
            <a:chExt cx="9355" cy="4096"/>
          </a:xfrm>
        </p:grpSpPr>
        <p:sp>
          <p:nvSpPr>
            <p:cNvPr id="91143" name="AutoShape 26"/>
            <p:cNvSpPr>
              <a:spLocks noChangeAspect="1" noChangeArrowheads="1" noTextEdit="1"/>
            </p:cNvSpPr>
            <p:nvPr/>
          </p:nvSpPr>
          <p:spPr bwMode="auto">
            <a:xfrm>
              <a:off x="1426" y="4008"/>
              <a:ext cx="9355" cy="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91144" name="Text Box 25"/>
            <p:cNvSpPr txBox="1">
              <a:spLocks noChangeArrowheads="1"/>
            </p:cNvSpPr>
            <p:nvPr/>
          </p:nvSpPr>
          <p:spPr bwMode="auto">
            <a:xfrm>
              <a:off x="3839" y="7488"/>
              <a:ext cx="749"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0" rIns="63094" bIns="0"/>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ru-RU" sz="2200">
                  <a:solidFill>
                    <a:srgbClr val="000000"/>
                  </a:solidFill>
                  <a:latin typeface="Arial" pitchFamily="34" charset="0"/>
                  <a:cs typeface="Times New Roman" pitchFamily="18" charset="0"/>
                </a:rPr>
                <a:t> lag </a:t>
              </a:r>
              <a:endParaRPr lang="en-US" altLang="ru-RU" sz="3400"/>
            </a:p>
          </p:txBody>
        </p:sp>
        <p:sp>
          <p:nvSpPr>
            <p:cNvPr id="91145" name="Text Box 24"/>
            <p:cNvSpPr txBox="1">
              <a:spLocks noChangeArrowheads="1"/>
            </p:cNvSpPr>
            <p:nvPr/>
          </p:nvSpPr>
          <p:spPr bwMode="auto">
            <a:xfrm>
              <a:off x="1508" y="4042"/>
              <a:ext cx="2329" cy="482"/>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2200">
                  <a:solidFill>
                    <a:srgbClr val="000000"/>
                  </a:solidFill>
                  <a:latin typeface="Arial" pitchFamily="34" charset="0"/>
                  <a:cs typeface="Times New Roman" pitchFamily="18" charset="0"/>
                </a:rPr>
                <a:t>Подготовка</a:t>
              </a:r>
              <a:endParaRPr lang="en-US" altLang="ru-RU" sz="3400"/>
            </a:p>
          </p:txBody>
        </p:sp>
        <p:sp>
          <p:nvSpPr>
            <p:cNvPr id="91146" name="Text Box 23"/>
            <p:cNvSpPr txBox="1">
              <a:spLocks noChangeArrowheads="1"/>
            </p:cNvSpPr>
            <p:nvPr/>
          </p:nvSpPr>
          <p:spPr bwMode="auto">
            <a:xfrm>
              <a:off x="3920" y="4958"/>
              <a:ext cx="2329" cy="482"/>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2200">
                  <a:solidFill>
                    <a:srgbClr val="000000"/>
                  </a:solidFill>
                  <a:latin typeface="Arial" pitchFamily="34" charset="0"/>
                  <a:cs typeface="Times New Roman" pitchFamily="18" charset="0"/>
                </a:rPr>
                <a:t>Реализация</a:t>
              </a:r>
              <a:endParaRPr lang="en-US" altLang="ru-RU" sz="3400"/>
            </a:p>
          </p:txBody>
        </p:sp>
        <p:sp>
          <p:nvSpPr>
            <p:cNvPr id="91147" name="Text Box 22"/>
            <p:cNvSpPr txBox="1">
              <a:spLocks noChangeArrowheads="1"/>
            </p:cNvSpPr>
            <p:nvPr/>
          </p:nvSpPr>
          <p:spPr bwMode="auto">
            <a:xfrm>
              <a:off x="1426" y="5946"/>
              <a:ext cx="2329" cy="482"/>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2200">
                  <a:solidFill>
                    <a:srgbClr val="000000"/>
                  </a:solidFill>
                  <a:latin typeface="Arial" pitchFamily="34" charset="0"/>
                  <a:cs typeface="Times New Roman" pitchFamily="18" charset="0"/>
                </a:rPr>
                <a:t>Подготовка</a:t>
              </a:r>
              <a:endParaRPr lang="en-US" altLang="ru-RU" sz="3400"/>
            </a:p>
          </p:txBody>
        </p:sp>
        <p:sp>
          <p:nvSpPr>
            <p:cNvPr id="91148" name="Text Box 21"/>
            <p:cNvSpPr txBox="1">
              <a:spLocks noChangeArrowheads="1"/>
            </p:cNvSpPr>
            <p:nvPr/>
          </p:nvSpPr>
          <p:spPr bwMode="auto">
            <a:xfrm>
              <a:off x="4421" y="7109"/>
              <a:ext cx="2329" cy="482"/>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2200">
                  <a:solidFill>
                    <a:srgbClr val="000000"/>
                  </a:solidFill>
                  <a:latin typeface="Arial" pitchFamily="34" charset="0"/>
                  <a:cs typeface="Times New Roman" pitchFamily="18" charset="0"/>
                </a:rPr>
                <a:t>Реализация</a:t>
              </a:r>
              <a:endParaRPr lang="en-US" altLang="ru-RU" sz="3400"/>
            </a:p>
          </p:txBody>
        </p:sp>
        <p:sp>
          <p:nvSpPr>
            <p:cNvPr id="91149" name="Line 20"/>
            <p:cNvSpPr>
              <a:spLocks noChangeShapeType="1"/>
            </p:cNvSpPr>
            <p:nvPr/>
          </p:nvSpPr>
          <p:spPr bwMode="auto">
            <a:xfrm>
              <a:off x="3837" y="4207"/>
              <a:ext cx="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1150" name="Line 19"/>
            <p:cNvSpPr>
              <a:spLocks noChangeShapeType="1"/>
            </p:cNvSpPr>
            <p:nvPr/>
          </p:nvSpPr>
          <p:spPr bwMode="auto">
            <a:xfrm>
              <a:off x="4087" y="4207"/>
              <a:ext cx="0" cy="4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1151" name="Line 18"/>
            <p:cNvSpPr>
              <a:spLocks noChangeShapeType="1"/>
            </p:cNvSpPr>
            <p:nvPr/>
          </p:nvSpPr>
          <p:spPr bwMode="auto">
            <a:xfrm flipH="1">
              <a:off x="3671" y="4623"/>
              <a:ext cx="4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1152" name="Line 17"/>
            <p:cNvSpPr>
              <a:spLocks noChangeShapeType="1"/>
            </p:cNvSpPr>
            <p:nvPr/>
          </p:nvSpPr>
          <p:spPr bwMode="auto">
            <a:xfrm>
              <a:off x="3671" y="4623"/>
              <a:ext cx="0" cy="4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1153" name="Line 16"/>
            <p:cNvSpPr>
              <a:spLocks noChangeShapeType="1"/>
            </p:cNvSpPr>
            <p:nvPr/>
          </p:nvSpPr>
          <p:spPr bwMode="auto">
            <a:xfrm>
              <a:off x="3671" y="5122"/>
              <a:ext cx="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1154" name="Line 14"/>
            <p:cNvSpPr>
              <a:spLocks noChangeShapeType="1"/>
            </p:cNvSpPr>
            <p:nvPr/>
          </p:nvSpPr>
          <p:spPr bwMode="auto">
            <a:xfrm>
              <a:off x="3756" y="6112"/>
              <a:ext cx="3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1155" name="Line 13"/>
            <p:cNvSpPr>
              <a:spLocks noChangeShapeType="1"/>
            </p:cNvSpPr>
            <p:nvPr/>
          </p:nvSpPr>
          <p:spPr bwMode="auto">
            <a:xfrm>
              <a:off x="4089" y="6112"/>
              <a:ext cx="0" cy="11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1156" name="Line 12"/>
            <p:cNvSpPr>
              <a:spLocks noChangeShapeType="1"/>
            </p:cNvSpPr>
            <p:nvPr/>
          </p:nvSpPr>
          <p:spPr bwMode="auto">
            <a:xfrm>
              <a:off x="4089" y="7277"/>
              <a:ext cx="3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1157" name="Line 11"/>
            <p:cNvSpPr>
              <a:spLocks noChangeShapeType="1"/>
            </p:cNvSpPr>
            <p:nvPr/>
          </p:nvSpPr>
          <p:spPr bwMode="auto">
            <a:xfrm>
              <a:off x="2342" y="7847"/>
              <a:ext cx="141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1158" name="Line 10"/>
            <p:cNvSpPr>
              <a:spLocks noChangeShapeType="1"/>
            </p:cNvSpPr>
            <p:nvPr/>
          </p:nvSpPr>
          <p:spPr bwMode="auto">
            <a:xfrm flipH="1">
              <a:off x="4421" y="7847"/>
              <a:ext cx="124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1159" name="Text Box 8"/>
            <p:cNvSpPr txBox="1">
              <a:spLocks noChangeArrowheads="1"/>
            </p:cNvSpPr>
            <p:nvPr/>
          </p:nvSpPr>
          <p:spPr bwMode="auto">
            <a:xfrm>
              <a:off x="4170" y="4124"/>
              <a:ext cx="58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ru-RU" sz="2200">
                  <a:solidFill>
                    <a:srgbClr val="000000"/>
                  </a:solidFill>
                  <a:latin typeface="Arial" pitchFamily="34" charset="0"/>
                  <a:cs typeface="Times New Roman" pitchFamily="18" charset="0"/>
                </a:rPr>
                <a:t>к-н</a:t>
              </a:r>
              <a:endParaRPr lang="en-US" altLang="ru-RU" sz="3400"/>
            </a:p>
          </p:txBody>
        </p:sp>
        <p:sp>
          <p:nvSpPr>
            <p:cNvPr id="91160" name="Text Box 7"/>
            <p:cNvSpPr txBox="1">
              <a:spLocks noChangeArrowheads="1"/>
            </p:cNvSpPr>
            <p:nvPr/>
          </p:nvSpPr>
          <p:spPr bwMode="auto">
            <a:xfrm>
              <a:off x="4255" y="5946"/>
              <a:ext cx="1219"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094" tIns="31547" rIns="63094" bIns="31547">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ru-RU" sz="2200" dirty="0">
                  <a:solidFill>
                    <a:srgbClr val="000000"/>
                  </a:solidFill>
                  <a:latin typeface="Arial" pitchFamily="34" charset="0"/>
                  <a:cs typeface="Times New Roman" pitchFamily="18" charset="0"/>
                </a:rPr>
                <a:t>к-н +lag</a:t>
              </a:r>
              <a:endParaRPr lang="en-US" altLang="ru-RU" sz="3400" dirty="0"/>
            </a:p>
          </p:txBody>
        </p:sp>
        <p:sp>
          <p:nvSpPr>
            <p:cNvPr id="91161" name="Line 6"/>
            <p:cNvSpPr>
              <a:spLocks noChangeShapeType="1"/>
            </p:cNvSpPr>
            <p:nvPr/>
          </p:nvSpPr>
          <p:spPr bwMode="auto">
            <a:xfrm>
              <a:off x="4461" y="7488"/>
              <a:ext cx="1" cy="36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1162" name="Line 5"/>
            <p:cNvSpPr>
              <a:spLocks noChangeShapeType="1"/>
            </p:cNvSpPr>
            <p:nvPr/>
          </p:nvSpPr>
          <p:spPr bwMode="auto">
            <a:xfrm>
              <a:off x="3741" y="6408"/>
              <a:ext cx="1"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ru-RU"/>
            </a:p>
          </p:txBody>
        </p:sp>
      </p:grpSp>
      <p:sp>
        <p:nvSpPr>
          <p:cNvPr id="2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5</a:t>
            </a:r>
            <a:r>
              <a:rPr lang="ru-RU" sz="4400" b="1" dirty="0" smtClean="0">
                <a:solidFill>
                  <a:srgbClr val="FC730C"/>
                </a:solidFill>
                <a:latin typeface="Arial" panose="020B0604020202020204" pitchFamily="34" charset="0"/>
                <a:cs typeface="Arial" panose="020B0604020202020204" pitchFamily="34" charset="0"/>
              </a:rPr>
              <a:t>. </a:t>
            </a:r>
            <a:r>
              <a:rPr lang="ru-RU" sz="4400" b="1" dirty="0">
                <a:solidFill>
                  <a:srgbClr val="FC730C"/>
                </a:solidFill>
                <a:latin typeface="Arial" panose="020B0604020202020204" pitchFamily="34" charset="0"/>
                <a:cs typeface="Arial" panose="020B0604020202020204" pitchFamily="34" charset="0"/>
              </a:rPr>
              <a:t>В</a:t>
            </a:r>
            <a:r>
              <a:rPr lang="ru-RU" sz="4400" b="1" dirty="0" smtClean="0">
                <a:solidFill>
                  <a:srgbClr val="FC730C"/>
                </a:solidFill>
                <a:latin typeface="Arial" panose="020B0604020202020204" pitchFamily="34" charset="0"/>
                <a:cs typeface="Arial" panose="020B0604020202020204" pitchFamily="34" charset="0"/>
              </a:rPr>
              <a:t>иды связей между работами</a:t>
            </a:r>
            <a:endParaRPr lang="ru-RU" sz="4400" b="1" dirty="0">
              <a:solidFill>
                <a:srgbClr val="FC730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954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7"/>
          <p:cNvSpPr>
            <a:spLocks noChangeArrowheads="1"/>
          </p:cNvSpPr>
          <p:nvPr/>
        </p:nvSpPr>
        <p:spPr bwMode="auto">
          <a:xfrm>
            <a:off x="0" y="12711"/>
            <a:ext cx="259706" cy="51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565" tIns="64282" rIns="128565" bIns="64282"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ru-RU" altLang="ru-RU" sz="2500"/>
          </a:p>
        </p:txBody>
      </p:sp>
      <p:grpSp>
        <p:nvGrpSpPr>
          <p:cNvPr id="92164" name="Group 39"/>
          <p:cNvGrpSpPr>
            <a:grpSpLocks noChangeAspect="1"/>
          </p:cNvGrpSpPr>
          <p:nvPr/>
        </p:nvGrpSpPr>
        <p:grpSpPr bwMode="auto">
          <a:xfrm>
            <a:off x="5435996" y="2446096"/>
            <a:ext cx="12928204" cy="2675778"/>
            <a:chOff x="1418" y="6588"/>
            <a:chExt cx="9355" cy="4182"/>
          </a:xfrm>
        </p:grpSpPr>
        <p:sp>
          <p:nvSpPr>
            <p:cNvPr id="92168" name="AutoShape 40"/>
            <p:cNvSpPr>
              <a:spLocks noChangeAspect="1" noChangeArrowheads="1"/>
            </p:cNvSpPr>
            <p:nvPr/>
          </p:nvSpPr>
          <p:spPr bwMode="auto">
            <a:xfrm>
              <a:off x="1418" y="6588"/>
              <a:ext cx="9355" cy="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ru-RU" altLang="ru-RU" sz="2800"/>
            </a:p>
          </p:txBody>
        </p:sp>
        <p:sp>
          <p:nvSpPr>
            <p:cNvPr id="92169" name="Text Box 41"/>
            <p:cNvSpPr txBox="1">
              <a:spLocks noChangeArrowheads="1"/>
            </p:cNvSpPr>
            <p:nvPr/>
          </p:nvSpPr>
          <p:spPr bwMode="auto">
            <a:xfrm>
              <a:off x="2513" y="6729"/>
              <a:ext cx="2360" cy="582"/>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4008" tIns="32004" rIns="64008" bIns="32004">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Aft>
                  <a:spcPts val="1406"/>
                </a:spcAft>
              </a:pPr>
              <a:r>
                <a:rPr lang="ru-RU" altLang="ru-RU" sz="2000">
                  <a:solidFill>
                    <a:srgbClr val="000000"/>
                  </a:solidFill>
                  <a:latin typeface="Arial" pitchFamily="34" charset="0"/>
                </a:rPr>
                <a:t>Тестирование</a:t>
              </a:r>
              <a:endParaRPr lang="ru-RU" altLang="ru-RU" sz="2800"/>
            </a:p>
          </p:txBody>
        </p:sp>
        <p:sp>
          <p:nvSpPr>
            <p:cNvPr id="92170" name="Text Box 42"/>
            <p:cNvSpPr txBox="1">
              <a:spLocks noChangeArrowheads="1"/>
            </p:cNvSpPr>
            <p:nvPr/>
          </p:nvSpPr>
          <p:spPr bwMode="auto">
            <a:xfrm>
              <a:off x="2513" y="7432"/>
              <a:ext cx="2360" cy="582"/>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4008" tIns="32004" rIns="64008" bIns="32004">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Aft>
                  <a:spcPts val="1406"/>
                </a:spcAft>
              </a:pPr>
              <a:r>
                <a:rPr lang="ru-RU" altLang="ru-RU" sz="2000">
                  <a:solidFill>
                    <a:srgbClr val="000000"/>
                  </a:solidFill>
                  <a:latin typeface="Arial" pitchFamily="34" charset="0"/>
                </a:rPr>
                <a:t>Создание отчета</a:t>
              </a:r>
              <a:endParaRPr lang="ru-RU" altLang="ru-RU" sz="2800"/>
            </a:p>
          </p:txBody>
        </p:sp>
        <p:sp>
          <p:nvSpPr>
            <p:cNvPr id="92171" name="Text Box 43"/>
            <p:cNvSpPr txBox="1">
              <a:spLocks noChangeArrowheads="1"/>
            </p:cNvSpPr>
            <p:nvPr/>
          </p:nvSpPr>
          <p:spPr bwMode="auto">
            <a:xfrm>
              <a:off x="3188" y="8499"/>
              <a:ext cx="3095" cy="582"/>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4008" tIns="32004" rIns="64008" bIns="32004">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Aft>
                  <a:spcPts val="1406"/>
                </a:spcAft>
              </a:pPr>
              <a:r>
                <a:rPr lang="ru-RU" altLang="ru-RU" sz="2000">
                  <a:solidFill>
                    <a:srgbClr val="000000"/>
                  </a:solidFill>
                  <a:latin typeface="Arial" pitchFamily="34" charset="0"/>
                </a:rPr>
                <a:t>Внедрение пилотного решения</a:t>
              </a:r>
              <a:endParaRPr lang="ru-RU" altLang="ru-RU" sz="2800"/>
            </a:p>
          </p:txBody>
        </p:sp>
        <p:sp>
          <p:nvSpPr>
            <p:cNvPr id="92172" name="Text Box 44"/>
            <p:cNvSpPr txBox="1">
              <a:spLocks noChangeArrowheads="1"/>
            </p:cNvSpPr>
            <p:nvPr/>
          </p:nvSpPr>
          <p:spPr bwMode="auto">
            <a:xfrm>
              <a:off x="2261" y="9618"/>
              <a:ext cx="3306" cy="582"/>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4008" tIns="32004" rIns="64008" bIns="32004">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Aft>
                  <a:spcPts val="1406"/>
                </a:spcAft>
              </a:pPr>
              <a:r>
                <a:rPr lang="ru-RU" altLang="ru-RU" sz="2000">
                  <a:solidFill>
                    <a:srgbClr val="000000"/>
                  </a:solidFill>
                  <a:latin typeface="Arial" pitchFamily="34" charset="0"/>
                </a:rPr>
                <a:t>Обучение персонала</a:t>
              </a:r>
              <a:endParaRPr lang="ru-RU" altLang="ru-RU" sz="2800"/>
            </a:p>
          </p:txBody>
        </p:sp>
        <p:sp>
          <p:nvSpPr>
            <p:cNvPr id="92173" name="Line 46"/>
            <p:cNvSpPr>
              <a:spLocks noChangeShapeType="1"/>
            </p:cNvSpPr>
            <p:nvPr/>
          </p:nvSpPr>
          <p:spPr bwMode="auto">
            <a:xfrm>
              <a:off x="3188" y="9028"/>
              <a:ext cx="0" cy="59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2174" name="Line 47"/>
            <p:cNvSpPr>
              <a:spLocks noChangeShapeType="1"/>
            </p:cNvSpPr>
            <p:nvPr/>
          </p:nvSpPr>
          <p:spPr bwMode="auto">
            <a:xfrm flipH="1">
              <a:off x="2258" y="10039"/>
              <a:ext cx="3" cy="50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2175" name="Line 48"/>
            <p:cNvSpPr>
              <a:spLocks noChangeShapeType="1"/>
            </p:cNvSpPr>
            <p:nvPr/>
          </p:nvSpPr>
          <p:spPr bwMode="auto">
            <a:xfrm flipH="1">
              <a:off x="3098" y="10428"/>
              <a:ext cx="126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2176" name="Text Box 49"/>
            <p:cNvSpPr txBox="1">
              <a:spLocks noChangeArrowheads="1"/>
            </p:cNvSpPr>
            <p:nvPr/>
          </p:nvSpPr>
          <p:spPr bwMode="auto">
            <a:xfrm>
              <a:off x="2378" y="10188"/>
              <a:ext cx="75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spcAft>
                  <a:spcPts val="1406"/>
                </a:spcAft>
                <a:buClrTx/>
                <a:buSzTx/>
                <a:buNone/>
              </a:pPr>
              <a:r>
                <a:rPr lang="ru-RU" altLang="ru-RU" sz="2000">
                  <a:solidFill>
                    <a:srgbClr val="000000"/>
                  </a:solidFill>
                  <a:latin typeface="Arial" pitchFamily="34" charset="0"/>
                </a:rPr>
                <a:t>- lag </a:t>
              </a:r>
              <a:endParaRPr lang="ru-RU" altLang="ru-RU" sz="2800"/>
            </a:p>
          </p:txBody>
        </p:sp>
        <p:sp>
          <p:nvSpPr>
            <p:cNvPr id="92177" name="Line 51"/>
            <p:cNvSpPr>
              <a:spLocks noChangeShapeType="1"/>
            </p:cNvSpPr>
            <p:nvPr/>
          </p:nvSpPr>
          <p:spPr bwMode="auto">
            <a:xfrm flipH="1">
              <a:off x="2177" y="6925"/>
              <a:ext cx="3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2178" name="Line 52"/>
            <p:cNvSpPr>
              <a:spLocks noChangeShapeType="1"/>
            </p:cNvSpPr>
            <p:nvPr/>
          </p:nvSpPr>
          <p:spPr bwMode="auto">
            <a:xfrm>
              <a:off x="2177" y="6925"/>
              <a:ext cx="1" cy="8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2179" name="Line 53"/>
            <p:cNvSpPr>
              <a:spLocks noChangeShapeType="1"/>
            </p:cNvSpPr>
            <p:nvPr/>
          </p:nvSpPr>
          <p:spPr bwMode="auto">
            <a:xfrm>
              <a:off x="2177" y="7768"/>
              <a:ext cx="33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2180" name="Line 54"/>
            <p:cNvSpPr>
              <a:spLocks noChangeShapeType="1"/>
            </p:cNvSpPr>
            <p:nvPr/>
          </p:nvSpPr>
          <p:spPr bwMode="auto">
            <a:xfrm flipH="1">
              <a:off x="1587" y="8860"/>
              <a:ext cx="16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2181" name="Line 55"/>
            <p:cNvSpPr>
              <a:spLocks noChangeShapeType="1"/>
            </p:cNvSpPr>
            <p:nvPr/>
          </p:nvSpPr>
          <p:spPr bwMode="auto">
            <a:xfrm>
              <a:off x="1587" y="8860"/>
              <a:ext cx="0" cy="9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2182" name="Line 56"/>
            <p:cNvSpPr>
              <a:spLocks noChangeShapeType="1"/>
            </p:cNvSpPr>
            <p:nvPr/>
          </p:nvSpPr>
          <p:spPr bwMode="auto">
            <a:xfrm>
              <a:off x="1587" y="9787"/>
              <a:ext cx="67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2183" name="Line 57"/>
            <p:cNvSpPr>
              <a:spLocks noChangeShapeType="1"/>
            </p:cNvSpPr>
            <p:nvPr/>
          </p:nvSpPr>
          <p:spPr bwMode="auto">
            <a:xfrm>
              <a:off x="3188" y="10092"/>
              <a:ext cx="1" cy="45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2184" name="Text Box 58"/>
            <p:cNvSpPr txBox="1">
              <a:spLocks noChangeArrowheads="1"/>
            </p:cNvSpPr>
            <p:nvPr/>
          </p:nvSpPr>
          <p:spPr bwMode="auto">
            <a:xfrm>
              <a:off x="1418" y="6925"/>
              <a:ext cx="843"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spcAft>
                  <a:spcPts val="1406"/>
                </a:spcAft>
                <a:buClrTx/>
                <a:buSzTx/>
                <a:buNone/>
              </a:pPr>
              <a:r>
                <a:rPr lang="ru-RU" altLang="ru-RU" sz="2000">
                  <a:solidFill>
                    <a:srgbClr val="000000"/>
                  </a:solidFill>
                  <a:latin typeface="Arial" pitchFamily="34" charset="0"/>
                </a:rPr>
                <a:t>н-н</a:t>
              </a:r>
              <a:endParaRPr lang="ru-RU" altLang="ru-RU" sz="2800"/>
            </a:p>
          </p:txBody>
        </p:sp>
        <p:sp>
          <p:nvSpPr>
            <p:cNvPr id="92185" name="Text Box 59"/>
            <p:cNvSpPr txBox="1">
              <a:spLocks noChangeArrowheads="1"/>
            </p:cNvSpPr>
            <p:nvPr/>
          </p:nvSpPr>
          <p:spPr bwMode="auto">
            <a:xfrm>
              <a:off x="1587" y="8101"/>
              <a:ext cx="1011"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008" tIns="32004" rIns="64008" bIns="32004">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spcAft>
                  <a:spcPts val="1406"/>
                </a:spcAft>
                <a:buClrTx/>
                <a:buSzTx/>
                <a:buNone/>
              </a:pPr>
              <a:r>
                <a:rPr lang="ru-RU" altLang="ru-RU" sz="2000" dirty="0">
                  <a:solidFill>
                    <a:srgbClr val="000000"/>
                  </a:solidFill>
                  <a:latin typeface="Arial" pitchFamily="34" charset="0"/>
                </a:rPr>
                <a:t>н-н  - </a:t>
              </a:r>
              <a:r>
                <a:rPr lang="ru-RU" altLang="ru-RU" sz="2000" dirty="0" err="1">
                  <a:solidFill>
                    <a:srgbClr val="000000"/>
                  </a:solidFill>
                  <a:latin typeface="Arial" pitchFamily="34" charset="0"/>
                </a:rPr>
                <a:t>lag</a:t>
              </a:r>
              <a:endParaRPr lang="ru-RU" altLang="ru-RU" sz="2800" dirty="0"/>
            </a:p>
          </p:txBody>
        </p:sp>
        <p:sp>
          <p:nvSpPr>
            <p:cNvPr id="92186" name="Line 60"/>
            <p:cNvSpPr>
              <a:spLocks noChangeShapeType="1"/>
            </p:cNvSpPr>
            <p:nvPr/>
          </p:nvSpPr>
          <p:spPr bwMode="auto">
            <a:xfrm>
              <a:off x="1898" y="10428"/>
              <a:ext cx="36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sp>
        <p:nvSpPr>
          <p:cNvPr id="92165" name="TextBox 51"/>
          <p:cNvSpPr txBox="1">
            <a:spLocks noChangeArrowheads="1"/>
          </p:cNvSpPr>
          <p:nvPr/>
        </p:nvSpPr>
        <p:spPr bwMode="auto">
          <a:xfrm>
            <a:off x="5760085" y="1221944"/>
            <a:ext cx="5400080" cy="51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5" tIns="64282" rIns="128565" bIns="64282">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ru-RU" sz="2500" b="1" dirty="0" err="1"/>
              <a:t>Связь</a:t>
            </a:r>
            <a:r>
              <a:rPr lang="en-US" altLang="ru-RU" sz="2500" b="1" dirty="0"/>
              <a:t> «</a:t>
            </a:r>
            <a:r>
              <a:rPr lang="en-US" altLang="ru-RU" sz="2500" b="1" dirty="0" err="1"/>
              <a:t>начало</a:t>
            </a:r>
            <a:r>
              <a:rPr lang="en-US" altLang="ru-RU" sz="2500" b="1" dirty="0"/>
              <a:t> - </a:t>
            </a:r>
            <a:r>
              <a:rPr lang="en-US" altLang="ru-RU" sz="2500" b="1" dirty="0" err="1"/>
              <a:t>начало</a:t>
            </a:r>
            <a:r>
              <a:rPr lang="en-US" altLang="ru-RU" sz="2500" b="1" dirty="0"/>
              <a:t>»</a:t>
            </a:r>
            <a:endParaRPr lang="ru-RU" altLang="ru-RU" sz="2500" b="1" dirty="0"/>
          </a:p>
        </p:txBody>
      </p:sp>
      <p:sp>
        <p:nvSpPr>
          <p:cNvPr id="2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5</a:t>
            </a:r>
            <a:r>
              <a:rPr lang="ru-RU" sz="4400" b="1" dirty="0" smtClean="0">
                <a:solidFill>
                  <a:srgbClr val="FC730C"/>
                </a:solidFill>
                <a:latin typeface="Arial" panose="020B0604020202020204" pitchFamily="34" charset="0"/>
                <a:cs typeface="Arial" panose="020B0604020202020204" pitchFamily="34" charset="0"/>
              </a:rPr>
              <a:t>. </a:t>
            </a:r>
            <a:r>
              <a:rPr lang="ru-RU" sz="4400" b="1" dirty="0">
                <a:solidFill>
                  <a:srgbClr val="FC730C"/>
                </a:solidFill>
                <a:latin typeface="Arial" panose="020B0604020202020204" pitchFamily="34" charset="0"/>
                <a:cs typeface="Arial" panose="020B0604020202020204" pitchFamily="34" charset="0"/>
              </a:rPr>
              <a:t>Виды связей между работами</a:t>
            </a:r>
          </a:p>
        </p:txBody>
      </p:sp>
      <p:sp>
        <p:nvSpPr>
          <p:cNvPr id="3" name="Прямоугольник 2"/>
          <p:cNvSpPr/>
          <p:nvPr/>
        </p:nvSpPr>
        <p:spPr>
          <a:xfrm>
            <a:off x="11536680" y="1736484"/>
            <a:ext cx="365760" cy="3361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4298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10"/>
          <p:cNvSpPr>
            <a:spLocks noChangeArrowheads="1"/>
          </p:cNvSpPr>
          <p:nvPr/>
        </p:nvSpPr>
        <p:spPr bwMode="auto">
          <a:xfrm>
            <a:off x="0" y="-257270"/>
            <a:ext cx="259706" cy="51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565" tIns="64282" rIns="128565" bIns="64282"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ru-RU" altLang="ru-RU" sz="2500"/>
          </a:p>
        </p:txBody>
      </p:sp>
      <p:grpSp>
        <p:nvGrpSpPr>
          <p:cNvPr id="93188" name="Group 1"/>
          <p:cNvGrpSpPr>
            <a:grpSpLocks noChangeAspect="1"/>
          </p:cNvGrpSpPr>
          <p:nvPr/>
        </p:nvGrpSpPr>
        <p:grpSpPr bwMode="auto">
          <a:xfrm>
            <a:off x="5386949" y="2150155"/>
            <a:ext cx="12840190" cy="1619885"/>
            <a:chOff x="1418" y="11705"/>
            <a:chExt cx="9355" cy="1560"/>
          </a:xfrm>
        </p:grpSpPr>
        <p:sp>
          <p:nvSpPr>
            <p:cNvPr id="93226" name="AutoShape 9"/>
            <p:cNvSpPr>
              <a:spLocks noChangeAspect="1" noChangeArrowheads="1" noTextEdit="1"/>
            </p:cNvSpPr>
            <p:nvPr/>
          </p:nvSpPr>
          <p:spPr bwMode="auto">
            <a:xfrm>
              <a:off x="1418" y="11705"/>
              <a:ext cx="9355" cy="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93227" name="Text Box 8"/>
            <p:cNvSpPr txBox="1">
              <a:spLocks noChangeArrowheads="1"/>
            </p:cNvSpPr>
            <p:nvPr/>
          </p:nvSpPr>
          <p:spPr bwMode="auto">
            <a:xfrm>
              <a:off x="1591" y="11792"/>
              <a:ext cx="2743" cy="390"/>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5837" tIns="32918" rIns="65837" bIns="32918">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2200">
                  <a:solidFill>
                    <a:srgbClr val="000000"/>
                  </a:solidFill>
                  <a:latin typeface="Arial" pitchFamily="34" charset="0"/>
                  <a:cs typeface="Times New Roman" pitchFamily="18" charset="0"/>
                </a:rPr>
                <a:t>Подготовка офиса</a:t>
              </a:r>
              <a:endParaRPr lang="en-US" altLang="ru-RU" sz="3400"/>
            </a:p>
          </p:txBody>
        </p:sp>
        <p:sp>
          <p:nvSpPr>
            <p:cNvPr id="93228" name="Text Box 7"/>
            <p:cNvSpPr txBox="1">
              <a:spLocks noChangeArrowheads="1"/>
            </p:cNvSpPr>
            <p:nvPr/>
          </p:nvSpPr>
          <p:spPr bwMode="auto">
            <a:xfrm>
              <a:off x="1591" y="12649"/>
              <a:ext cx="2743" cy="390"/>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5837" tIns="32918" rIns="65837" bIns="32918">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2200" dirty="0" err="1">
                  <a:solidFill>
                    <a:srgbClr val="000000"/>
                  </a:solidFill>
                  <a:latin typeface="Arial" pitchFamily="34" charset="0"/>
                  <a:cs typeface="Times New Roman" pitchFamily="18" charset="0"/>
                </a:rPr>
                <a:t>Закупка</a:t>
              </a:r>
              <a:r>
                <a:rPr lang="en-US" altLang="ru-RU" sz="2200" dirty="0">
                  <a:solidFill>
                    <a:srgbClr val="000000"/>
                  </a:solidFill>
                  <a:latin typeface="Arial" pitchFamily="34" charset="0"/>
                  <a:cs typeface="Times New Roman" pitchFamily="18" charset="0"/>
                </a:rPr>
                <a:t> </a:t>
              </a:r>
              <a:r>
                <a:rPr lang="en-US" altLang="ru-RU" sz="2200" dirty="0" err="1">
                  <a:solidFill>
                    <a:srgbClr val="000000"/>
                  </a:solidFill>
                  <a:latin typeface="Arial" pitchFamily="34" charset="0"/>
                  <a:cs typeface="Times New Roman" pitchFamily="18" charset="0"/>
                </a:rPr>
                <a:t>мебели</a:t>
              </a:r>
              <a:endParaRPr lang="en-US" altLang="ru-RU" sz="3400" dirty="0"/>
            </a:p>
          </p:txBody>
        </p:sp>
        <p:sp>
          <p:nvSpPr>
            <p:cNvPr id="93229" name="Text Box 6"/>
            <p:cNvSpPr txBox="1">
              <a:spLocks noChangeArrowheads="1"/>
            </p:cNvSpPr>
            <p:nvPr/>
          </p:nvSpPr>
          <p:spPr bwMode="auto">
            <a:xfrm>
              <a:off x="5721" y="11705"/>
              <a:ext cx="5052"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837" tIns="32918" rIns="65837" bIns="32918">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endParaRPr lang="ru-RU" altLang="ru-RU" sz="3900" dirty="0"/>
            </a:p>
          </p:txBody>
        </p:sp>
        <p:sp>
          <p:nvSpPr>
            <p:cNvPr id="93230" name="Line 5"/>
            <p:cNvSpPr>
              <a:spLocks noChangeShapeType="1"/>
            </p:cNvSpPr>
            <p:nvPr/>
          </p:nvSpPr>
          <p:spPr bwMode="auto">
            <a:xfrm flipH="1">
              <a:off x="4336" y="11962"/>
              <a:ext cx="3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31" name="Line 4"/>
            <p:cNvSpPr>
              <a:spLocks noChangeShapeType="1"/>
            </p:cNvSpPr>
            <p:nvPr/>
          </p:nvSpPr>
          <p:spPr bwMode="auto">
            <a:xfrm>
              <a:off x="4679" y="11962"/>
              <a:ext cx="1" cy="8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32" name="Line 3"/>
            <p:cNvSpPr>
              <a:spLocks noChangeShapeType="1"/>
            </p:cNvSpPr>
            <p:nvPr/>
          </p:nvSpPr>
          <p:spPr bwMode="auto">
            <a:xfrm flipH="1">
              <a:off x="4336" y="12821"/>
              <a:ext cx="34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3233" name="Text Box 2"/>
            <p:cNvSpPr txBox="1">
              <a:spLocks noChangeArrowheads="1"/>
            </p:cNvSpPr>
            <p:nvPr/>
          </p:nvSpPr>
          <p:spPr bwMode="auto">
            <a:xfrm>
              <a:off x="4679" y="12048"/>
              <a:ext cx="687"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837" tIns="32918" rIns="65837" bIns="32918">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ru-RU" sz="2200">
                  <a:solidFill>
                    <a:srgbClr val="000000"/>
                  </a:solidFill>
                  <a:latin typeface="Arial" pitchFamily="34" charset="0"/>
                  <a:cs typeface="Times New Roman" pitchFamily="18" charset="0"/>
                </a:rPr>
                <a:t>к-к</a:t>
              </a:r>
              <a:endParaRPr lang="en-US" altLang="ru-RU" sz="3400"/>
            </a:p>
          </p:txBody>
        </p:sp>
      </p:grpSp>
      <p:sp>
        <p:nvSpPr>
          <p:cNvPr id="93189" name="Прямоугольник 13"/>
          <p:cNvSpPr>
            <a:spLocks noChangeArrowheads="1"/>
          </p:cNvSpPr>
          <p:nvPr/>
        </p:nvSpPr>
        <p:spPr bwMode="auto">
          <a:xfrm>
            <a:off x="5907364" y="1214818"/>
            <a:ext cx="4156542" cy="51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565" tIns="64282" rIns="128565" bIns="64282">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a:spcBef>
                <a:spcPct val="0"/>
              </a:spcBef>
              <a:buClrTx/>
              <a:buSzTx/>
              <a:buFontTx/>
              <a:buNone/>
            </a:pPr>
            <a:r>
              <a:rPr lang="ru-RU" altLang="ru-RU" sz="2500" b="1" dirty="0"/>
              <a:t>Связь «конец – конец»</a:t>
            </a:r>
          </a:p>
        </p:txBody>
      </p:sp>
      <p:sp>
        <p:nvSpPr>
          <p:cNvPr id="93190" name="Rectangle 37"/>
          <p:cNvSpPr>
            <a:spLocks noChangeArrowheads="1"/>
          </p:cNvSpPr>
          <p:nvPr/>
        </p:nvSpPr>
        <p:spPr bwMode="auto">
          <a:xfrm>
            <a:off x="0" y="12711"/>
            <a:ext cx="259706" cy="51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565" tIns="64282" rIns="128565" bIns="64282"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ru-RU" altLang="ru-RU" sz="2500"/>
          </a:p>
        </p:txBody>
      </p:sp>
      <p:grpSp>
        <p:nvGrpSpPr>
          <p:cNvPr id="93191" name="Group 26"/>
          <p:cNvGrpSpPr>
            <a:grpSpLocks noChangeAspect="1"/>
          </p:cNvGrpSpPr>
          <p:nvPr/>
        </p:nvGrpSpPr>
        <p:grpSpPr bwMode="auto">
          <a:xfrm>
            <a:off x="42502" y="10488008"/>
            <a:ext cx="9355138" cy="1054315"/>
            <a:chOff x="2341" y="12666"/>
            <a:chExt cx="10632" cy="1618"/>
          </a:xfrm>
        </p:grpSpPr>
        <p:sp>
          <p:nvSpPr>
            <p:cNvPr id="93216" name="AutoShape 36"/>
            <p:cNvSpPr>
              <a:spLocks noChangeAspect="1" noChangeArrowheads="1" noTextEdit="1"/>
            </p:cNvSpPr>
            <p:nvPr/>
          </p:nvSpPr>
          <p:spPr bwMode="auto">
            <a:xfrm>
              <a:off x="2341" y="12666"/>
              <a:ext cx="10632"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93217" name="Text Box 35"/>
            <p:cNvSpPr txBox="1">
              <a:spLocks noChangeArrowheads="1"/>
            </p:cNvSpPr>
            <p:nvPr/>
          </p:nvSpPr>
          <p:spPr bwMode="auto">
            <a:xfrm>
              <a:off x="5435" y="12844"/>
              <a:ext cx="3032" cy="499"/>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1700">
                  <a:solidFill>
                    <a:srgbClr val="000000"/>
                  </a:solidFill>
                  <a:latin typeface="Arial" pitchFamily="34" charset="0"/>
                  <a:cs typeface="Times New Roman" pitchFamily="18" charset="0"/>
                </a:rPr>
                <a:t>Заливка фундамента</a:t>
              </a:r>
              <a:endParaRPr lang="en-US" altLang="ru-RU"/>
            </a:p>
          </p:txBody>
        </p:sp>
        <p:sp>
          <p:nvSpPr>
            <p:cNvPr id="93218" name="Text Box 34"/>
            <p:cNvSpPr txBox="1">
              <a:spLocks noChangeArrowheads="1"/>
            </p:cNvSpPr>
            <p:nvPr/>
          </p:nvSpPr>
          <p:spPr bwMode="auto">
            <a:xfrm>
              <a:off x="2341" y="13785"/>
              <a:ext cx="2955" cy="499"/>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1700">
                  <a:solidFill>
                    <a:srgbClr val="000000"/>
                  </a:solidFill>
                  <a:latin typeface="Arial" pitchFamily="34" charset="0"/>
                  <a:cs typeface="Times New Roman" pitchFamily="18" charset="0"/>
                </a:rPr>
                <a:t>Дренажные работы</a:t>
              </a:r>
              <a:endParaRPr lang="en-US" altLang="ru-RU"/>
            </a:p>
          </p:txBody>
        </p:sp>
        <p:sp>
          <p:nvSpPr>
            <p:cNvPr id="93219" name="Text Box 33"/>
            <p:cNvSpPr txBox="1">
              <a:spLocks noChangeArrowheads="1"/>
            </p:cNvSpPr>
            <p:nvPr/>
          </p:nvSpPr>
          <p:spPr bwMode="auto">
            <a:xfrm>
              <a:off x="8657" y="12750"/>
              <a:ext cx="4316"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ru-RU" altLang="ru-RU" sz="1700">
                  <a:solidFill>
                    <a:srgbClr val="000000"/>
                  </a:solidFill>
                  <a:latin typeface="Arial" pitchFamily="34" charset="0"/>
                  <a:cs typeface="Times New Roman" pitchFamily="18" charset="0"/>
                </a:rPr>
                <a:t>Работа последователь может завершиться только после того как начнется работа-предшественник</a:t>
              </a:r>
              <a:endParaRPr lang="ru-RU" altLang="ru-RU" sz="2500"/>
            </a:p>
          </p:txBody>
        </p:sp>
        <p:sp>
          <p:nvSpPr>
            <p:cNvPr id="93220" name="Line 32"/>
            <p:cNvSpPr>
              <a:spLocks noChangeShapeType="1"/>
            </p:cNvSpPr>
            <p:nvPr/>
          </p:nvSpPr>
          <p:spPr bwMode="auto">
            <a:xfrm flipH="1">
              <a:off x="5017" y="13031"/>
              <a:ext cx="3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21" name="Line 31"/>
            <p:cNvSpPr>
              <a:spLocks noChangeShapeType="1"/>
            </p:cNvSpPr>
            <p:nvPr/>
          </p:nvSpPr>
          <p:spPr bwMode="auto">
            <a:xfrm>
              <a:off x="5017" y="13031"/>
              <a:ext cx="0" cy="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22" name="Line 30"/>
            <p:cNvSpPr>
              <a:spLocks noChangeShapeType="1"/>
            </p:cNvSpPr>
            <p:nvPr/>
          </p:nvSpPr>
          <p:spPr bwMode="auto">
            <a:xfrm flipH="1">
              <a:off x="5297" y="13971"/>
              <a:ext cx="3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3223" name="Line 29"/>
            <p:cNvSpPr>
              <a:spLocks noChangeShapeType="1"/>
            </p:cNvSpPr>
            <p:nvPr/>
          </p:nvSpPr>
          <p:spPr bwMode="auto">
            <a:xfrm>
              <a:off x="5017" y="13501"/>
              <a:ext cx="6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24" name="Line 28"/>
            <p:cNvSpPr>
              <a:spLocks noChangeShapeType="1"/>
            </p:cNvSpPr>
            <p:nvPr/>
          </p:nvSpPr>
          <p:spPr bwMode="auto">
            <a:xfrm>
              <a:off x="5672" y="13501"/>
              <a:ext cx="0" cy="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25" name="Text Box 27"/>
            <p:cNvSpPr txBox="1">
              <a:spLocks noChangeArrowheads="1"/>
            </p:cNvSpPr>
            <p:nvPr/>
          </p:nvSpPr>
          <p:spPr bwMode="auto">
            <a:xfrm>
              <a:off x="4269" y="12750"/>
              <a:ext cx="6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ru-RU" sz="1700">
                  <a:solidFill>
                    <a:srgbClr val="000000"/>
                  </a:solidFill>
                  <a:latin typeface="Arial" pitchFamily="34" charset="0"/>
                  <a:cs typeface="Times New Roman" pitchFamily="18" charset="0"/>
                </a:rPr>
                <a:t>н-к</a:t>
              </a:r>
              <a:endParaRPr lang="en-US" altLang="ru-RU" sz="2500"/>
            </a:p>
          </p:txBody>
        </p:sp>
      </p:grpSp>
      <p:sp>
        <p:nvSpPr>
          <p:cNvPr id="93192" name="Rectangle 54"/>
          <p:cNvSpPr>
            <a:spLocks noChangeArrowheads="1"/>
          </p:cNvSpPr>
          <p:nvPr/>
        </p:nvSpPr>
        <p:spPr bwMode="auto">
          <a:xfrm>
            <a:off x="0" y="12711"/>
            <a:ext cx="259706" cy="51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565" tIns="64282" rIns="128565" bIns="64282"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ru-RU" altLang="ru-RU" sz="2500"/>
          </a:p>
        </p:txBody>
      </p:sp>
      <p:grpSp>
        <p:nvGrpSpPr>
          <p:cNvPr id="93193" name="Group 43"/>
          <p:cNvGrpSpPr>
            <a:grpSpLocks noChangeAspect="1"/>
          </p:cNvGrpSpPr>
          <p:nvPr/>
        </p:nvGrpSpPr>
        <p:grpSpPr bwMode="auto">
          <a:xfrm>
            <a:off x="42502" y="10488008"/>
            <a:ext cx="9355138" cy="1054315"/>
            <a:chOff x="2341" y="12666"/>
            <a:chExt cx="10632" cy="1618"/>
          </a:xfrm>
        </p:grpSpPr>
        <p:sp>
          <p:nvSpPr>
            <p:cNvPr id="93206" name="AutoShape 53"/>
            <p:cNvSpPr>
              <a:spLocks noChangeAspect="1" noChangeArrowheads="1" noTextEdit="1"/>
            </p:cNvSpPr>
            <p:nvPr/>
          </p:nvSpPr>
          <p:spPr bwMode="auto">
            <a:xfrm>
              <a:off x="2341" y="12666"/>
              <a:ext cx="10632"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93207" name="Text Box 52"/>
            <p:cNvSpPr txBox="1">
              <a:spLocks noChangeArrowheads="1"/>
            </p:cNvSpPr>
            <p:nvPr/>
          </p:nvSpPr>
          <p:spPr bwMode="auto">
            <a:xfrm>
              <a:off x="5435" y="12844"/>
              <a:ext cx="3032" cy="499"/>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1700">
                  <a:solidFill>
                    <a:srgbClr val="000000"/>
                  </a:solidFill>
                  <a:latin typeface="Arial" pitchFamily="34" charset="0"/>
                  <a:cs typeface="Times New Roman" pitchFamily="18" charset="0"/>
                </a:rPr>
                <a:t>Заливка фундамента</a:t>
              </a:r>
              <a:endParaRPr lang="en-US" altLang="ru-RU"/>
            </a:p>
          </p:txBody>
        </p:sp>
        <p:sp>
          <p:nvSpPr>
            <p:cNvPr id="93208" name="Text Box 51"/>
            <p:cNvSpPr txBox="1">
              <a:spLocks noChangeArrowheads="1"/>
            </p:cNvSpPr>
            <p:nvPr/>
          </p:nvSpPr>
          <p:spPr bwMode="auto">
            <a:xfrm>
              <a:off x="2341" y="13785"/>
              <a:ext cx="2955" cy="499"/>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ru-RU" sz="1700">
                  <a:solidFill>
                    <a:srgbClr val="000000"/>
                  </a:solidFill>
                  <a:latin typeface="Arial" pitchFamily="34" charset="0"/>
                  <a:cs typeface="Times New Roman" pitchFamily="18" charset="0"/>
                </a:rPr>
                <a:t>Дренажные работы</a:t>
              </a:r>
              <a:endParaRPr lang="en-US" altLang="ru-RU"/>
            </a:p>
          </p:txBody>
        </p:sp>
        <p:sp>
          <p:nvSpPr>
            <p:cNvPr id="93209" name="Text Box 50"/>
            <p:cNvSpPr txBox="1">
              <a:spLocks noChangeArrowheads="1"/>
            </p:cNvSpPr>
            <p:nvPr/>
          </p:nvSpPr>
          <p:spPr bwMode="auto">
            <a:xfrm>
              <a:off x="8657" y="12750"/>
              <a:ext cx="4316"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ru-RU" altLang="ru-RU" sz="1700">
                  <a:solidFill>
                    <a:srgbClr val="000000"/>
                  </a:solidFill>
                  <a:latin typeface="Arial" pitchFamily="34" charset="0"/>
                  <a:cs typeface="Times New Roman" pitchFamily="18" charset="0"/>
                </a:rPr>
                <a:t>Работа последователь может завершиться только после того как начнется работа-предшественник</a:t>
              </a:r>
              <a:endParaRPr lang="ru-RU" altLang="ru-RU" sz="2500"/>
            </a:p>
          </p:txBody>
        </p:sp>
        <p:sp>
          <p:nvSpPr>
            <p:cNvPr id="93210" name="Line 49"/>
            <p:cNvSpPr>
              <a:spLocks noChangeShapeType="1"/>
            </p:cNvSpPr>
            <p:nvPr/>
          </p:nvSpPr>
          <p:spPr bwMode="auto">
            <a:xfrm flipH="1">
              <a:off x="5017" y="13031"/>
              <a:ext cx="3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11" name="Line 48"/>
            <p:cNvSpPr>
              <a:spLocks noChangeShapeType="1"/>
            </p:cNvSpPr>
            <p:nvPr/>
          </p:nvSpPr>
          <p:spPr bwMode="auto">
            <a:xfrm>
              <a:off x="5017" y="13031"/>
              <a:ext cx="0" cy="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12" name="Line 47"/>
            <p:cNvSpPr>
              <a:spLocks noChangeShapeType="1"/>
            </p:cNvSpPr>
            <p:nvPr/>
          </p:nvSpPr>
          <p:spPr bwMode="auto">
            <a:xfrm flipH="1">
              <a:off x="5297" y="13971"/>
              <a:ext cx="3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3213" name="Line 46"/>
            <p:cNvSpPr>
              <a:spLocks noChangeShapeType="1"/>
            </p:cNvSpPr>
            <p:nvPr/>
          </p:nvSpPr>
          <p:spPr bwMode="auto">
            <a:xfrm>
              <a:off x="5017" y="13501"/>
              <a:ext cx="6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14" name="Line 45"/>
            <p:cNvSpPr>
              <a:spLocks noChangeShapeType="1"/>
            </p:cNvSpPr>
            <p:nvPr/>
          </p:nvSpPr>
          <p:spPr bwMode="auto">
            <a:xfrm>
              <a:off x="5672" y="13501"/>
              <a:ext cx="0" cy="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15" name="Text Box 44"/>
            <p:cNvSpPr txBox="1">
              <a:spLocks noChangeArrowheads="1"/>
            </p:cNvSpPr>
            <p:nvPr/>
          </p:nvSpPr>
          <p:spPr bwMode="auto">
            <a:xfrm>
              <a:off x="4269" y="12750"/>
              <a:ext cx="6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ru-RU" sz="1700">
                  <a:solidFill>
                    <a:srgbClr val="000000"/>
                  </a:solidFill>
                  <a:latin typeface="Arial" pitchFamily="34" charset="0"/>
                  <a:cs typeface="Times New Roman" pitchFamily="18" charset="0"/>
                </a:rPr>
                <a:t>н-к</a:t>
              </a:r>
              <a:endParaRPr lang="en-US" altLang="ru-RU" sz="2500"/>
            </a:p>
          </p:txBody>
        </p:sp>
      </p:grpSp>
      <p:sp>
        <p:nvSpPr>
          <p:cNvPr id="93194" name="Rectangle 59"/>
          <p:cNvSpPr>
            <a:spLocks noChangeArrowheads="1"/>
          </p:cNvSpPr>
          <p:nvPr/>
        </p:nvSpPr>
        <p:spPr bwMode="auto">
          <a:xfrm>
            <a:off x="8536732" y="4021231"/>
            <a:ext cx="4478228" cy="51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65" tIns="64282" rIns="128565" bIns="64282"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ru-RU" altLang="ru-RU" sz="2500" b="1" dirty="0">
                <a:cs typeface="Times New Roman" pitchFamily="18" charset="0"/>
              </a:rPr>
              <a:t>Связь «начало – конец»</a:t>
            </a:r>
            <a:endParaRPr lang="ru-RU" altLang="ru-RU" sz="3900" dirty="0"/>
          </a:p>
        </p:txBody>
      </p:sp>
      <p:grpSp>
        <p:nvGrpSpPr>
          <p:cNvPr id="93195" name="Group 15"/>
          <p:cNvGrpSpPr>
            <a:grpSpLocks noChangeAspect="1"/>
          </p:cNvGrpSpPr>
          <p:nvPr/>
        </p:nvGrpSpPr>
        <p:grpSpPr bwMode="auto">
          <a:xfrm>
            <a:off x="5093365" y="4936238"/>
            <a:ext cx="12795189" cy="1639508"/>
            <a:chOff x="2341" y="12666"/>
            <a:chExt cx="10632" cy="1594"/>
          </a:xfrm>
        </p:grpSpPr>
        <p:sp>
          <p:nvSpPr>
            <p:cNvPr id="93196" name="AutoShape 16"/>
            <p:cNvSpPr>
              <a:spLocks noChangeAspect="1" noChangeArrowheads="1"/>
            </p:cNvSpPr>
            <p:nvPr/>
          </p:nvSpPr>
          <p:spPr bwMode="auto">
            <a:xfrm>
              <a:off x="2341" y="12666"/>
              <a:ext cx="10632"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ru-RU" altLang="ru-RU" sz="2500"/>
            </a:p>
          </p:txBody>
        </p:sp>
        <p:sp>
          <p:nvSpPr>
            <p:cNvPr id="93197" name="Text Box 17"/>
            <p:cNvSpPr txBox="1">
              <a:spLocks noChangeArrowheads="1"/>
            </p:cNvSpPr>
            <p:nvPr/>
          </p:nvSpPr>
          <p:spPr bwMode="auto">
            <a:xfrm>
              <a:off x="5434" y="12845"/>
              <a:ext cx="3033" cy="391"/>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Aft>
                  <a:spcPts val="1406"/>
                </a:spcAft>
              </a:pPr>
              <a:r>
                <a:rPr lang="ru-RU" altLang="ru-RU" sz="2200" dirty="0">
                  <a:solidFill>
                    <a:srgbClr val="000000"/>
                  </a:solidFill>
                  <a:latin typeface="Arial" pitchFamily="34" charset="0"/>
                </a:rPr>
                <a:t>Заливка фундамента</a:t>
              </a:r>
              <a:endParaRPr lang="ru-RU" altLang="ru-RU" sz="3400" dirty="0"/>
            </a:p>
          </p:txBody>
        </p:sp>
        <p:sp>
          <p:nvSpPr>
            <p:cNvPr id="93198" name="Text Box 18"/>
            <p:cNvSpPr txBox="1">
              <a:spLocks noChangeArrowheads="1"/>
            </p:cNvSpPr>
            <p:nvPr/>
          </p:nvSpPr>
          <p:spPr bwMode="auto">
            <a:xfrm>
              <a:off x="2341" y="13785"/>
              <a:ext cx="2956" cy="391"/>
            </a:xfrm>
            <a:prstGeom prst="rect">
              <a:avLst/>
            </a:prstGeom>
            <a:solidFill>
              <a:srgbClr val="99CCFF"/>
            </a:solidFill>
            <a:ln w="9525">
              <a:solidFill>
                <a:srgbClr val="808080"/>
              </a:solidFill>
              <a:miter lim="800000"/>
              <a:headEnd/>
              <a:tailEnd/>
            </a:ln>
            <a:effectLst>
              <a:outerShdw dist="107763" dir="18900000" algn="ctr" rotWithShape="0">
                <a:srgbClr val="808080"/>
              </a:outerShdw>
            </a:effectLst>
          </p:spPr>
          <p:txBody>
            <a:bodyPr lIns="63094" tIns="31547" rIns="63094" bIns="3154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Aft>
                  <a:spcPts val="1406"/>
                </a:spcAft>
              </a:pPr>
              <a:r>
                <a:rPr lang="ru-RU" altLang="ru-RU" sz="2200">
                  <a:solidFill>
                    <a:srgbClr val="000000"/>
                  </a:solidFill>
                  <a:latin typeface="Arial" pitchFamily="34" charset="0"/>
                </a:rPr>
                <a:t>Дренажные работы</a:t>
              </a:r>
              <a:endParaRPr lang="ru-RU" altLang="ru-RU" sz="3400"/>
            </a:p>
          </p:txBody>
        </p:sp>
        <p:sp>
          <p:nvSpPr>
            <p:cNvPr id="93199" name="Text Box 19"/>
            <p:cNvSpPr txBox="1">
              <a:spLocks noChangeArrowheads="1"/>
            </p:cNvSpPr>
            <p:nvPr/>
          </p:nvSpPr>
          <p:spPr bwMode="auto">
            <a:xfrm>
              <a:off x="8657" y="12750"/>
              <a:ext cx="4316"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spcAft>
                  <a:spcPts val="1406"/>
                </a:spcAft>
                <a:buClrTx/>
                <a:buSzTx/>
                <a:buNone/>
              </a:pPr>
              <a:endParaRPr lang="ru-RU" altLang="ru-RU" dirty="0"/>
            </a:p>
          </p:txBody>
        </p:sp>
        <p:sp>
          <p:nvSpPr>
            <p:cNvPr id="93200" name="Line 20"/>
            <p:cNvSpPr>
              <a:spLocks noChangeShapeType="1"/>
            </p:cNvSpPr>
            <p:nvPr/>
          </p:nvSpPr>
          <p:spPr bwMode="auto">
            <a:xfrm flipH="1">
              <a:off x="5017" y="13031"/>
              <a:ext cx="3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01" name="Line 21"/>
            <p:cNvSpPr>
              <a:spLocks noChangeShapeType="1"/>
            </p:cNvSpPr>
            <p:nvPr/>
          </p:nvSpPr>
          <p:spPr bwMode="auto">
            <a:xfrm>
              <a:off x="5017" y="13031"/>
              <a:ext cx="0" cy="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02" name="Line 22"/>
            <p:cNvSpPr>
              <a:spLocks noChangeShapeType="1"/>
            </p:cNvSpPr>
            <p:nvPr/>
          </p:nvSpPr>
          <p:spPr bwMode="auto">
            <a:xfrm flipH="1">
              <a:off x="5297" y="13971"/>
              <a:ext cx="3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93203" name="Line 23"/>
            <p:cNvSpPr>
              <a:spLocks noChangeShapeType="1"/>
            </p:cNvSpPr>
            <p:nvPr/>
          </p:nvSpPr>
          <p:spPr bwMode="auto">
            <a:xfrm>
              <a:off x="5017" y="13501"/>
              <a:ext cx="6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04" name="Line 24"/>
            <p:cNvSpPr>
              <a:spLocks noChangeShapeType="1"/>
            </p:cNvSpPr>
            <p:nvPr/>
          </p:nvSpPr>
          <p:spPr bwMode="auto">
            <a:xfrm>
              <a:off x="5672" y="13501"/>
              <a:ext cx="0" cy="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93205" name="Text Box 25"/>
            <p:cNvSpPr txBox="1">
              <a:spLocks noChangeArrowheads="1"/>
            </p:cNvSpPr>
            <p:nvPr/>
          </p:nvSpPr>
          <p:spPr bwMode="auto">
            <a:xfrm>
              <a:off x="4269" y="12750"/>
              <a:ext cx="655"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094" tIns="31547" rIns="63094" bIns="31547">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spcAft>
                  <a:spcPts val="1406"/>
                </a:spcAft>
                <a:buClrTx/>
                <a:buSzTx/>
                <a:buNone/>
              </a:pPr>
              <a:r>
                <a:rPr lang="ru-RU" altLang="ru-RU" sz="2200">
                  <a:solidFill>
                    <a:srgbClr val="000000"/>
                  </a:solidFill>
                  <a:latin typeface="Arial" pitchFamily="34" charset="0"/>
                </a:rPr>
                <a:t>н-к</a:t>
              </a:r>
              <a:endParaRPr lang="ru-RU" altLang="ru-RU" sz="3400"/>
            </a:p>
          </p:txBody>
        </p:sp>
      </p:grpSp>
      <p:sp>
        <p:nvSpPr>
          <p:cNvPr id="50"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5</a:t>
            </a:r>
            <a:r>
              <a:rPr lang="ru-RU" sz="4400" b="1" dirty="0" smtClean="0">
                <a:solidFill>
                  <a:srgbClr val="FC730C"/>
                </a:solidFill>
                <a:latin typeface="Arial" panose="020B0604020202020204" pitchFamily="34" charset="0"/>
                <a:cs typeface="Arial" panose="020B0604020202020204" pitchFamily="34" charset="0"/>
              </a:rPr>
              <a:t>. </a:t>
            </a:r>
            <a:r>
              <a:rPr lang="ru-RU" sz="4400" b="1" dirty="0">
                <a:solidFill>
                  <a:srgbClr val="FC730C"/>
                </a:solidFill>
                <a:latin typeface="Arial" panose="020B0604020202020204" pitchFamily="34" charset="0"/>
                <a:cs typeface="Arial" panose="020B0604020202020204" pitchFamily="34" charset="0"/>
              </a:rPr>
              <a:t>Виды связей между работами</a:t>
            </a:r>
          </a:p>
        </p:txBody>
      </p:sp>
    </p:spTree>
    <p:extLst>
      <p:ext uri="{BB962C8B-B14F-4D97-AF65-F5344CB8AC3E}">
        <p14:creationId xmlns:p14="http://schemas.microsoft.com/office/powerpoint/2010/main" val="2523113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«Планирование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6" name="Прямоугольник 5"/>
          <p:cNvSpPr/>
          <p:nvPr/>
        </p:nvSpPr>
        <p:spPr>
          <a:xfrm>
            <a:off x="5013960" y="1369990"/>
            <a:ext cx="9214997" cy="420806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smtClean="0">
                <a:solidFill>
                  <a:srgbClr val="FC730C"/>
                </a:solidFill>
                <a:latin typeface="Arial" panose="020B0604020202020204" pitchFamily="34" charset="0"/>
                <a:ea typeface="+mj-ea"/>
                <a:cs typeface="Arial" panose="020B0604020202020204" pitchFamily="34" charset="0"/>
              </a:rPr>
              <a:t>Составляющие </a:t>
            </a:r>
            <a:r>
              <a:rPr lang="ru-RU" sz="2800" b="1" dirty="0">
                <a:solidFill>
                  <a:srgbClr val="FC730C"/>
                </a:solidFill>
                <a:latin typeface="Arial" panose="020B0604020202020204" pitchFamily="34" charset="0"/>
                <a:ea typeface="+mj-ea"/>
                <a:cs typeface="Arial" panose="020B0604020202020204" pitchFamily="34" charset="0"/>
              </a:rPr>
              <a:t>проектного плана</a:t>
            </a:r>
          </a:p>
          <a:p>
            <a:pPr marL="514350" indent="-514350" defTabSz="492521">
              <a:spcBef>
                <a:spcPts val="1200"/>
              </a:spcBef>
              <a:buFontTx/>
              <a:buAutoNum type="arabicPeriod"/>
            </a:pPr>
            <a:r>
              <a:rPr lang="ru-RU" sz="2800" b="1" dirty="0">
                <a:latin typeface="Arial" panose="020B0604020202020204" pitchFamily="34" charset="0"/>
                <a:cs typeface="Arial" panose="020B0604020202020204" pitchFamily="34" charset="0"/>
              </a:rPr>
              <a:t>Устав проекта: содержание и роль</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Алгоритм разработки календарного план-графика проекта</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Основные методы оценки длительности работ по проекту и рекомендации по их практическому применению</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Анализ временных резервов работ</a:t>
            </a:r>
          </a:p>
        </p:txBody>
      </p:sp>
    </p:spTree>
    <p:extLst>
      <p:ext uri="{BB962C8B-B14F-4D97-AF65-F5344CB8AC3E}">
        <p14:creationId xmlns:p14="http://schemas.microsoft.com/office/powerpoint/2010/main" val="215758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smtClean="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6</a:t>
            </a:r>
            <a:r>
              <a:rPr lang="ru-RU" sz="4400" b="1" dirty="0" smtClean="0">
                <a:solidFill>
                  <a:srgbClr val="FC730C"/>
                </a:solidFill>
                <a:latin typeface="Arial" panose="020B0604020202020204" pitchFamily="34" charset="0"/>
                <a:cs typeface="Arial" panose="020B0604020202020204" pitchFamily="34" charset="0"/>
              </a:rPr>
              <a:t>. Идеальный календарный график работ</a:t>
            </a:r>
            <a:endParaRPr lang="ru-RU" sz="4400" b="1" dirty="0">
              <a:solidFill>
                <a:srgbClr val="FC730C"/>
              </a:solidFill>
              <a:latin typeface="Arial" panose="020B0604020202020204" pitchFamily="34" charset="0"/>
              <a:cs typeface="Arial" panose="020B0604020202020204" pitchFamily="34" charset="0"/>
            </a:endParaRPr>
          </a:p>
        </p:txBody>
      </p:sp>
      <p:pic>
        <p:nvPicPr>
          <p:cNvPr id="19459" name="Picture 3" descr="C:\Users\Администратор\Desktop\2.4. Идеальный календарный график работ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5783" y="3763981"/>
            <a:ext cx="4573792" cy="3049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Администратор\Desktop\4. Временной резерв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975" y="764744"/>
            <a:ext cx="3738879" cy="280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329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smtClean="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7</a:t>
            </a:r>
            <a:r>
              <a:rPr lang="ru-RU" sz="4400" b="1" dirty="0" smtClean="0">
                <a:solidFill>
                  <a:srgbClr val="FC730C"/>
                </a:solidFill>
                <a:latin typeface="Arial" panose="020B0604020202020204" pitchFamily="34" charset="0"/>
                <a:cs typeface="Arial" panose="020B0604020202020204" pitchFamily="34" charset="0"/>
              </a:rPr>
              <a:t>. Критический путь проекта</a:t>
            </a:r>
            <a:endParaRPr lang="ru-RU" sz="4400" b="1" dirty="0">
              <a:solidFill>
                <a:srgbClr val="FC730C"/>
              </a:solidFill>
              <a:latin typeface="Arial" panose="020B0604020202020204" pitchFamily="34" charset="0"/>
              <a:cs typeface="Arial" panose="020B0604020202020204" pitchFamily="34" charset="0"/>
            </a:endParaRPr>
          </a:p>
        </p:txBody>
      </p:sp>
      <p:pic>
        <p:nvPicPr>
          <p:cNvPr id="22530" name="Picture 2" descr="C:\Users\Администратор\Desktop\ДИСЦИПЛИНЫ\УПРАВЛЕНИЕ  ПРОЕКТАМИ\! 00 ! КК ПРОЕКТНЫЙ МЕНЕДЖМЕНТ\! МОЁ\КАРТИНКИ для вставки в МОЮ презентацию\2.7. Критический путь.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271" y="1006000"/>
            <a:ext cx="6834480" cy="51258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612881" y="1087349"/>
            <a:ext cx="2636520" cy="3539430"/>
          </a:xfrm>
          <a:prstGeom prst="rect">
            <a:avLst/>
          </a:prstGeom>
        </p:spPr>
        <p:txBody>
          <a:bodyPr wrap="square">
            <a:spAutoFit/>
          </a:bodyPr>
          <a:lstStyle/>
          <a:p>
            <a:r>
              <a:rPr lang="ru-RU" sz="2800" b="1" dirty="0">
                <a:solidFill>
                  <a:srgbClr val="FF0000"/>
                </a:solidFill>
                <a:effectLst>
                  <a:outerShdw blurRad="38100" dist="38100" dir="2700000" algn="tl">
                    <a:srgbClr val="000000">
                      <a:alpha val="43137"/>
                    </a:srgbClr>
                  </a:outerShdw>
                </a:effectLst>
              </a:rPr>
              <a:t>Критический путь проекта</a:t>
            </a:r>
            <a:r>
              <a:rPr lang="ru-RU" sz="2800" dirty="0">
                <a:solidFill>
                  <a:srgbClr val="FF0000"/>
                </a:solidFill>
                <a:effectLst>
                  <a:outerShdw blurRad="38100" dist="38100" dir="2700000" algn="tl">
                    <a:srgbClr val="000000">
                      <a:alpha val="43137"/>
                    </a:srgbClr>
                  </a:outerShdw>
                </a:effectLst>
              </a:rPr>
              <a:t> </a:t>
            </a:r>
            <a:r>
              <a:rPr lang="ru-RU" sz="2800" dirty="0">
                <a:effectLst>
                  <a:outerShdw blurRad="38100" dist="38100" dir="2700000" algn="tl">
                    <a:srgbClr val="000000">
                      <a:alpha val="43137"/>
                    </a:srgbClr>
                  </a:outerShdw>
                </a:effectLst>
              </a:rPr>
              <a:t>– цепочка </a:t>
            </a:r>
            <a:r>
              <a:rPr lang="ru-RU" sz="2800" i="1" dirty="0">
                <a:effectLst>
                  <a:outerShdw blurRad="38100" dist="38100" dir="2700000" algn="tl">
                    <a:srgbClr val="000000">
                      <a:alpha val="43137"/>
                    </a:srgbClr>
                  </a:outerShdw>
                </a:effectLst>
              </a:rPr>
              <a:t>критических работ – это</a:t>
            </a:r>
            <a:r>
              <a:rPr lang="ru-RU" sz="2800" dirty="0">
                <a:effectLst>
                  <a:outerShdw blurRad="38100" dist="38100" dir="2700000" algn="tl">
                    <a:srgbClr val="000000">
                      <a:alpha val="43137"/>
                    </a:srgbClr>
                  </a:outerShdw>
                </a:effectLst>
              </a:rPr>
              <a:t> самая длинная цепочка работ в </a:t>
            </a:r>
            <a:r>
              <a:rPr lang="ru-RU" sz="2800" dirty="0" smtClean="0">
                <a:effectLst>
                  <a:outerShdw blurRad="38100" dist="38100" dir="2700000" algn="tl">
                    <a:srgbClr val="000000">
                      <a:alpha val="43137"/>
                    </a:srgbClr>
                  </a:outerShdw>
                </a:effectLst>
              </a:rPr>
              <a:t>проекте</a:t>
            </a:r>
            <a:endParaRPr lang="ru-R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109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3</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8</a:t>
            </a:r>
            <a:r>
              <a:rPr lang="ru-RU" sz="4400" b="1" dirty="0" smtClean="0">
                <a:solidFill>
                  <a:srgbClr val="FC730C"/>
                </a:solidFill>
                <a:latin typeface="Arial" panose="020B0604020202020204" pitchFamily="34" charset="0"/>
                <a:cs typeface="Arial" panose="020B0604020202020204" pitchFamily="34" charset="0"/>
              </a:rPr>
              <a:t>. Типичные ошибки планирования</a:t>
            </a:r>
            <a:endParaRPr lang="ru-RU" sz="4400" b="1" dirty="0">
              <a:solidFill>
                <a:srgbClr val="FC730C"/>
              </a:solidFill>
              <a:latin typeface="Arial" panose="020B0604020202020204" pitchFamily="34" charset="0"/>
              <a:cs typeface="Arial" panose="020B0604020202020204" pitchFamily="34" charset="0"/>
            </a:endParaRPr>
          </a:p>
        </p:txBody>
      </p:sp>
      <p:pic>
        <p:nvPicPr>
          <p:cNvPr id="3" name="Рисунок 2" descr="C:\Users\Администратор\Desktop\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700" y="1221944"/>
            <a:ext cx="6604000" cy="5648756"/>
          </a:xfrm>
          <a:prstGeom prst="rect">
            <a:avLst/>
          </a:prstGeom>
          <a:noFill/>
          <a:ln>
            <a:noFill/>
          </a:ln>
        </p:spPr>
      </p:pic>
    </p:spTree>
    <p:extLst>
      <p:ext uri="{BB962C8B-B14F-4D97-AF65-F5344CB8AC3E}">
        <p14:creationId xmlns:p14="http://schemas.microsoft.com/office/powerpoint/2010/main" val="1675731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«Планирование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5" name="Прямоугольник 4"/>
          <p:cNvSpPr/>
          <p:nvPr/>
        </p:nvSpPr>
        <p:spPr>
          <a:xfrm>
            <a:off x="5013960" y="1369990"/>
            <a:ext cx="9214997" cy="420806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Составляющие </a:t>
            </a:r>
            <a:r>
              <a:rPr lang="ru-RU" sz="2800" b="1" dirty="0">
                <a:latin typeface="Arial" panose="020B0604020202020204" pitchFamily="34" charset="0"/>
                <a:cs typeface="Arial" panose="020B0604020202020204" pitchFamily="34" charset="0"/>
              </a:rPr>
              <a:t>проектного плана</a:t>
            </a:r>
          </a:p>
          <a:p>
            <a:pPr marL="514350" indent="-514350" defTabSz="492521">
              <a:spcBef>
                <a:spcPts val="1200"/>
              </a:spcBef>
              <a:buFontTx/>
              <a:buAutoNum type="arabicPeriod"/>
            </a:pPr>
            <a:r>
              <a:rPr lang="ru-RU" sz="2800" b="1" dirty="0">
                <a:latin typeface="Arial" panose="020B0604020202020204" pitchFamily="34" charset="0"/>
                <a:cs typeface="Arial" panose="020B0604020202020204" pitchFamily="34" charset="0"/>
              </a:rPr>
              <a:t>Устав проекта: содержание и роль</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Алгоритм разработки календарного план-графика проекта</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a:solidFill>
                  <a:srgbClr val="FC730C"/>
                </a:solidFill>
                <a:latin typeface="Arial" panose="020B0604020202020204" pitchFamily="34" charset="0"/>
                <a:ea typeface="+mj-ea"/>
                <a:cs typeface="Arial" panose="020B0604020202020204" pitchFamily="34" charset="0"/>
              </a:rPr>
              <a:t>Основные методы оценки длительности работ по проекту и рекомендации по их практическому применению</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Анализ временных резервов работ</a:t>
            </a:r>
          </a:p>
        </p:txBody>
      </p:sp>
    </p:spTree>
    <p:extLst>
      <p:ext uri="{BB962C8B-B14F-4D97-AF65-F5344CB8AC3E}">
        <p14:creationId xmlns:p14="http://schemas.microsoft.com/office/powerpoint/2010/main" val="2998745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4</a:t>
            </a:r>
            <a:r>
              <a:rPr lang="ru-RU" sz="4400" b="1" dirty="0" smtClean="0">
                <a:solidFill>
                  <a:srgbClr val="FC730C"/>
                </a:solidFill>
                <a:latin typeface="Arial" panose="020B0604020202020204" pitchFamily="34" charset="0"/>
                <a:cs typeface="Arial" panose="020B0604020202020204" pitchFamily="34" charset="0"/>
              </a:rPr>
              <a:t>.1. Методы оценки длительности работ</a:t>
            </a:r>
            <a:endParaRPr lang="ru-RU" sz="4400" b="1" dirty="0">
              <a:solidFill>
                <a:srgbClr val="FC730C"/>
              </a:solidFill>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5740210" y="1440153"/>
            <a:ext cx="7960968" cy="1008112"/>
          </a:xfrm>
          <a:prstGeom prst="roundRect">
            <a:avLst/>
          </a:prstGeom>
          <a:solidFill>
            <a:srgbClr val="FFFF00"/>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Экспертные оценки</a:t>
            </a:r>
          </a:p>
        </p:txBody>
      </p:sp>
      <p:sp>
        <p:nvSpPr>
          <p:cNvPr id="6" name="Скругленный прямоугольник 5"/>
          <p:cNvSpPr/>
          <p:nvPr/>
        </p:nvSpPr>
        <p:spPr>
          <a:xfrm>
            <a:off x="5758279" y="2718393"/>
            <a:ext cx="7960968" cy="1008112"/>
          </a:xfrm>
          <a:prstGeom prst="roundRect">
            <a:avLst/>
          </a:prstGeom>
          <a:solidFill>
            <a:srgbClr val="00B050"/>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chemeClr val="accent2">
                    <a:lumMod val="40000"/>
                    <a:lumOff val="60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Оценки по аналогам</a:t>
            </a:r>
          </a:p>
        </p:txBody>
      </p:sp>
      <p:sp>
        <p:nvSpPr>
          <p:cNvPr id="7" name="Скругленный прямоугольник 6"/>
          <p:cNvSpPr/>
          <p:nvPr/>
        </p:nvSpPr>
        <p:spPr>
          <a:xfrm>
            <a:off x="5758279" y="4104449"/>
            <a:ext cx="7960968" cy="1008112"/>
          </a:xfrm>
          <a:prstGeom prst="roundRect">
            <a:avLst/>
          </a:prstGeom>
          <a:solidFill>
            <a:srgbClr val="DEF5FA">
              <a:lumMod val="90000"/>
            </a:srgb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400" b="1" kern="0" dirty="0" smtClean="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Параметрические оценки</a:t>
            </a:r>
            <a:endParaRPr lang="ru-RU" sz="2400" b="1" kern="0" dirty="0">
              <a:solidFill>
                <a:srgbClr val="00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5740210" y="5389780"/>
            <a:ext cx="7960968" cy="1008112"/>
          </a:xfrm>
          <a:prstGeom prst="roundRect">
            <a:avLst/>
          </a:prstGeom>
          <a:solidFill>
            <a:srgbClr val="0070C0"/>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400" b="1" kern="0" dirty="0">
                <a:solidFill>
                  <a:srgbClr val="C4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Оценки по трем точкам (</a:t>
            </a:r>
            <a:r>
              <a:rPr lang="en-US" sz="2400" b="1" kern="0" dirty="0">
                <a:solidFill>
                  <a:srgbClr val="C4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PERT)</a:t>
            </a:r>
            <a:endParaRPr lang="ru-RU" sz="2400" b="1" kern="0" dirty="0">
              <a:solidFill>
                <a:srgbClr val="C4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98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b="1" dirty="0">
                <a:solidFill>
                  <a:srgbClr val="FC730C"/>
                </a:solidFill>
                <a:latin typeface="Arial" panose="020B0604020202020204" pitchFamily="34" charset="0"/>
                <a:cs typeface="Arial" panose="020B0604020202020204" pitchFamily="34" charset="0"/>
              </a:rPr>
              <a:t>4</a:t>
            </a:r>
            <a:r>
              <a:rPr lang="ru-RU" sz="4400" b="1" dirty="0" smtClean="0">
                <a:solidFill>
                  <a:srgbClr val="FC730C"/>
                </a:solidFill>
                <a:latin typeface="Arial" panose="020B0604020202020204" pitchFamily="34" charset="0"/>
                <a:cs typeface="Arial" panose="020B0604020202020204" pitchFamily="34" charset="0"/>
              </a:rPr>
              <a:t>.</a:t>
            </a:r>
            <a:r>
              <a:rPr lang="en-US" sz="4400" b="1" dirty="0" smtClean="0">
                <a:solidFill>
                  <a:srgbClr val="FC730C"/>
                </a:solidFill>
                <a:latin typeface="Arial" panose="020B0604020202020204" pitchFamily="34" charset="0"/>
                <a:cs typeface="Arial" panose="020B0604020202020204" pitchFamily="34" charset="0"/>
              </a:rPr>
              <a:t>2</a:t>
            </a:r>
            <a:r>
              <a:rPr lang="ru-RU" sz="4400" b="1" dirty="0" smtClean="0">
                <a:solidFill>
                  <a:srgbClr val="FC730C"/>
                </a:solidFill>
                <a:latin typeface="Arial" panose="020B0604020202020204" pitchFamily="34" charset="0"/>
                <a:cs typeface="Arial" panose="020B0604020202020204" pitchFamily="34" charset="0"/>
              </a:rPr>
              <a:t>. Анализ оценки длительности работ</a:t>
            </a:r>
            <a:endParaRPr lang="ru-RU" sz="4400" b="1" dirty="0">
              <a:solidFill>
                <a:srgbClr val="FC730C"/>
              </a:solidFill>
              <a:latin typeface="Arial" panose="020B0604020202020204" pitchFamily="34" charset="0"/>
              <a:cs typeface="Arial" panose="020B0604020202020204" pitchFamily="34" charset="0"/>
            </a:endParaRPr>
          </a:p>
        </p:txBody>
      </p:sp>
      <p:pic>
        <p:nvPicPr>
          <p:cNvPr id="72706" name="Picture 2" descr="C:\Users\Администратор\Desktop\Слайд 35_New.JPG"/>
          <p:cNvPicPr>
            <a:picLocks noChangeAspect="1" noChangeArrowheads="1"/>
          </p:cNvPicPr>
          <p:nvPr/>
        </p:nvPicPr>
        <p:blipFill>
          <a:blip r:embed="rId3" cstate="print"/>
          <a:srcRect/>
          <a:stretch>
            <a:fillRect/>
          </a:stretch>
        </p:blipFill>
        <p:spPr bwMode="auto">
          <a:xfrm>
            <a:off x="4880055" y="1047750"/>
            <a:ext cx="9301526" cy="5810250"/>
          </a:xfrm>
          <a:prstGeom prst="rect">
            <a:avLst/>
          </a:prstGeom>
          <a:noFill/>
        </p:spPr>
      </p:pic>
    </p:spTree>
    <p:extLst>
      <p:ext uri="{BB962C8B-B14F-4D97-AF65-F5344CB8AC3E}">
        <p14:creationId xmlns:p14="http://schemas.microsoft.com/office/powerpoint/2010/main" val="2337562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Лекция «Планирование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5" name="Прямоугольник 4"/>
          <p:cNvSpPr/>
          <p:nvPr/>
        </p:nvSpPr>
        <p:spPr>
          <a:xfrm>
            <a:off x="5013960" y="1369990"/>
            <a:ext cx="9214997" cy="4208065"/>
          </a:xfrm>
          <a:prstGeom prst="rect">
            <a:avLst/>
          </a:prstGeom>
        </p:spPr>
        <p:txBody>
          <a:bodyPr wrap="square" lIns="144006" tIns="72004" rIns="144006" bIns="72004">
            <a:spAutoFit/>
          </a:bodyPr>
          <a:lstStyle/>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Составляющие </a:t>
            </a:r>
            <a:r>
              <a:rPr lang="ru-RU" sz="2800" b="1" dirty="0">
                <a:latin typeface="Arial" panose="020B0604020202020204" pitchFamily="34" charset="0"/>
                <a:cs typeface="Arial" panose="020B0604020202020204" pitchFamily="34" charset="0"/>
              </a:rPr>
              <a:t>проектного плана</a:t>
            </a:r>
          </a:p>
          <a:p>
            <a:pPr marL="514350" indent="-514350" defTabSz="492521">
              <a:spcBef>
                <a:spcPts val="1200"/>
              </a:spcBef>
              <a:buFontTx/>
              <a:buAutoNum type="arabicPeriod"/>
            </a:pPr>
            <a:r>
              <a:rPr lang="ru-RU" sz="2800" b="1" dirty="0">
                <a:latin typeface="Arial" panose="020B0604020202020204" pitchFamily="34" charset="0"/>
                <a:cs typeface="Arial" panose="020B0604020202020204" pitchFamily="34" charset="0"/>
              </a:rPr>
              <a:t>Устав проекта: содержание и роль</a:t>
            </a:r>
          </a:p>
          <a:p>
            <a:pPr marL="514350" indent="-514350" defTabSz="492521">
              <a:spcBef>
                <a:spcPts val="1200"/>
              </a:spcBef>
              <a:buAutoNum type="arabicPeriod"/>
            </a:pPr>
            <a:r>
              <a:rPr lang="ru-RU" sz="2800" b="1" dirty="0" smtClean="0">
                <a:latin typeface="Arial" panose="020B0604020202020204" pitchFamily="34" charset="0"/>
                <a:cs typeface="Arial" panose="020B0604020202020204" pitchFamily="34" charset="0"/>
              </a:rPr>
              <a:t>Алгоритм разработки календарного план-графика проекта</a:t>
            </a:r>
            <a:endParaRPr lang="ru-RU" sz="2800" b="1" dirty="0">
              <a:latin typeface="Arial" panose="020B0604020202020204" pitchFamily="34" charset="0"/>
              <a:cs typeface="Arial" panose="020B0604020202020204" pitchFamily="34" charset="0"/>
            </a:endParaRPr>
          </a:p>
          <a:p>
            <a:pPr marL="514350" indent="-514350" defTabSz="492521">
              <a:spcBef>
                <a:spcPts val="1200"/>
              </a:spcBef>
              <a:buAutoNum type="arabicPeriod"/>
            </a:pPr>
            <a:r>
              <a:rPr lang="ru-RU" sz="2800" b="1" dirty="0">
                <a:latin typeface="Arial" panose="020B0604020202020204" pitchFamily="34" charset="0"/>
                <a:cs typeface="Arial" panose="020B0604020202020204" pitchFamily="34" charset="0"/>
              </a:rPr>
              <a:t>Основные методы оценки длительности работ по проекту и рекомендации по их практическому применению</a:t>
            </a:r>
          </a:p>
          <a:p>
            <a:pPr marL="514350" indent="-514350" defTabSz="492521">
              <a:spcBef>
                <a:spcPts val="1200"/>
              </a:spcBef>
              <a:buAutoNum type="arabicPeriod"/>
            </a:pPr>
            <a:r>
              <a:rPr lang="ru-RU" sz="2800" b="1" dirty="0">
                <a:solidFill>
                  <a:srgbClr val="FC730C"/>
                </a:solidFill>
                <a:latin typeface="Arial" panose="020B0604020202020204" pitchFamily="34" charset="0"/>
                <a:ea typeface="+mj-ea"/>
                <a:cs typeface="Arial" panose="020B0604020202020204" pitchFamily="34" charset="0"/>
              </a:rPr>
              <a:t>Анализ временных резервов работ</a:t>
            </a:r>
          </a:p>
        </p:txBody>
      </p:sp>
    </p:spTree>
    <p:extLst>
      <p:ext uri="{BB962C8B-B14F-4D97-AF65-F5344CB8AC3E}">
        <p14:creationId xmlns:p14="http://schemas.microsoft.com/office/powerpoint/2010/main" val="3163292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400" b="1" dirty="0" smtClean="0">
                <a:solidFill>
                  <a:srgbClr val="FC730C"/>
                </a:solidFill>
                <a:latin typeface="Arial" panose="020B0604020202020204" pitchFamily="34" charset="0"/>
                <a:cs typeface="Arial" panose="020B0604020202020204" pitchFamily="34" charset="0"/>
              </a:rPr>
              <a:t>5.1. Стадии анализа временных резервов</a:t>
            </a:r>
            <a:endParaRPr lang="ru-RU" sz="4400" b="1" dirty="0">
              <a:solidFill>
                <a:srgbClr val="FC730C"/>
              </a:solidFill>
              <a:latin typeface="Arial" panose="020B0604020202020204" pitchFamily="34" charset="0"/>
              <a:cs typeface="Arial" panose="020B0604020202020204" pitchFamily="34" charset="0"/>
            </a:endParaRPr>
          </a:p>
        </p:txBody>
      </p:sp>
      <p:sp>
        <p:nvSpPr>
          <p:cNvPr id="5" name="Прямоугольник 4"/>
          <p:cNvSpPr/>
          <p:nvPr/>
        </p:nvSpPr>
        <p:spPr>
          <a:xfrm>
            <a:off x="6229350" y="933450"/>
            <a:ext cx="7829551" cy="636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000" b="1" dirty="0" smtClean="0">
                <a:solidFill>
                  <a:schemeClr val="tx1"/>
                </a:solidFill>
                <a:latin typeface="Tahoma" pitchFamily="34" charset="0"/>
                <a:cs typeface="Times New Roman" pitchFamily="18" charset="0"/>
              </a:rPr>
              <a:t>ОСНОВНЫЕ СТАДИИ:</a:t>
            </a:r>
          </a:p>
          <a:p>
            <a:pPr algn="ctr"/>
            <a:endParaRPr lang="ru-RU" b="1" dirty="0" smtClean="0">
              <a:solidFill>
                <a:schemeClr val="tx1"/>
              </a:solidFill>
            </a:endParaRPr>
          </a:p>
          <a:p>
            <a:r>
              <a:rPr lang="ru-RU" sz="2400" dirty="0" smtClean="0">
                <a:solidFill>
                  <a:schemeClr val="tx1"/>
                </a:solidFill>
              </a:rPr>
              <a:t>• выявление </a:t>
            </a:r>
            <a:r>
              <a:rPr lang="ru-RU" sz="2400" dirty="0">
                <a:solidFill>
                  <a:schemeClr val="tx1"/>
                </a:solidFill>
              </a:rPr>
              <a:t>и анализ отклонений от базового расписания выполнения работ;</a:t>
            </a:r>
          </a:p>
          <a:p>
            <a:r>
              <a:rPr lang="ru-RU" sz="2400" dirty="0">
                <a:solidFill>
                  <a:schemeClr val="tx1"/>
                </a:solidFill>
              </a:rPr>
              <a:t>• определение негативных факторов, влияющих на выполнение работ;</a:t>
            </a:r>
          </a:p>
          <a:p>
            <a:r>
              <a:rPr lang="ru-RU" sz="2400" dirty="0">
                <a:solidFill>
                  <a:schemeClr val="tx1"/>
                </a:solidFill>
              </a:rPr>
              <a:t>• определение необходимых корректирующих воздействий;</a:t>
            </a:r>
          </a:p>
          <a:p>
            <a:r>
              <a:rPr lang="ru-RU" sz="2400" dirty="0">
                <a:solidFill>
                  <a:schemeClr val="tx1"/>
                </a:solidFill>
              </a:rPr>
              <a:t>• прогнозирование хода выполнения работ по осуществлению проекта;</a:t>
            </a:r>
          </a:p>
          <a:p>
            <a:r>
              <a:rPr lang="ru-RU" sz="2400" dirty="0">
                <a:solidFill>
                  <a:schemeClr val="tx1"/>
                </a:solidFill>
              </a:rPr>
              <a:t>• согласование и получение разрешения на внесение необходимых изменений в расписание работ проекта;</a:t>
            </a:r>
          </a:p>
          <a:p>
            <a:r>
              <a:rPr lang="ru-RU" sz="2400" dirty="0">
                <a:solidFill>
                  <a:schemeClr val="tx1"/>
                </a:solidFill>
              </a:rPr>
              <a:t>• корректировку расписания работ проекта с учетом внесенных изменений;</a:t>
            </a:r>
          </a:p>
          <a:p>
            <a:r>
              <a:rPr lang="ru-RU" sz="2400" dirty="0">
                <a:solidFill>
                  <a:schemeClr val="tx1"/>
                </a:solidFill>
              </a:rPr>
              <a:t>• утверждение модифицированного расписания работ проекта;</a:t>
            </a:r>
          </a:p>
          <a:p>
            <a:r>
              <a:rPr lang="ru-RU" sz="2400" dirty="0">
                <a:solidFill>
                  <a:schemeClr val="tx1"/>
                </a:solidFill>
              </a:rPr>
              <a:t>• анализ и документирование </a:t>
            </a:r>
            <a:r>
              <a:rPr lang="ru-RU" sz="2400" dirty="0" smtClean="0">
                <a:solidFill>
                  <a:schemeClr val="tx1"/>
                </a:solidFill>
              </a:rPr>
              <a:t>внесенных изменений</a:t>
            </a:r>
            <a:endParaRPr lang="ru-RU" sz="2400" dirty="0">
              <a:solidFill>
                <a:schemeClr val="tx1"/>
              </a:solidFill>
            </a:endParaRPr>
          </a:p>
        </p:txBody>
      </p:sp>
    </p:spTree>
    <p:extLst>
      <p:ext uri="{BB962C8B-B14F-4D97-AF65-F5344CB8AC3E}">
        <p14:creationId xmlns:p14="http://schemas.microsoft.com/office/powerpoint/2010/main" val="1029436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400" b="1" dirty="0" smtClean="0">
                <a:solidFill>
                  <a:srgbClr val="FC730C"/>
                </a:solidFill>
                <a:latin typeface="Arial" panose="020B0604020202020204" pitchFamily="34" charset="0"/>
                <a:cs typeface="Arial" panose="020B0604020202020204" pitchFamily="34" charset="0"/>
              </a:rPr>
              <a:t>5.2. Анализ временных резервов работ</a:t>
            </a:r>
            <a:endParaRPr lang="ru-RU" sz="4400" b="1" dirty="0">
              <a:solidFill>
                <a:srgbClr val="FC730C"/>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489" y="1123950"/>
            <a:ext cx="9266353" cy="5867399"/>
          </a:xfrm>
          <a:prstGeom prst="rect">
            <a:avLst/>
          </a:prstGeom>
        </p:spPr>
      </p:pic>
    </p:spTree>
    <p:extLst>
      <p:ext uri="{BB962C8B-B14F-4D97-AF65-F5344CB8AC3E}">
        <p14:creationId xmlns:p14="http://schemas.microsoft.com/office/powerpoint/2010/main" val="461006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168096" y="1179481"/>
            <a:ext cx="4029216" cy="298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400" b="1" dirty="0" smtClean="0">
                <a:solidFill>
                  <a:srgbClr val="FC730C"/>
                </a:solidFill>
                <a:latin typeface="Arial" panose="020B0604020202020204" pitchFamily="34" charset="0"/>
                <a:cs typeface="Arial" panose="020B0604020202020204" pitchFamily="34" charset="0"/>
              </a:rPr>
              <a:t>5.3. Критерии успешности проекта</a:t>
            </a:r>
            <a:endParaRPr lang="ru-RU" sz="4400" b="1" dirty="0">
              <a:solidFill>
                <a:srgbClr val="FC730C"/>
              </a:solidFill>
              <a:latin typeface="Arial" panose="020B0604020202020204" pitchFamily="34" charset="0"/>
              <a:cs typeface="Arial" panose="020B0604020202020204" pitchFamily="34" charset="0"/>
            </a:endParaRPr>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891" y="3947160"/>
            <a:ext cx="4525345" cy="282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4" name="Picture 2" descr="https://avatars.mds.yandex.net/get-zen_doc/60743/pub_5c4429e24d404000adabb3c7_5c442c3d2222c300aee13c83/scale_1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320" y="1217087"/>
            <a:ext cx="2811065" cy="222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5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86" y="-485543"/>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1.1. Энергия проекта</a:t>
            </a:r>
            <a:endParaRPr lang="ru-RU" sz="4800" b="1" dirty="0">
              <a:solidFill>
                <a:srgbClr val="FC730C"/>
              </a:solidFill>
              <a:latin typeface="Arial" panose="020B0604020202020204" pitchFamily="34" charset="0"/>
              <a:cs typeface="Arial" panose="020B0604020202020204" pitchFamily="34" charset="0"/>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4" y="1233170"/>
            <a:ext cx="7273925" cy="483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820400" y="1233170"/>
            <a:ext cx="3383279" cy="19215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b="1" i="1" dirty="0">
                <a:solidFill>
                  <a:srgbClr val="0066FF"/>
                </a:solidFill>
              </a:rPr>
              <a:t>Связь проекта с миссией и видением </a:t>
            </a:r>
            <a:r>
              <a:rPr lang="ru-RU" sz="2800" b="1" i="1" dirty="0" smtClean="0">
                <a:solidFill>
                  <a:srgbClr val="0066FF"/>
                </a:solidFill>
              </a:rPr>
              <a:t>компании</a:t>
            </a:r>
            <a:endParaRPr lang="ru-RU" sz="2800" b="1" i="1" dirty="0">
              <a:solidFill>
                <a:srgbClr val="0066FF"/>
              </a:solidFill>
            </a:endParaRPr>
          </a:p>
        </p:txBody>
      </p:sp>
      <p:sp>
        <p:nvSpPr>
          <p:cNvPr id="5" name="Выгнутая вправо стрелка 4"/>
          <p:cNvSpPr/>
          <p:nvPr/>
        </p:nvSpPr>
        <p:spPr>
          <a:xfrm rot="1160389">
            <a:off x="12024358" y="3789677"/>
            <a:ext cx="1280161" cy="11328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067987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ctrTitle"/>
          </p:nvPr>
        </p:nvSpPr>
        <p:spPr>
          <a:xfrm>
            <a:off x="0" y="3540150"/>
            <a:ext cx="14401800" cy="765537"/>
          </a:xfrm>
        </p:spPr>
        <p:txBody>
          <a:bodyPr rtlCol="0">
            <a:normAutofit fontScale="90000"/>
          </a:bodyPr>
          <a:lstStyle/>
          <a:p>
            <a:pPr algn="ctr">
              <a:defRPr/>
            </a:pPr>
            <a:r>
              <a:rPr lang="ru-RU" sz="5400" b="1" dirty="0">
                <a:solidFill>
                  <a:srgbClr val="FC730C"/>
                </a:solidFill>
                <a:latin typeface="Gotham Pro" panose="02000503040000020004" pitchFamily="50" charset="0"/>
                <a:cs typeface="Gotham Pro" panose="02000503040000020004" pitchFamily="50" charset="0"/>
              </a:rPr>
              <a:t>Спасибо за внимание!</a:t>
            </a:r>
          </a:p>
        </p:txBody>
      </p:sp>
    </p:spTree>
    <p:extLst>
      <p:ext uri="{BB962C8B-B14F-4D97-AF65-F5344CB8AC3E}">
        <p14:creationId xmlns:p14="http://schemas.microsoft.com/office/powerpoint/2010/main" val="4123816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6441" y="1371600"/>
            <a:ext cx="7115439" cy="376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1"/>
          <p:cNvSpPr txBox="1">
            <a:spLocks/>
          </p:cNvSpPr>
          <p:nvPr/>
        </p:nvSpPr>
        <p:spPr>
          <a:xfrm>
            <a:off x="-1586" y="-485543"/>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1.2. Вектор проекта</a:t>
            </a:r>
            <a:endParaRPr lang="ru-RU" sz="4800" b="1" dirty="0">
              <a:solidFill>
                <a:srgbClr val="FC730C"/>
              </a:solidFill>
              <a:latin typeface="Arial" panose="020B0604020202020204" pitchFamily="34" charset="0"/>
              <a:cs typeface="Arial" panose="020B0604020202020204" pitchFamily="34" charset="0"/>
            </a:endParaRPr>
          </a:p>
        </p:txBody>
      </p:sp>
      <p:sp>
        <p:nvSpPr>
          <p:cNvPr id="4" name="Прямоугольник 3"/>
          <p:cNvSpPr/>
          <p:nvPr/>
        </p:nvSpPr>
        <p:spPr>
          <a:xfrm>
            <a:off x="10820400" y="1233170"/>
            <a:ext cx="3383279" cy="19215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b="1" i="1" dirty="0">
                <a:solidFill>
                  <a:srgbClr val="0066FF"/>
                </a:solidFill>
              </a:rPr>
              <a:t>Связь вектора (цели) проекта с вектором человека</a:t>
            </a:r>
          </a:p>
        </p:txBody>
      </p:sp>
      <p:sp>
        <p:nvSpPr>
          <p:cNvPr id="5" name="Выгнутая вправо стрелка 4"/>
          <p:cNvSpPr/>
          <p:nvPr/>
        </p:nvSpPr>
        <p:spPr>
          <a:xfrm rot="2274164">
            <a:off x="10794260" y="4401882"/>
            <a:ext cx="2024874" cy="1467993"/>
          </a:xfrm>
          <a:prstGeom prst="curvedLeftArrow">
            <a:avLst>
              <a:gd name="adj1" fmla="val 25000"/>
              <a:gd name="adj2" fmla="val 476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790144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86" y="-485543"/>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1.3. Коучинговый инструмент</a:t>
            </a:r>
            <a:endParaRPr lang="ru-RU" sz="4800" b="1" dirty="0">
              <a:solidFill>
                <a:srgbClr val="FC730C"/>
              </a:solidFill>
              <a:latin typeface="Arial" panose="020B0604020202020204" pitchFamily="34" charset="0"/>
              <a:cs typeface="Arial" panose="020B0604020202020204" pitchFamily="34" charset="0"/>
            </a:endParaRPr>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321" y="1087024"/>
            <a:ext cx="6292532" cy="564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1276014" y="1554480"/>
            <a:ext cx="3064826" cy="1463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b="1" i="1" dirty="0">
                <a:solidFill>
                  <a:srgbClr val="0066FF"/>
                </a:solidFill>
              </a:rPr>
              <a:t>4 базовых вопроса </a:t>
            </a:r>
            <a:r>
              <a:rPr lang="ru-RU" sz="2800" b="1" i="1" dirty="0" err="1">
                <a:solidFill>
                  <a:srgbClr val="0066FF"/>
                </a:solidFill>
              </a:rPr>
              <a:t>коучинга</a:t>
            </a:r>
            <a:endParaRPr lang="ru-RU" sz="2800" b="1" i="1" dirty="0">
              <a:solidFill>
                <a:srgbClr val="0066FF"/>
              </a:solidFill>
            </a:endParaRPr>
          </a:p>
        </p:txBody>
      </p:sp>
      <p:sp>
        <p:nvSpPr>
          <p:cNvPr id="6" name="Выгнутая вправо стрелка 5"/>
          <p:cNvSpPr/>
          <p:nvPr/>
        </p:nvSpPr>
        <p:spPr>
          <a:xfrm rot="2807492">
            <a:off x="12316262" y="3584427"/>
            <a:ext cx="1280161" cy="22061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75020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1.4. Предварительный план проекта</a:t>
            </a:r>
            <a:endParaRPr lang="ru-RU" sz="4800" b="1" dirty="0">
              <a:solidFill>
                <a:srgbClr val="FC730C"/>
              </a:solidFill>
              <a:latin typeface="Arial" panose="020B0604020202020204" pitchFamily="34" charset="0"/>
              <a:cs typeface="Arial" panose="020B0604020202020204" pitchFamily="34" charset="0"/>
            </a:endParaRPr>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053" y="905510"/>
            <a:ext cx="57150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9951720" y="3870960"/>
            <a:ext cx="4099560" cy="26974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i="1" dirty="0" smtClean="0">
                <a:solidFill>
                  <a:srgbClr val="0066FF"/>
                </a:solidFill>
              </a:rPr>
              <a:t>Основное назначение:</a:t>
            </a:r>
          </a:p>
          <a:p>
            <a:pPr marL="457200" indent="-457200">
              <a:buFont typeface="Calibri" panose="020F0502020204030204" pitchFamily="34" charset="0"/>
              <a:buChar char="–"/>
            </a:pPr>
            <a:r>
              <a:rPr lang="ru-RU" sz="2400" b="1" i="1" dirty="0" smtClean="0">
                <a:solidFill>
                  <a:srgbClr val="0066FF"/>
                </a:solidFill>
              </a:rPr>
              <a:t>выявить и проработать систему целей;</a:t>
            </a:r>
          </a:p>
          <a:p>
            <a:pPr marL="457200" indent="-457200">
              <a:buFont typeface="Calibri" panose="020F0502020204030204" pitchFamily="34" charset="0"/>
              <a:buChar char="–"/>
            </a:pPr>
            <a:r>
              <a:rPr lang="ru-RU" sz="2400" b="1" i="1" dirty="0" smtClean="0">
                <a:solidFill>
                  <a:srgbClr val="0066FF"/>
                </a:solidFill>
              </a:rPr>
              <a:t>разработать стратегический план;</a:t>
            </a:r>
          </a:p>
          <a:p>
            <a:pPr marL="457200" indent="-457200">
              <a:buFont typeface="Calibri" panose="020F0502020204030204" pitchFamily="34" charset="0"/>
              <a:buChar char="–"/>
            </a:pPr>
            <a:r>
              <a:rPr lang="ru-RU" sz="2400" b="1" i="1" dirty="0" smtClean="0">
                <a:solidFill>
                  <a:srgbClr val="0066FF"/>
                </a:solidFill>
              </a:rPr>
              <a:t>спроектировать </a:t>
            </a:r>
            <a:r>
              <a:rPr lang="ru-RU" sz="2400" b="1" i="1" dirty="0" err="1" smtClean="0">
                <a:solidFill>
                  <a:srgbClr val="0066FF"/>
                </a:solidFill>
              </a:rPr>
              <a:t>оргструктуру</a:t>
            </a:r>
            <a:r>
              <a:rPr lang="ru-RU" sz="2400" b="1" i="1" dirty="0" smtClean="0">
                <a:solidFill>
                  <a:srgbClr val="0066FF"/>
                </a:solidFill>
              </a:rPr>
              <a:t> проекта.</a:t>
            </a:r>
            <a:endParaRPr lang="ru-RU" sz="2400" b="1" i="1" dirty="0">
              <a:solidFill>
                <a:srgbClr val="0066FF"/>
              </a:solidFill>
            </a:endParaRPr>
          </a:p>
        </p:txBody>
      </p:sp>
    </p:spTree>
    <p:extLst>
      <p:ext uri="{BB962C8B-B14F-4D97-AF65-F5344CB8AC3E}">
        <p14:creationId xmlns:p14="http://schemas.microsoft.com/office/powerpoint/2010/main" val="189402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1.5. Этапы планирования</a:t>
            </a:r>
            <a:endParaRPr lang="ru-RU" sz="4800" b="1" dirty="0">
              <a:solidFill>
                <a:srgbClr val="FC730C"/>
              </a:solidFill>
              <a:latin typeface="Arial" panose="020B0604020202020204" pitchFamily="34" charset="0"/>
              <a:cs typeface="Arial" panose="020B0604020202020204" pitchFamily="34" charset="0"/>
            </a:endParaRPr>
          </a:p>
        </p:txBody>
      </p:sp>
      <p:sp>
        <p:nvSpPr>
          <p:cNvPr id="20" name="AutoShape 4"/>
          <p:cNvSpPr>
            <a:spLocks noChangeArrowheads="1"/>
          </p:cNvSpPr>
          <p:nvPr/>
        </p:nvSpPr>
        <p:spPr bwMode="auto">
          <a:xfrm>
            <a:off x="4826000" y="1275945"/>
            <a:ext cx="2921000" cy="609600"/>
          </a:xfrm>
          <a:prstGeom prst="chevron">
            <a:avLst>
              <a:gd name="adj" fmla="val 50370"/>
            </a:avLst>
          </a:prstGeom>
          <a:gradFill rotWithShape="0">
            <a:gsLst>
              <a:gs pos="0">
                <a:srgbClr val="CCFFCC">
                  <a:gamma/>
                  <a:shade val="86275"/>
                  <a:invGamma/>
                </a:srgbClr>
              </a:gs>
              <a:gs pos="50000">
                <a:srgbClr val="CCFFCC"/>
              </a:gs>
              <a:gs pos="100000">
                <a:srgbClr val="CCFFCC">
                  <a:gamma/>
                  <a:shade val="86275"/>
                  <a:invGamma/>
                </a:srgbClr>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dirty="0">
                <a:latin typeface="Arial Narrow" pitchFamily="34" charset="0"/>
              </a:rPr>
              <a:t>   </a:t>
            </a:r>
            <a:r>
              <a:rPr lang="ru-RU" altLang="ru-RU" sz="2400" b="1" i="1" dirty="0" smtClean="0">
                <a:solidFill>
                  <a:srgbClr val="0066FF"/>
                </a:solidFill>
              </a:rPr>
              <a:t>Концептуальный</a:t>
            </a:r>
            <a:endParaRPr lang="ru-RU" altLang="ru-RU" sz="2400" b="1" i="1" dirty="0">
              <a:solidFill>
                <a:srgbClr val="0066FF"/>
              </a:solidFill>
            </a:endParaRPr>
          </a:p>
        </p:txBody>
      </p:sp>
      <p:sp>
        <p:nvSpPr>
          <p:cNvPr id="21" name="Rectangle 5"/>
          <p:cNvSpPr>
            <a:spLocks noChangeArrowheads="1"/>
          </p:cNvSpPr>
          <p:nvPr/>
        </p:nvSpPr>
        <p:spPr bwMode="auto">
          <a:xfrm>
            <a:off x="4717835" y="2003087"/>
            <a:ext cx="3689566" cy="1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96838" indent="-3175">
              <a:defRPr sz="2400">
                <a:solidFill>
                  <a:schemeClr val="tx1"/>
                </a:solidFill>
                <a:latin typeface="Times New Roman" charset="0"/>
              </a:defRPr>
            </a:lvl1pPr>
            <a:lvl2pPr marL="1522413" indent="-285750">
              <a:defRPr sz="2400">
                <a:solidFill>
                  <a:schemeClr val="tx1"/>
                </a:solidFill>
                <a:latin typeface="Times New Roman" charset="0"/>
              </a:defRPr>
            </a:lvl2pPr>
            <a:lvl3pPr marL="1941513" indent="-228600">
              <a:defRPr sz="2400">
                <a:solidFill>
                  <a:schemeClr val="tx1"/>
                </a:solidFill>
                <a:latin typeface="Times New Roman" charset="0"/>
              </a:defRPr>
            </a:lvl3pPr>
            <a:lvl4pPr marL="2360613" indent="-228600">
              <a:defRPr sz="2400">
                <a:solidFill>
                  <a:schemeClr val="tx1"/>
                </a:solidFill>
                <a:latin typeface="Times New Roman" charset="0"/>
              </a:defRPr>
            </a:lvl4pPr>
            <a:lvl5pPr marL="2779713" indent="-228600">
              <a:defRPr sz="2400">
                <a:solidFill>
                  <a:schemeClr val="tx1"/>
                </a:solidFill>
                <a:latin typeface="Times New Roman" charset="0"/>
              </a:defRPr>
            </a:lvl5pPr>
            <a:lvl6pPr marL="3236913" indent="-228600" fontAlgn="base">
              <a:spcBef>
                <a:spcPct val="0"/>
              </a:spcBef>
              <a:spcAft>
                <a:spcPct val="0"/>
              </a:spcAft>
              <a:defRPr sz="2400">
                <a:solidFill>
                  <a:schemeClr val="tx1"/>
                </a:solidFill>
                <a:latin typeface="Times New Roman" charset="0"/>
              </a:defRPr>
            </a:lvl6pPr>
            <a:lvl7pPr marL="3694113" indent="-228600" fontAlgn="base">
              <a:spcBef>
                <a:spcPct val="0"/>
              </a:spcBef>
              <a:spcAft>
                <a:spcPct val="0"/>
              </a:spcAft>
              <a:defRPr sz="2400">
                <a:solidFill>
                  <a:schemeClr val="tx1"/>
                </a:solidFill>
                <a:latin typeface="Times New Roman" charset="0"/>
              </a:defRPr>
            </a:lvl7pPr>
            <a:lvl8pPr marL="4151313" indent="-228600" fontAlgn="base">
              <a:spcBef>
                <a:spcPct val="0"/>
              </a:spcBef>
              <a:spcAft>
                <a:spcPct val="0"/>
              </a:spcAft>
              <a:defRPr sz="2400">
                <a:solidFill>
                  <a:schemeClr val="tx1"/>
                </a:solidFill>
                <a:latin typeface="Times New Roman" charset="0"/>
              </a:defRPr>
            </a:lvl8pPr>
            <a:lvl9pPr marL="4608513" indent="-228600" fontAlgn="base">
              <a:spcBef>
                <a:spcPct val="0"/>
              </a:spcBef>
              <a:spcAft>
                <a:spcPct val="0"/>
              </a:spcAft>
              <a:defRPr sz="2400">
                <a:solidFill>
                  <a:schemeClr val="tx1"/>
                </a:solidFill>
                <a:latin typeface="Times New Roman" charset="0"/>
              </a:defRPr>
            </a:lvl9pPr>
          </a:lstStyle>
          <a:p>
            <a:pPr eaLnBrk="0" hangingPunct="0">
              <a:spcBef>
                <a:spcPct val="30000"/>
              </a:spcBef>
              <a:buClr>
                <a:schemeClr val="hlink"/>
              </a:buClr>
              <a:buFontTx/>
              <a:buChar char="•"/>
            </a:pPr>
            <a:r>
              <a:rPr lang="ru-RU" altLang="ru-RU" sz="2000" b="1" i="1" dirty="0" smtClean="0">
                <a:latin typeface="+mn-lt"/>
              </a:rPr>
              <a:t> Цели, продукты</a:t>
            </a:r>
            <a:endParaRPr lang="ru-RU" altLang="ru-RU" sz="2000" b="1" i="1" dirty="0">
              <a:latin typeface="+mn-lt"/>
            </a:endParaRPr>
          </a:p>
          <a:p>
            <a:pPr eaLnBrk="0" hangingPunct="0">
              <a:spcBef>
                <a:spcPct val="25000"/>
              </a:spcBef>
              <a:buClr>
                <a:schemeClr val="hlink"/>
              </a:buClr>
              <a:buFontTx/>
              <a:buChar char="•"/>
            </a:pPr>
            <a:r>
              <a:rPr lang="ru-RU" altLang="ru-RU" sz="2000" b="1" i="1" dirty="0">
                <a:latin typeface="+mn-lt"/>
              </a:rPr>
              <a:t> </a:t>
            </a:r>
            <a:r>
              <a:rPr lang="ru-RU" altLang="ru-RU" sz="2000" b="1" i="1" dirty="0" smtClean="0">
                <a:latin typeface="+mn-lt"/>
              </a:rPr>
              <a:t>Средства, технологии</a:t>
            </a:r>
          </a:p>
          <a:p>
            <a:pPr eaLnBrk="0" hangingPunct="0">
              <a:spcBef>
                <a:spcPct val="25000"/>
              </a:spcBef>
              <a:buClr>
                <a:schemeClr val="hlink"/>
              </a:buClr>
              <a:buFontTx/>
              <a:buChar char="•"/>
            </a:pPr>
            <a:r>
              <a:rPr lang="ru-RU" altLang="ru-RU" sz="2000" b="1" i="1" dirty="0" smtClean="0">
                <a:latin typeface="+mn-lt"/>
              </a:rPr>
              <a:t> Затраты</a:t>
            </a:r>
          </a:p>
          <a:p>
            <a:pPr eaLnBrk="0" hangingPunct="0">
              <a:spcBef>
                <a:spcPct val="25000"/>
              </a:spcBef>
              <a:buClr>
                <a:schemeClr val="hlink"/>
              </a:buClr>
              <a:buFontTx/>
              <a:buChar char="•"/>
            </a:pPr>
            <a:r>
              <a:rPr lang="ru-RU" altLang="ru-RU" sz="2000" b="1" i="1" dirty="0" smtClean="0">
                <a:latin typeface="+mn-lt"/>
              </a:rPr>
              <a:t> Ожидаемая </a:t>
            </a:r>
            <a:r>
              <a:rPr lang="ru-RU" altLang="ru-RU" sz="2000" b="1" i="1" dirty="0">
                <a:latin typeface="+mn-lt"/>
              </a:rPr>
              <a:t>отдача</a:t>
            </a:r>
          </a:p>
          <a:p>
            <a:pPr eaLnBrk="0" hangingPunct="0">
              <a:lnSpc>
                <a:spcPct val="90000"/>
              </a:lnSpc>
              <a:spcBef>
                <a:spcPct val="25000"/>
              </a:spcBef>
              <a:buClr>
                <a:schemeClr val="hlink"/>
              </a:buClr>
              <a:buFont typeface="Wingdings" pitchFamily="2" charset="2"/>
              <a:buChar char="§"/>
            </a:pPr>
            <a:endParaRPr kumimoji="1" lang="ru-RU" altLang="ru-RU" i="1" u="sng" dirty="0">
              <a:effectLst>
                <a:outerShdw blurRad="38100" dist="38100" dir="2700000" algn="tl">
                  <a:srgbClr val="C0C0C0"/>
                </a:outerShdw>
              </a:effectLst>
              <a:latin typeface="Arial Narrow" pitchFamily="34" charset="0"/>
            </a:endParaRPr>
          </a:p>
        </p:txBody>
      </p:sp>
      <p:sp>
        <p:nvSpPr>
          <p:cNvPr id="22" name="AutoShape 8"/>
          <p:cNvSpPr>
            <a:spLocks noChangeArrowheads="1"/>
          </p:cNvSpPr>
          <p:nvPr/>
        </p:nvSpPr>
        <p:spPr bwMode="auto">
          <a:xfrm>
            <a:off x="7874460" y="2857500"/>
            <a:ext cx="3098340" cy="609600"/>
          </a:xfrm>
          <a:prstGeom prst="chevron">
            <a:avLst>
              <a:gd name="adj" fmla="val 47407"/>
            </a:avLst>
          </a:prstGeom>
          <a:gradFill rotWithShape="0">
            <a:gsLst>
              <a:gs pos="0">
                <a:srgbClr val="CCFFCC">
                  <a:gamma/>
                  <a:shade val="86275"/>
                  <a:invGamma/>
                </a:srgbClr>
              </a:gs>
              <a:gs pos="50000">
                <a:srgbClr val="CCFFCC"/>
              </a:gs>
              <a:gs pos="100000">
                <a:srgbClr val="CCFFCC">
                  <a:gamma/>
                  <a:shade val="86275"/>
                  <a:invGamma/>
                </a:srgbClr>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65000"/>
              </a:lnSpc>
            </a:pPr>
            <a:r>
              <a:rPr lang="ru-RU" altLang="ru-RU" dirty="0">
                <a:latin typeface="Arial Narrow" pitchFamily="34" charset="0"/>
              </a:rPr>
              <a:t>   </a:t>
            </a:r>
            <a:endParaRPr lang="ru-RU" altLang="ru-RU" dirty="0" smtClean="0">
              <a:latin typeface="Arial Narrow" pitchFamily="34" charset="0"/>
            </a:endParaRPr>
          </a:p>
          <a:p>
            <a:pPr algn="ctr">
              <a:lnSpc>
                <a:spcPct val="65000"/>
              </a:lnSpc>
            </a:pPr>
            <a:r>
              <a:rPr lang="ru-RU" altLang="ru-RU" sz="2400" b="1" i="1" dirty="0" smtClean="0">
                <a:solidFill>
                  <a:srgbClr val="0066FF"/>
                </a:solidFill>
              </a:rPr>
              <a:t>Стратегический</a:t>
            </a:r>
            <a:endParaRPr lang="ru-RU" altLang="ru-RU" sz="2400" b="1" i="1" dirty="0">
              <a:solidFill>
                <a:srgbClr val="0066FF"/>
              </a:solidFill>
            </a:endParaRPr>
          </a:p>
          <a:p>
            <a:pPr algn="ctr">
              <a:lnSpc>
                <a:spcPct val="65000"/>
              </a:lnSpc>
            </a:pPr>
            <a:endParaRPr lang="ru-RU" altLang="ru-RU" dirty="0">
              <a:latin typeface="Arial Narrow" pitchFamily="34" charset="0"/>
            </a:endParaRPr>
          </a:p>
        </p:txBody>
      </p:sp>
      <p:sp>
        <p:nvSpPr>
          <p:cNvPr id="23" name="AutoShape 9"/>
          <p:cNvSpPr>
            <a:spLocks noChangeArrowheads="1"/>
          </p:cNvSpPr>
          <p:nvPr/>
        </p:nvSpPr>
        <p:spPr bwMode="auto">
          <a:xfrm>
            <a:off x="11264900" y="3848100"/>
            <a:ext cx="2857960" cy="609600"/>
          </a:xfrm>
          <a:prstGeom prst="chevron">
            <a:avLst>
              <a:gd name="adj" fmla="val 47407"/>
            </a:avLst>
          </a:prstGeom>
          <a:gradFill rotWithShape="0">
            <a:gsLst>
              <a:gs pos="0">
                <a:srgbClr val="CCFFCC">
                  <a:gamma/>
                  <a:shade val="86275"/>
                  <a:invGamma/>
                </a:srgbClr>
              </a:gs>
              <a:gs pos="50000">
                <a:srgbClr val="CCFFCC"/>
              </a:gs>
              <a:gs pos="100000">
                <a:srgbClr val="CCFFCC">
                  <a:gamma/>
                  <a:shade val="86275"/>
                  <a:invGamma/>
                </a:srgbClr>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dirty="0">
                <a:latin typeface="Arial Narrow" pitchFamily="34" charset="0"/>
              </a:rPr>
              <a:t>   </a:t>
            </a:r>
            <a:r>
              <a:rPr lang="ru-RU" altLang="ru-RU" sz="2400" b="1" i="1" dirty="0" smtClean="0">
                <a:solidFill>
                  <a:srgbClr val="0066FF"/>
                </a:solidFill>
              </a:rPr>
              <a:t>Детальный</a:t>
            </a:r>
            <a:r>
              <a:rPr lang="ru-RU" altLang="ru-RU" dirty="0" smtClean="0">
                <a:latin typeface="Arial Narrow" pitchFamily="34" charset="0"/>
              </a:rPr>
              <a:t> </a:t>
            </a:r>
            <a:endParaRPr lang="ru-RU" altLang="ru-RU" dirty="0">
              <a:latin typeface="Arial Narrow" pitchFamily="34" charset="0"/>
            </a:endParaRPr>
          </a:p>
        </p:txBody>
      </p:sp>
      <p:sp>
        <p:nvSpPr>
          <p:cNvPr id="24" name="Rectangle 10"/>
          <p:cNvSpPr>
            <a:spLocks noChangeArrowheads="1"/>
          </p:cNvSpPr>
          <p:nvPr/>
        </p:nvSpPr>
        <p:spPr bwMode="auto">
          <a:xfrm>
            <a:off x="6528260" y="1905000"/>
            <a:ext cx="236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96838" indent="-3175">
              <a:defRPr sz="2400">
                <a:solidFill>
                  <a:schemeClr val="tx1"/>
                </a:solidFill>
                <a:latin typeface="Times New Roman" charset="0"/>
              </a:defRPr>
            </a:lvl1pPr>
            <a:lvl2pPr marL="1522413" indent="-285750">
              <a:defRPr sz="2400">
                <a:solidFill>
                  <a:schemeClr val="tx1"/>
                </a:solidFill>
                <a:latin typeface="Times New Roman" charset="0"/>
              </a:defRPr>
            </a:lvl2pPr>
            <a:lvl3pPr marL="1941513" indent="-228600">
              <a:defRPr sz="2400">
                <a:solidFill>
                  <a:schemeClr val="tx1"/>
                </a:solidFill>
                <a:latin typeface="Times New Roman" charset="0"/>
              </a:defRPr>
            </a:lvl3pPr>
            <a:lvl4pPr marL="2360613" indent="-228600">
              <a:defRPr sz="2400">
                <a:solidFill>
                  <a:schemeClr val="tx1"/>
                </a:solidFill>
                <a:latin typeface="Times New Roman" charset="0"/>
              </a:defRPr>
            </a:lvl4pPr>
            <a:lvl5pPr marL="2779713" indent="-228600">
              <a:defRPr sz="2400">
                <a:solidFill>
                  <a:schemeClr val="tx1"/>
                </a:solidFill>
                <a:latin typeface="Times New Roman" charset="0"/>
              </a:defRPr>
            </a:lvl5pPr>
            <a:lvl6pPr marL="3236913" indent="-228600" fontAlgn="base">
              <a:spcBef>
                <a:spcPct val="0"/>
              </a:spcBef>
              <a:spcAft>
                <a:spcPct val="0"/>
              </a:spcAft>
              <a:defRPr sz="2400">
                <a:solidFill>
                  <a:schemeClr val="tx1"/>
                </a:solidFill>
                <a:latin typeface="Times New Roman" charset="0"/>
              </a:defRPr>
            </a:lvl6pPr>
            <a:lvl7pPr marL="3694113" indent="-228600" fontAlgn="base">
              <a:spcBef>
                <a:spcPct val="0"/>
              </a:spcBef>
              <a:spcAft>
                <a:spcPct val="0"/>
              </a:spcAft>
              <a:defRPr sz="2400">
                <a:solidFill>
                  <a:schemeClr val="tx1"/>
                </a:solidFill>
                <a:latin typeface="Times New Roman" charset="0"/>
              </a:defRPr>
            </a:lvl7pPr>
            <a:lvl8pPr marL="4151313" indent="-228600" fontAlgn="base">
              <a:spcBef>
                <a:spcPct val="0"/>
              </a:spcBef>
              <a:spcAft>
                <a:spcPct val="0"/>
              </a:spcAft>
              <a:defRPr sz="2400">
                <a:solidFill>
                  <a:schemeClr val="tx1"/>
                </a:solidFill>
                <a:latin typeface="Times New Roman" charset="0"/>
              </a:defRPr>
            </a:lvl8pPr>
            <a:lvl9pPr marL="4608513" indent="-228600" fontAlgn="base">
              <a:spcBef>
                <a:spcPct val="0"/>
              </a:spcBef>
              <a:spcAft>
                <a:spcPct val="0"/>
              </a:spcAft>
              <a:defRPr sz="2400">
                <a:solidFill>
                  <a:schemeClr val="tx1"/>
                </a:solidFill>
                <a:latin typeface="Times New Roman" charset="0"/>
              </a:defRPr>
            </a:lvl9pPr>
          </a:lstStyle>
          <a:p>
            <a:pPr eaLnBrk="0" hangingPunct="0">
              <a:lnSpc>
                <a:spcPct val="90000"/>
              </a:lnSpc>
              <a:spcBef>
                <a:spcPct val="30000"/>
              </a:spcBef>
              <a:buSzPct val="250000"/>
              <a:buFont typeface="Wingdings" pitchFamily="2" charset="2"/>
              <a:buNone/>
            </a:pPr>
            <a:endParaRPr kumimoji="1" lang="ru-RU" altLang="ru-RU" i="1" u="sng" dirty="0">
              <a:effectLst>
                <a:outerShdw blurRad="38100" dist="38100" dir="2700000" algn="tl">
                  <a:srgbClr val="C0C0C0"/>
                </a:outerShdw>
              </a:effectLst>
              <a:latin typeface="Arial Narrow" pitchFamily="34" charset="0"/>
            </a:endParaRPr>
          </a:p>
        </p:txBody>
      </p:sp>
      <p:sp>
        <p:nvSpPr>
          <p:cNvPr id="25" name="Rectangle 11"/>
          <p:cNvSpPr>
            <a:spLocks noChangeArrowheads="1"/>
          </p:cNvSpPr>
          <p:nvPr/>
        </p:nvSpPr>
        <p:spPr bwMode="auto">
          <a:xfrm>
            <a:off x="8890460" y="1905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96838" indent="-3175">
              <a:defRPr sz="2400">
                <a:solidFill>
                  <a:schemeClr val="tx1"/>
                </a:solidFill>
                <a:latin typeface="Times New Roman" charset="0"/>
              </a:defRPr>
            </a:lvl1pPr>
            <a:lvl2pPr marL="1522413" indent="-285750">
              <a:defRPr sz="2400">
                <a:solidFill>
                  <a:schemeClr val="tx1"/>
                </a:solidFill>
                <a:latin typeface="Times New Roman" charset="0"/>
              </a:defRPr>
            </a:lvl2pPr>
            <a:lvl3pPr marL="1941513" indent="-228600">
              <a:defRPr sz="2400">
                <a:solidFill>
                  <a:schemeClr val="tx1"/>
                </a:solidFill>
                <a:latin typeface="Times New Roman" charset="0"/>
              </a:defRPr>
            </a:lvl3pPr>
            <a:lvl4pPr marL="2360613" indent="-228600">
              <a:defRPr sz="2400">
                <a:solidFill>
                  <a:schemeClr val="tx1"/>
                </a:solidFill>
                <a:latin typeface="Times New Roman" charset="0"/>
              </a:defRPr>
            </a:lvl4pPr>
            <a:lvl5pPr marL="2779713" indent="-228600">
              <a:defRPr sz="2400">
                <a:solidFill>
                  <a:schemeClr val="tx1"/>
                </a:solidFill>
                <a:latin typeface="Times New Roman" charset="0"/>
              </a:defRPr>
            </a:lvl5pPr>
            <a:lvl6pPr marL="3236913" indent="-228600" fontAlgn="base">
              <a:spcBef>
                <a:spcPct val="0"/>
              </a:spcBef>
              <a:spcAft>
                <a:spcPct val="0"/>
              </a:spcAft>
              <a:defRPr sz="2400">
                <a:solidFill>
                  <a:schemeClr val="tx1"/>
                </a:solidFill>
                <a:latin typeface="Times New Roman" charset="0"/>
              </a:defRPr>
            </a:lvl6pPr>
            <a:lvl7pPr marL="3694113" indent="-228600" fontAlgn="base">
              <a:spcBef>
                <a:spcPct val="0"/>
              </a:spcBef>
              <a:spcAft>
                <a:spcPct val="0"/>
              </a:spcAft>
              <a:defRPr sz="2400">
                <a:solidFill>
                  <a:schemeClr val="tx1"/>
                </a:solidFill>
                <a:latin typeface="Times New Roman" charset="0"/>
              </a:defRPr>
            </a:lvl7pPr>
            <a:lvl8pPr marL="4151313" indent="-228600" fontAlgn="base">
              <a:spcBef>
                <a:spcPct val="0"/>
              </a:spcBef>
              <a:spcAft>
                <a:spcPct val="0"/>
              </a:spcAft>
              <a:defRPr sz="2400">
                <a:solidFill>
                  <a:schemeClr val="tx1"/>
                </a:solidFill>
                <a:latin typeface="Times New Roman" charset="0"/>
              </a:defRPr>
            </a:lvl8pPr>
            <a:lvl9pPr marL="4608513" indent="-228600" fontAlgn="base">
              <a:spcBef>
                <a:spcPct val="0"/>
              </a:spcBef>
              <a:spcAft>
                <a:spcPct val="0"/>
              </a:spcAft>
              <a:defRPr sz="2400">
                <a:solidFill>
                  <a:schemeClr val="tx1"/>
                </a:solidFill>
                <a:latin typeface="Times New Roman" charset="0"/>
              </a:defRPr>
            </a:lvl9pPr>
          </a:lstStyle>
          <a:p>
            <a:pPr eaLnBrk="0" hangingPunct="0">
              <a:lnSpc>
                <a:spcPct val="90000"/>
              </a:lnSpc>
              <a:spcBef>
                <a:spcPct val="50000"/>
              </a:spcBef>
              <a:buClr>
                <a:schemeClr val="folHlink"/>
              </a:buClr>
              <a:buSzPct val="160000"/>
            </a:pPr>
            <a:endParaRPr kumimoji="1" lang="ru-RU" altLang="ru-RU" i="1" u="sng" dirty="0">
              <a:effectLst>
                <a:outerShdw blurRad="38100" dist="38100" dir="2700000" algn="tl">
                  <a:srgbClr val="C0C0C0"/>
                </a:outerShdw>
              </a:effectLst>
              <a:latin typeface="Arial Narrow" pitchFamily="34" charset="0"/>
            </a:endParaRPr>
          </a:p>
        </p:txBody>
      </p:sp>
      <p:sp>
        <p:nvSpPr>
          <p:cNvPr id="29" name="Rectangle 17"/>
          <p:cNvSpPr>
            <a:spLocks noChangeArrowheads="1"/>
          </p:cNvSpPr>
          <p:nvPr/>
        </p:nvSpPr>
        <p:spPr bwMode="auto">
          <a:xfrm>
            <a:off x="7798260" y="3657600"/>
            <a:ext cx="332694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96838" indent="-3175">
              <a:defRPr sz="2400">
                <a:solidFill>
                  <a:schemeClr val="tx1"/>
                </a:solidFill>
                <a:latin typeface="Times New Roman" charset="0"/>
              </a:defRPr>
            </a:lvl1pPr>
            <a:lvl2pPr marL="1522413" indent="-285750">
              <a:defRPr sz="2400">
                <a:solidFill>
                  <a:schemeClr val="tx1"/>
                </a:solidFill>
                <a:latin typeface="Times New Roman" charset="0"/>
              </a:defRPr>
            </a:lvl2pPr>
            <a:lvl3pPr marL="1941513" indent="-228600">
              <a:defRPr sz="2400">
                <a:solidFill>
                  <a:schemeClr val="tx1"/>
                </a:solidFill>
                <a:latin typeface="Times New Roman" charset="0"/>
              </a:defRPr>
            </a:lvl3pPr>
            <a:lvl4pPr marL="2360613" indent="-228600">
              <a:defRPr sz="2400">
                <a:solidFill>
                  <a:schemeClr val="tx1"/>
                </a:solidFill>
                <a:latin typeface="Times New Roman" charset="0"/>
              </a:defRPr>
            </a:lvl4pPr>
            <a:lvl5pPr marL="2779713" indent="-228600">
              <a:defRPr sz="2400">
                <a:solidFill>
                  <a:schemeClr val="tx1"/>
                </a:solidFill>
                <a:latin typeface="Times New Roman" charset="0"/>
              </a:defRPr>
            </a:lvl5pPr>
            <a:lvl6pPr marL="3236913" indent="-228600" fontAlgn="base">
              <a:spcBef>
                <a:spcPct val="0"/>
              </a:spcBef>
              <a:spcAft>
                <a:spcPct val="0"/>
              </a:spcAft>
              <a:defRPr sz="2400">
                <a:solidFill>
                  <a:schemeClr val="tx1"/>
                </a:solidFill>
                <a:latin typeface="Times New Roman" charset="0"/>
              </a:defRPr>
            </a:lvl6pPr>
            <a:lvl7pPr marL="3694113" indent="-228600" fontAlgn="base">
              <a:spcBef>
                <a:spcPct val="0"/>
              </a:spcBef>
              <a:spcAft>
                <a:spcPct val="0"/>
              </a:spcAft>
              <a:defRPr sz="2400">
                <a:solidFill>
                  <a:schemeClr val="tx1"/>
                </a:solidFill>
                <a:latin typeface="Times New Roman" charset="0"/>
              </a:defRPr>
            </a:lvl7pPr>
            <a:lvl8pPr marL="4151313" indent="-228600" fontAlgn="base">
              <a:spcBef>
                <a:spcPct val="0"/>
              </a:spcBef>
              <a:spcAft>
                <a:spcPct val="0"/>
              </a:spcAft>
              <a:defRPr sz="2400">
                <a:solidFill>
                  <a:schemeClr val="tx1"/>
                </a:solidFill>
                <a:latin typeface="Times New Roman" charset="0"/>
              </a:defRPr>
            </a:lvl8pPr>
            <a:lvl9pPr marL="4608513" indent="-228600" fontAlgn="base">
              <a:spcBef>
                <a:spcPct val="0"/>
              </a:spcBef>
              <a:spcAft>
                <a:spcPct val="0"/>
              </a:spcAft>
              <a:defRPr sz="2400">
                <a:solidFill>
                  <a:schemeClr val="tx1"/>
                </a:solidFill>
                <a:latin typeface="Times New Roman" charset="0"/>
              </a:defRPr>
            </a:lvl9pPr>
          </a:lstStyle>
          <a:p>
            <a:pPr eaLnBrk="0" hangingPunct="0">
              <a:lnSpc>
                <a:spcPct val="90000"/>
              </a:lnSpc>
              <a:spcBef>
                <a:spcPct val="30000"/>
              </a:spcBef>
              <a:buClr>
                <a:schemeClr val="hlink"/>
              </a:buClr>
              <a:buFontTx/>
              <a:buChar char="•"/>
            </a:pPr>
            <a:r>
              <a:rPr kumimoji="1" lang="ru-RU" altLang="ru-RU" sz="2000" i="1" dirty="0" smtClean="0">
                <a:effectLst>
                  <a:outerShdw blurRad="38100" dist="38100" dir="2700000" algn="tl">
                    <a:srgbClr val="C0C0C0"/>
                  </a:outerShdw>
                </a:effectLst>
                <a:latin typeface="Arial Narrow" pitchFamily="34" charset="0"/>
              </a:rPr>
              <a:t> </a:t>
            </a:r>
            <a:r>
              <a:rPr lang="ru-RU" altLang="ru-RU" sz="2000" b="1" i="1" dirty="0" smtClean="0">
                <a:latin typeface="+mn-lt"/>
              </a:rPr>
              <a:t>План по вехам</a:t>
            </a:r>
            <a:endParaRPr lang="ru-RU" altLang="ru-RU" sz="2000" b="1" i="1" dirty="0">
              <a:latin typeface="+mn-lt"/>
            </a:endParaRPr>
          </a:p>
          <a:p>
            <a:pPr eaLnBrk="0" hangingPunct="0">
              <a:lnSpc>
                <a:spcPct val="90000"/>
              </a:lnSpc>
              <a:spcBef>
                <a:spcPct val="25000"/>
              </a:spcBef>
              <a:buClr>
                <a:schemeClr val="hlink"/>
              </a:buClr>
              <a:buFontTx/>
              <a:buChar char="•"/>
            </a:pPr>
            <a:r>
              <a:rPr lang="ru-RU" altLang="ru-RU" sz="2000" b="1" i="1" dirty="0">
                <a:latin typeface="+mn-lt"/>
              </a:rPr>
              <a:t> Оценка </a:t>
            </a:r>
            <a:r>
              <a:rPr lang="ru-RU" altLang="ru-RU" sz="2000" b="1" i="1" dirty="0" smtClean="0">
                <a:latin typeface="+mn-lt"/>
              </a:rPr>
              <a:t>длительности</a:t>
            </a:r>
          </a:p>
          <a:p>
            <a:pPr eaLnBrk="0" hangingPunct="0">
              <a:lnSpc>
                <a:spcPct val="90000"/>
              </a:lnSpc>
              <a:spcBef>
                <a:spcPct val="25000"/>
              </a:spcBef>
              <a:buClr>
                <a:schemeClr val="hlink"/>
              </a:buClr>
              <a:buFontTx/>
              <a:buChar char="•"/>
            </a:pPr>
            <a:r>
              <a:rPr lang="ru-RU" altLang="ru-RU" sz="2000" b="1" i="1" dirty="0" smtClean="0">
                <a:latin typeface="+mn-lt"/>
              </a:rPr>
              <a:t> Потребности </a:t>
            </a:r>
            <a:r>
              <a:rPr lang="ru-RU" altLang="ru-RU" sz="2000" b="1" i="1" dirty="0">
                <a:latin typeface="+mn-lt"/>
              </a:rPr>
              <a:t>в ресурсах</a:t>
            </a:r>
          </a:p>
          <a:p>
            <a:pPr eaLnBrk="0" hangingPunct="0">
              <a:lnSpc>
                <a:spcPct val="90000"/>
              </a:lnSpc>
              <a:spcBef>
                <a:spcPct val="25000"/>
              </a:spcBef>
              <a:buClr>
                <a:schemeClr val="hlink"/>
              </a:buClr>
              <a:buFontTx/>
              <a:buChar char="•"/>
            </a:pPr>
            <a:endParaRPr lang="ru-RU" altLang="ru-RU" sz="2000" b="1" i="1" dirty="0">
              <a:latin typeface="+mn-lt"/>
            </a:endParaRPr>
          </a:p>
          <a:p>
            <a:pPr eaLnBrk="0" hangingPunct="0">
              <a:lnSpc>
                <a:spcPct val="90000"/>
              </a:lnSpc>
              <a:spcBef>
                <a:spcPct val="25000"/>
              </a:spcBef>
              <a:buClr>
                <a:schemeClr val="hlink"/>
              </a:buClr>
            </a:pPr>
            <a:endParaRPr lang="ru-RU" altLang="ru-RU" sz="2000" b="1" i="1" dirty="0">
              <a:latin typeface="+mn-lt"/>
            </a:endParaRPr>
          </a:p>
          <a:p>
            <a:pPr eaLnBrk="0" hangingPunct="0">
              <a:lnSpc>
                <a:spcPct val="90000"/>
              </a:lnSpc>
              <a:spcBef>
                <a:spcPct val="25000"/>
              </a:spcBef>
              <a:buClr>
                <a:schemeClr val="hlink"/>
              </a:buClr>
              <a:buFont typeface="Wingdings" pitchFamily="2" charset="2"/>
              <a:buChar char="§"/>
            </a:pPr>
            <a:endParaRPr kumimoji="1" lang="ru-RU" altLang="ru-RU" i="1" u="sng" dirty="0">
              <a:effectLst>
                <a:outerShdw blurRad="38100" dist="38100" dir="2700000" algn="tl">
                  <a:srgbClr val="C0C0C0"/>
                </a:outerShdw>
              </a:effectLst>
              <a:latin typeface="Arial Narrow" pitchFamily="34" charset="0"/>
            </a:endParaRPr>
          </a:p>
        </p:txBody>
      </p:sp>
      <p:sp>
        <p:nvSpPr>
          <p:cNvPr id="30" name="Rectangle 18"/>
          <p:cNvSpPr>
            <a:spLocks noChangeArrowheads="1"/>
          </p:cNvSpPr>
          <p:nvPr/>
        </p:nvSpPr>
        <p:spPr bwMode="auto">
          <a:xfrm>
            <a:off x="11379660" y="4635500"/>
            <a:ext cx="280624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96838" indent="-3175">
              <a:defRPr sz="2400">
                <a:solidFill>
                  <a:schemeClr val="tx1"/>
                </a:solidFill>
                <a:latin typeface="Times New Roman" charset="0"/>
              </a:defRPr>
            </a:lvl1pPr>
            <a:lvl2pPr marL="1522413" indent="-285750">
              <a:defRPr sz="2400">
                <a:solidFill>
                  <a:schemeClr val="tx1"/>
                </a:solidFill>
                <a:latin typeface="Times New Roman" charset="0"/>
              </a:defRPr>
            </a:lvl2pPr>
            <a:lvl3pPr marL="1941513" indent="-228600">
              <a:defRPr sz="2400">
                <a:solidFill>
                  <a:schemeClr val="tx1"/>
                </a:solidFill>
                <a:latin typeface="Times New Roman" charset="0"/>
              </a:defRPr>
            </a:lvl3pPr>
            <a:lvl4pPr marL="2360613" indent="-228600">
              <a:defRPr sz="2400">
                <a:solidFill>
                  <a:schemeClr val="tx1"/>
                </a:solidFill>
                <a:latin typeface="Times New Roman" charset="0"/>
              </a:defRPr>
            </a:lvl4pPr>
            <a:lvl5pPr marL="2779713" indent="-228600">
              <a:defRPr sz="2400">
                <a:solidFill>
                  <a:schemeClr val="tx1"/>
                </a:solidFill>
                <a:latin typeface="Times New Roman" charset="0"/>
              </a:defRPr>
            </a:lvl5pPr>
            <a:lvl6pPr marL="3236913" indent="-228600" fontAlgn="base">
              <a:spcBef>
                <a:spcPct val="0"/>
              </a:spcBef>
              <a:spcAft>
                <a:spcPct val="0"/>
              </a:spcAft>
              <a:defRPr sz="2400">
                <a:solidFill>
                  <a:schemeClr val="tx1"/>
                </a:solidFill>
                <a:latin typeface="Times New Roman" charset="0"/>
              </a:defRPr>
            </a:lvl6pPr>
            <a:lvl7pPr marL="3694113" indent="-228600" fontAlgn="base">
              <a:spcBef>
                <a:spcPct val="0"/>
              </a:spcBef>
              <a:spcAft>
                <a:spcPct val="0"/>
              </a:spcAft>
              <a:defRPr sz="2400">
                <a:solidFill>
                  <a:schemeClr val="tx1"/>
                </a:solidFill>
                <a:latin typeface="Times New Roman" charset="0"/>
              </a:defRPr>
            </a:lvl7pPr>
            <a:lvl8pPr marL="4151313" indent="-228600" fontAlgn="base">
              <a:spcBef>
                <a:spcPct val="0"/>
              </a:spcBef>
              <a:spcAft>
                <a:spcPct val="0"/>
              </a:spcAft>
              <a:defRPr sz="2400">
                <a:solidFill>
                  <a:schemeClr val="tx1"/>
                </a:solidFill>
                <a:latin typeface="Times New Roman" charset="0"/>
              </a:defRPr>
            </a:lvl8pPr>
            <a:lvl9pPr marL="4608513" indent="-228600" fontAlgn="base">
              <a:spcBef>
                <a:spcPct val="0"/>
              </a:spcBef>
              <a:spcAft>
                <a:spcPct val="0"/>
              </a:spcAft>
              <a:defRPr sz="2400">
                <a:solidFill>
                  <a:schemeClr val="tx1"/>
                </a:solidFill>
                <a:latin typeface="Times New Roman" charset="0"/>
              </a:defRPr>
            </a:lvl9pPr>
          </a:lstStyle>
          <a:p>
            <a:pPr eaLnBrk="0" hangingPunct="0">
              <a:lnSpc>
                <a:spcPct val="90000"/>
              </a:lnSpc>
              <a:spcBef>
                <a:spcPct val="30000"/>
              </a:spcBef>
              <a:buClr>
                <a:schemeClr val="hlink"/>
              </a:buClr>
            </a:pPr>
            <a:r>
              <a:rPr lang="ru-RU" altLang="ru-RU" sz="2000" b="1" i="1" dirty="0" smtClean="0">
                <a:latin typeface="+mn-lt"/>
              </a:rPr>
              <a:t>Полный </a:t>
            </a:r>
            <a:r>
              <a:rPr lang="ru-RU" altLang="ru-RU" sz="2000" b="1" i="1" dirty="0">
                <a:latin typeface="+mn-lt"/>
              </a:rPr>
              <a:t>и согласованный пакет </a:t>
            </a:r>
            <a:r>
              <a:rPr lang="ru-RU" altLang="ru-RU" sz="2000" b="1" i="1" dirty="0" smtClean="0">
                <a:latin typeface="+mn-lt"/>
              </a:rPr>
              <a:t>планов для качественного  руководства ходом проектных работ</a:t>
            </a:r>
            <a:endParaRPr lang="ru-RU" altLang="ru-RU" sz="2000" b="1" i="1" dirty="0">
              <a:latin typeface="+mn-lt"/>
            </a:endParaRPr>
          </a:p>
        </p:txBody>
      </p:sp>
    </p:spTree>
    <p:extLst>
      <p:ext uri="{BB962C8B-B14F-4D97-AF65-F5344CB8AC3E}">
        <p14:creationId xmlns:p14="http://schemas.microsoft.com/office/powerpoint/2010/main" val="3808024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8752" y="-508989"/>
            <a:ext cx="14401799" cy="1730933"/>
          </a:xfrm>
          <a:prstGeom prst="rect">
            <a:avLst/>
          </a:prstGeom>
        </p:spPr>
        <p:txBody>
          <a:bodyPr vert="horz" lIns="113391" tIns="113391" rIns="113391" bIns="113391" rtlCol="0" anchor="ctr"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ru-RU" sz="4800" b="1" dirty="0" smtClean="0">
                <a:solidFill>
                  <a:srgbClr val="FC730C"/>
                </a:solidFill>
                <a:latin typeface="Arial" panose="020B0604020202020204" pitchFamily="34" charset="0"/>
                <a:cs typeface="Arial" panose="020B0604020202020204" pitchFamily="34" charset="0"/>
              </a:rPr>
              <a:t>1.6. Виды планов</a:t>
            </a:r>
            <a:endParaRPr lang="ru-RU" sz="4800" b="1" dirty="0">
              <a:solidFill>
                <a:srgbClr val="FC730C"/>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4694539" y="1221944"/>
            <a:ext cx="9448800" cy="5953409"/>
          </a:xfrm>
          <a:prstGeom prst="rect">
            <a:avLst/>
          </a:prstGeom>
        </p:spPr>
        <p:txBody>
          <a:bodyPr vert="horz" lIns="91440" tIns="45720" rIns="91440" bIns="45720" rtlCol="0">
            <a:normAutofit lnSpcReduction="10000"/>
          </a:bodyPr>
          <a:lstStyle>
            <a:lvl1pPr marL="0" indent="0" algn="ctr" defTabSz="1079906" rtl="0" eaLnBrk="1" latinLnBrk="0" hangingPunct="1">
              <a:lnSpc>
                <a:spcPct val="90000"/>
              </a:lnSpc>
              <a:spcBef>
                <a:spcPts val="1181"/>
              </a:spcBef>
              <a:buFont typeface="Arial" panose="020B0604020202020204" pitchFamily="34" charset="0"/>
              <a:buNone/>
              <a:defRPr sz="2834" kern="1200">
                <a:solidFill>
                  <a:schemeClr val="tx1"/>
                </a:solidFill>
                <a:latin typeface="+mn-lt"/>
                <a:ea typeface="+mn-ea"/>
                <a:cs typeface="+mn-cs"/>
              </a:defRPr>
            </a:lvl1pPr>
            <a:lvl2pPr marL="539953" indent="0" algn="ctr" defTabSz="1079906"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06" indent="0" algn="ctr" defTabSz="1079906"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860"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813"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766"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719"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672"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626" indent="0" algn="ctr" defTabSz="1079906"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pPr marL="609600" indent="-609600" algn="just">
              <a:spcBef>
                <a:spcPct val="40000"/>
              </a:spcBef>
              <a:buClr>
                <a:schemeClr val="hlink"/>
              </a:buClr>
              <a:buFont typeface="Wingdings" pitchFamily="2" charset="2"/>
              <a:buChar char="ü"/>
            </a:pPr>
            <a:r>
              <a:rPr lang="ru-RU" altLang="ru-RU" sz="3300" b="1" dirty="0" smtClean="0">
                <a:effectLst>
                  <a:outerShdw blurRad="38100" dist="38100" dir="2700000" algn="tl">
                    <a:srgbClr val="C0C0C0"/>
                  </a:outerShdw>
                </a:effectLst>
              </a:rPr>
              <a:t>Календарный план проекта:</a:t>
            </a:r>
          </a:p>
          <a:p>
            <a:pPr marL="609600" indent="-609600" algn="just">
              <a:spcBef>
                <a:spcPct val="40000"/>
              </a:spcBef>
              <a:buClr>
                <a:schemeClr val="hlink"/>
              </a:buClr>
              <a:buFont typeface="Wingdings" pitchFamily="2" charset="2"/>
              <a:buChar char="ü"/>
            </a:pPr>
            <a:endParaRPr lang="ru-RU" altLang="ru-RU" sz="2600" dirty="0" smtClean="0">
              <a:effectLst>
                <a:outerShdw blurRad="38100" dist="38100" dir="2700000" algn="tl">
                  <a:srgbClr val="C0C0C0"/>
                </a:outerShdw>
              </a:effectLst>
            </a:endParaRPr>
          </a:p>
          <a:p>
            <a:pPr marL="609600" indent="-609600" algn="just">
              <a:spcBef>
                <a:spcPct val="40000"/>
              </a:spcBef>
              <a:buClr>
                <a:schemeClr val="hlink"/>
              </a:buClr>
              <a:buFont typeface="Wingdings" pitchFamily="2" charset="2"/>
              <a:buChar char="ü"/>
            </a:pPr>
            <a:endParaRPr lang="ru-RU" altLang="ru-RU" sz="2600" dirty="0" smtClean="0">
              <a:effectLst>
                <a:outerShdw blurRad="38100" dist="38100" dir="2700000" algn="tl">
                  <a:srgbClr val="C0C0C0"/>
                </a:outerShdw>
              </a:effectLst>
            </a:endParaRPr>
          </a:p>
          <a:p>
            <a:pPr marL="609600" indent="-609600" algn="just">
              <a:spcBef>
                <a:spcPct val="40000"/>
              </a:spcBef>
              <a:buClr>
                <a:schemeClr val="hlink"/>
              </a:buClr>
              <a:buFont typeface="Wingdings" pitchFamily="2" charset="2"/>
              <a:buChar char="ü"/>
            </a:pPr>
            <a:endParaRPr lang="ru-RU" altLang="ru-RU" sz="2600" dirty="0" smtClean="0">
              <a:effectLst>
                <a:outerShdw blurRad="38100" dist="38100" dir="2700000" algn="tl">
                  <a:srgbClr val="C0C0C0"/>
                </a:outerShdw>
              </a:effectLst>
            </a:endParaRPr>
          </a:p>
          <a:p>
            <a:pPr marL="609600" indent="-609600" algn="just">
              <a:spcBef>
                <a:spcPct val="40000"/>
              </a:spcBef>
              <a:buClr>
                <a:schemeClr val="hlink"/>
              </a:buClr>
              <a:buFont typeface="Wingdings" pitchFamily="2" charset="2"/>
              <a:buChar char="ü"/>
            </a:pPr>
            <a:endParaRPr lang="ru-RU" altLang="ru-RU" sz="2800" b="1" dirty="0" smtClean="0">
              <a:effectLst>
                <a:outerShdw blurRad="38100" dist="38100" dir="2700000" algn="tl">
                  <a:srgbClr val="C0C0C0"/>
                </a:outerShdw>
              </a:effectLst>
            </a:endParaRPr>
          </a:p>
          <a:p>
            <a:pPr marL="609600" indent="-609600" algn="just">
              <a:spcBef>
                <a:spcPct val="40000"/>
              </a:spcBef>
              <a:buClr>
                <a:schemeClr val="hlink"/>
              </a:buClr>
              <a:buFont typeface="Wingdings" pitchFamily="2" charset="2"/>
              <a:buChar char="ü"/>
            </a:pPr>
            <a:r>
              <a:rPr lang="ru-RU" altLang="ru-RU" sz="3000" b="1" dirty="0" smtClean="0">
                <a:effectLst>
                  <a:outerShdw blurRad="38100" dist="38100" dir="2700000" algn="tl">
                    <a:srgbClr val="C0C0C0"/>
                  </a:outerShdw>
                </a:effectLst>
              </a:rPr>
              <a:t>Бюджет </a:t>
            </a:r>
            <a:r>
              <a:rPr lang="ru-RU" altLang="ru-RU" sz="3000" b="1" dirty="0">
                <a:effectLst>
                  <a:outerShdw blurRad="38100" dist="38100" dir="2700000" algn="tl">
                    <a:srgbClr val="C0C0C0"/>
                  </a:outerShdw>
                </a:effectLst>
              </a:rPr>
              <a:t>проекта и план расходов</a:t>
            </a:r>
          </a:p>
          <a:p>
            <a:pPr marL="609600" indent="-609600" algn="just">
              <a:spcBef>
                <a:spcPct val="40000"/>
              </a:spcBef>
              <a:buClr>
                <a:schemeClr val="hlink"/>
              </a:buClr>
              <a:buFont typeface="Wingdings" pitchFamily="2" charset="2"/>
              <a:buChar char="ü"/>
            </a:pPr>
            <a:r>
              <a:rPr lang="ru-RU" altLang="ru-RU" sz="3000" b="1" dirty="0">
                <a:effectLst>
                  <a:outerShdw blurRad="38100" dist="38100" dir="2700000" algn="tl">
                    <a:srgbClr val="C0C0C0"/>
                  </a:outerShdw>
                </a:effectLst>
              </a:rPr>
              <a:t>План управления качеством</a:t>
            </a:r>
          </a:p>
          <a:p>
            <a:pPr marL="609600" indent="-609600" algn="just">
              <a:spcBef>
                <a:spcPct val="40000"/>
              </a:spcBef>
              <a:buClr>
                <a:schemeClr val="hlink"/>
              </a:buClr>
              <a:buFont typeface="Wingdings" pitchFamily="2" charset="2"/>
              <a:buChar char="ü"/>
            </a:pPr>
            <a:r>
              <a:rPr lang="ru-RU" altLang="ru-RU" sz="3000" b="1" dirty="0">
                <a:effectLst>
                  <a:outerShdw blurRad="38100" dist="38100" dir="2700000" algn="tl">
                    <a:srgbClr val="C0C0C0"/>
                  </a:outerShdw>
                </a:effectLst>
              </a:rPr>
              <a:t>План управления изменениями</a:t>
            </a:r>
          </a:p>
          <a:p>
            <a:pPr marL="609600" indent="-609600" algn="just">
              <a:spcBef>
                <a:spcPct val="40000"/>
              </a:spcBef>
              <a:buClr>
                <a:schemeClr val="hlink"/>
              </a:buClr>
              <a:buFont typeface="Wingdings" pitchFamily="2" charset="2"/>
              <a:buChar char="ü"/>
            </a:pPr>
            <a:r>
              <a:rPr lang="ru-RU" altLang="ru-RU" sz="3000" b="1" dirty="0">
                <a:effectLst>
                  <a:outerShdw blurRad="38100" dist="38100" dir="2700000" algn="tl">
                    <a:srgbClr val="C0C0C0"/>
                  </a:outerShdw>
                </a:effectLst>
              </a:rPr>
              <a:t>План по организации работы с внешними исполнителями</a:t>
            </a:r>
          </a:p>
          <a:p>
            <a:pPr marL="609600" indent="-609600" algn="just">
              <a:spcBef>
                <a:spcPct val="40000"/>
              </a:spcBef>
              <a:buClr>
                <a:schemeClr val="hlink"/>
              </a:buClr>
              <a:buFont typeface="Wingdings" pitchFamily="2" charset="2"/>
              <a:buChar char="ü"/>
            </a:pPr>
            <a:r>
              <a:rPr lang="ru-RU" altLang="ru-RU" sz="3000" b="1" dirty="0">
                <a:effectLst>
                  <a:outerShdw blurRad="38100" dist="38100" dir="2700000" algn="tl">
                    <a:srgbClr val="C0C0C0"/>
                  </a:outerShdw>
                </a:effectLst>
              </a:rPr>
              <a:t>План реакции на проектные риски</a:t>
            </a:r>
          </a:p>
          <a:p>
            <a:pPr marL="609600" indent="-609600" algn="just">
              <a:spcBef>
                <a:spcPct val="40000"/>
              </a:spcBef>
              <a:buClr>
                <a:schemeClr val="hlink"/>
              </a:buClr>
              <a:buFont typeface="Wingdings" pitchFamily="2" charset="2"/>
              <a:buChar char="ü"/>
            </a:pPr>
            <a:endParaRPr lang="ru-RU" altLang="ru-RU" sz="2600" dirty="0">
              <a:effectLst>
                <a:outerShdw blurRad="38100" dist="38100" dir="2700000" algn="tl">
                  <a:srgbClr val="C0C0C0"/>
                </a:outerShdw>
              </a:effectLst>
            </a:endParaRPr>
          </a:p>
        </p:txBody>
      </p:sp>
      <p:sp>
        <p:nvSpPr>
          <p:cNvPr id="8" name="Rectangle 6"/>
          <p:cNvSpPr>
            <a:spLocks noChangeArrowheads="1"/>
          </p:cNvSpPr>
          <p:nvPr/>
        </p:nvSpPr>
        <p:spPr bwMode="auto">
          <a:xfrm>
            <a:off x="5414211" y="1687845"/>
            <a:ext cx="8469429" cy="184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96838" indent="-3175">
              <a:defRPr sz="2400">
                <a:solidFill>
                  <a:schemeClr val="tx1"/>
                </a:solidFill>
                <a:latin typeface="Times New Roman" charset="0"/>
              </a:defRPr>
            </a:lvl1pPr>
            <a:lvl2pPr marL="1522413" indent="-285750">
              <a:defRPr sz="2400">
                <a:solidFill>
                  <a:schemeClr val="tx1"/>
                </a:solidFill>
                <a:latin typeface="Times New Roman" charset="0"/>
              </a:defRPr>
            </a:lvl2pPr>
            <a:lvl3pPr marL="1941513" indent="-228600">
              <a:defRPr sz="2400">
                <a:solidFill>
                  <a:schemeClr val="tx1"/>
                </a:solidFill>
                <a:latin typeface="Times New Roman" charset="0"/>
              </a:defRPr>
            </a:lvl3pPr>
            <a:lvl4pPr marL="2360613" indent="-228600">
              <a:defRPr sz="2400">
                <a:solidFill>
                  <a:schemeClr val="tx1"/>
                </a:solidFill>
                <a:latin typeface="Times New Roman" charset="0"/>
              </a:defRPr>
            </a:lvl4pPr>
            <a:lvl5pPr marL="2779713" indent="-228600">
              <a:defRPr sz="2400">
                <a:solidFill>
                  <a:schemeClr val="tx1"/>
                </a:solidFill>
                <a:latin typeface="Times New Roman" charset="0"/>
              </a:defRPr>
            </a:lvl5pPr>
            <a:lvl6pPr marL="3236913" indent="-228600" fontAlgn="base">
              <a:spcBef>
                <a:spcPct val="0"/>
              </a:spcBef>
              <a:spcAft>
                <a:spcPct val="0"/>
              </a:spcAft>
              <a:defRPr sz="2400">
                <a:solidFill>
                  <a:schemeClr val="tx1"/>
                </a:solidFill>
                <a:latin typeface="Times New Roman" charset="0"/>
              </a:defRPr>
            </a:lvl6pPr>
            <a:lvl7pPr marL="3694113" indent="-228600" fontAlgn="base">
              <a:spcBef>
                <a:spcPct val="0"/>
              </a:spcBef>
              <a:spcAft>
                <a:spcPct val="0"/>
              </a:spcAft>
              <a:defRPr sz="2400">
                <a:solidFill>
                  <a:schemeClr val="tx1"/>
                </a:solidFill>
                <a:latin typeface="Times New Roman" charset="0"/>
              </a:defRPr>
            </a:lvl7pPr>
            <a:lvl8pPr marL="4151313" indent="-228600" fontAlgn="base">
              <a:spcBef>
                <a:spcPct val="0"/>
              </a:spcBef>
              <a:spcAft>
                <a:spcPct val="0"/>
              </a:spcAft>
              <a:defRPr sz="2400">
                <a:solidFill>
                  <a:schemeClr val="tx1"/>
                </a:solidFill>
                <a:latin typeface="Times New Roman" charset="0"/>
              </a:defRPr>
            </a:lvl8pPr>
            <a:lvl9pPr marL="4608513" indent="-228600" fontAlgn="base">
              <a:spcBef>
                <a:spcPct val="0"/>
              </a:spcBef>
              <a:spcAft>
                <a:spcPct val="0"/>
              </a:spcAft>
              <a:defRPr sz="2400">
                <a:solidFill>
                  <a:schemeClr val="tx1"/>
                </a:solidFill>
                <a:latin typeface="Times New Roman" charset="0"/>
              </a:defRPr>
            </a:lvl9pPr>
          </a:lstStyle>
          <a:p>
            <a:pPr algn="just" eaLnBrk="0" hangingPunct="0">
              <a:lnSpc>
                <a:spcPct val="75000"/>
              </a:lnSpc>
              <a:spcBef>
                <a:spcPct val="25000"/>
              </a:spcBef>
              <a:buClr>
                <a:schemeClr val="hlink"/>
              </a:buClr>
              <a:buFontTx/>
              <a:buChar char="•"/>
            </a:pPr>
            <a:r>
              <a:rPr kumimoji="1" lang="ru-RU" altLang="ru-RU" sz="2200" i="1" dirty="0">
                <a:effectLst>
                  <a:outerShdw blurRad="38100" dist="38100" dir="2700000" algn="tl">
                    <a:srgbClr val="C0C0C0"/>
                  </a:outerShdw>
                </a:effectLst>
                <a:latin typeface="Arial Narrow" pitchFamily="34" charset="0"/>
              </a:rPr>
              <a:t> </a:t>
            </a:r>
            <a:r>
              <a:rPr kumimoji="1" lang="ru-RU" altLang="ru-RU" sz="2600" b="1" i="1" dirty="0">
                <a:solidFill>
                  <a:srgbClr val="0000FF"/>
                </a:solidFill>
                <a:effectLst>
                  <a:outerShdw blurRad="38100" dist="38100" dir="2700000" algn="tl">
                    <a:srgbClr val="C0C0C0"/>
                  </a:outerShdw>
                </a:effectLst>
                <a:latin typeface="Arial Narrow" pitchFamily="34" charset="0"/>
              </a:rPr>
              <a:t>график работ проекта в форме диаграмм Ганта, сетевых графиков, диаграмм ключевых событий (вех);</a:t>
            </a:r>
          </a:p>
          <a:p>
            <a:pPr algn="just" eaLnBrk="0" hangingPunct="0">
              <a:lnSpc>
                <a:spcPct val="75000"/>
              </a:lnSpc>
              <a:spcBef>
                <a:spcPct val="25000"/>
              </a:spcBef>
              <a:buClr>
                <a:schemeClr val="hlink"/>
              </a:buClr>
              <a:buFontTx/>
              <a:buChar char="•"/>
            </a:pPr>
            <a:r>
              <a:rPr kumimoji="1" lang="ru-RU" altLang="ru-RU" sz="2600" b="1" i="1" dirty="0">
                <a:solidFill>
                  <a:srgbClr val="0000FF"/>
                </a:solidFill>
                <a:effectLst>
                  <a:outerShdw blurRad="38100" dist="38100" dir="2700000" algn="tl">
                    <a:srgbClr val="C0C0C0"/>
                  </a:outerShdw>
                </a:effectLst>
                <a:latin typeface="Arial Narrow" pitchFamily="34" charset="0"/>
              </a:rPr>
              <a:t> гистограммы использования ресурсов;</a:t>
            </a:r>
          </a:p>
          <a:p>
            <a:pPr algn="just" eaLnBrk="0" hangingPunct="0">
              <a:lnSpc>
                <a:spcPct val="75000"/>
              </a:lnSpc>
              <a:spcBef>
                <a:spcPct val="25000"/>
              </a:spcBef>
              <a:buClr>
                <a:schemeClr val="hlink"/>
              </a:buClr>
              <a:buFontTx/>
              <a:buChar char="•"/>
            </a:pPr>
            <a:r>
              <a:rPr kumimoji="1" lang="ru-RU" altLang="ru-RU" sz="2600" b="1" i="1" dirty="0">
                <a:solidFill>
                  <a:srgbClr val="0000FF"/>
                </a:solidFill>
                <a:effectLst>
                  <a:outerShdw blurRad="38100" dist="38100" dir="2700000" algn="tl">
                    <a:srgbClr val="C0C0C0"/>
                  </a:outerShdw>
                </a:effectLst>
                <a:latin typeface="Arial Narrow" pitchFamily="34" charset="0"/>
              </a:rPr>
              <a:t> прогнозы денежных потоков;</a:t>
            </a:r>
          </a:p>
          <a:p>
            <a:pPr algn="just" eaLnBrk="0" hangingPunct="0">
              <a:lnSpc>
                <a:spcPct val="75000"/>
              </a:lnSpc>
              <a:spcBef>
                <a:spcPct val="25000"/>
              </a:spcBef>
              <a:buClr>
                <a:schemeClr val="hlink"/>
              </a:buClr>
              <a:buFontTx/>
              <a:buChar char="•"/>
            </a:pPr>
            <a:r>
              <a:rPr kumimoji="1" lang="ru-RU" altLang="ru-RU" sz="2600" b="1" i="1" dirty="0">
                <a:solidFill>
                  <a:srgbClr val="0000FF"/>
                </a:solidFill>
                <a:effectLst>
                  <a:outerShdw blurRad="38100" dist="38100" dir="2700000" algn="tl">
                    <a:srgbClr val="C0C0C0"/>
                  </a:outerShdw>
                </a:effectLst>
                <a:latin typeface="Arial Narrow" pitchFamily="34" charset="0"/>
              </a:rPr>
              <a:t> графики </a:t>
            </a:r>
            <a:r>
              <a:rPr kumimoji="1" lang="ru-RU" altLang="ru-RU" sz="2600" b="1" i="1" dirty="0" smtClean="0">
                <a:solidFill>
                  <a:srgbClr val="0000FF"/>
                </a:solidFill>
                <a:effectLst>
                  <a:outerShdw blurRad="38100" dist="38100" dir="2700000" algn="tl">
                    <a:srgbClr val="C0C0C0"/>
                  </a:outerShdw>
                </a:effectLst>
                <a:latin typeface="Arial Narrow" pitchFamily="34" charset="0"/>
              </a:rPr>
              <a:t>закупок-поставок</a:t>
            </a:r>
            <a:endParaRPr kumimoji="1" lang="ru-RU" altLang="ru-RU" sz="2200" i="1" dirty="0">
              <a:solidFill>
                <a:schemeClr val="folHlink"/>
              </a:solidFill>
              <a:effectLst>
                <a:outerShdw blurRad="38100" dist="38100" dir="2700000" algn="tl">
                  <a:srgbClr val="C0C0C0"/>
                </a:outerShdw>
              </a:effectLst>
              <a:latin typeface="Arial Narrow" pitchFamily="34" charset="0"/>
            </a:endParaRPr>
          </a:p>
          <a:p>
            <a:pPr eaLnBrk="0" hangingPunct="0">
              <a:lnSpc>
                <a:spcPct val="75000"/>
              </a:lnSpc>
              <a:spcBef>
                <a:spcPct val="25000"/>
              </a:spcBef>
              <a:buClr>
                <a:schemeClr val="hlink"/>
              </a:buClr>
              <a:buFont typeface="Wingdings" pitchFamily="2" charset="2"/>
              <a:buNone/>
            </a:pPr>
            <a:endParaRPr kumimoji="1" lang="ru-RU" altLang="ru-RU" sz="2200" i="1" u="sng" dirty="0">
              <a:effectLst>
                <a:outerShdw blurRad="38100" dist="38100" dir="2700000" algn="tl">
                  <a:srgbClr val="C0C0C0"/>
                </a:outerShdw>
              </a:effectLst>
              <a:latin typeface="Arial Narrow" pitchFamily="34" charset="0"/>
            </a:endParaRPr>
          </a:p>
        </p:txBody>
      </p:sp>
    </p:spTree>
    <p:extLst>
      <p:ext uri="{BB962C8B-B14F-4D97-AF65-F5344CB8AC3E}">
        <p14:creationId xmlns:p14="http://schemas.microsoft.com/office/powerpoint/2010/main" val="30359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13228</TotalTime>
  <Words>4532</Words>
  <Application>Microsoft Office PowerPoint</Application>
  <PresentationFormat>Произвольный</PresentationFormat>
  <Paragraphs>376</Paragraphs>
  <Slides>40</Slides>
  <Notes>40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40</vt:i4>
      </vt:variant>
    </vt:vector>
  </HeadingPairs>
  <TitlesOfParts>
    <vt:vector size="50" baseType="lpstr">
      <vt:lpstr>Arial</vt:lpstr>
      <vt:lpstr>Arial Narrow</vt:lpstr>
      <vt:lpstr>Calibri</vt:lpstr>
      <vt:lpstr>Calibri Light</vt:lpstr>
      <vt:lpstr>Gotham Pro</vt:lpstr>
      <vt:lpstr>Tahoma</vt:lpstr>
      <vt:lpstr>Times New Roman</vt:lpstr>
      <vt:lpstr>Wingdings</vt:lpstr>
      <vt:lpstr>Тема Office</vt:lpstr>
      <vt:lpstr>Bitmap 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dc:creator>
  <cp:lastModifiedBy>rodionova</cp:lastModifiedBy>
  <cp:revision>473</cp:revision>
  <dcterms:created xsi:type="dcterms:W3CDTF">2019-06-16T08:10:56Z</dcterms:created>
  <dcterms:modified xsi:type="dcterms:W3CDTF">2020-03-16T09:42:59Z</dcterms:modified>
</cp:coreProperties>
</file>