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7" r:id="rId5"/>
    <p:sldId id="288" r:id="rId6"/>
    <p:sldId id="289" r:id="rId7"/>
    <p:sldId id="259" r:id="rId8"/>
    <p:sldId id="290" r:id="rId9"/>
    <p:sldId id="291" r:id="rId10"/>
    <p:sldId id="292" r:id="rId11"/>
    <p:sldId id="293" r:id="rId12"/>
    <p:sldId id="294" r:id="rId13"/>
    <p:sldId id="295" r:id="rId14"/>
    <p:sldId id="297" r:id="rId15"/>
    <p:sldId id="296" r:id="rId16"/>
    <p:sldId id="298" r:id="rId17"/>
    <p:sldId id="299" r:id="rId18"/>
    <p:sldId id="300" r:id="rId19"/>
    <p:sldId id="301" r:id="rId20"/>
    <p:sldId id="302" r:id="rId21"/>
    <p:sldId id="303" r:id="rId22"/>
    <p:sldId id="304" r:id="rId23"/>
    <p:sldId id="307" r:id="rId24"/>
    <p:sldId id="305" r:id="rId25"/>
    <p:sldId id="306"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16.10.2019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16.10.2019</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16.10.2019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16.10.2019</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16.10.2019</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16.10.2019</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16.10.2019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14290"/>
            <a:ext cx="7643866" cy="2143140"/>
          </a:xfrm>
        </p:spPr>
        <p:txBody>
          <a:bodyPr>
            <a:noAutofit/>
          </a:bodyPr>
          <a:lstStyle/>
          <a:p>
            <a:pPr algn="ct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2800" dirty="0" smtClean="0">
                <a:solidFill>
                  <a:schemeClr val="tx1"/>
                </a:solidFill>
                <a:latin typeface="Georgia" pitchFamily="18" charset="0"/>
              </a:rPr>
              <a:t>Тема: Деловое общение и культура речи. Специфика речевого этикета в деловом общении. </a:t>
            </a:r>
            <a:r>
              <a:rPr lang="ru-RU" sz="3200" dirty="0" smtClean="0">
                <a:solidFill>
                  <a:schemeClr val="tx1"/>
                </a:solidFill>
                <a:latin typeface="Georgia" pitchFamily="18" charset="0"/>
              </a:rPr>
              <a:t/>
            </a:r>
            <a:br>
              <a:rPr lang="ru-RU" sz="3200" dirty="0" smtClean="0">
                <a:solidFill>
                  <a:schemeClr val="tx1"/>
                </a:solidFill>
                <a:latin typeface="Georgia" pitchFamily="18" charset="0"/>
              </a:rPr>
            </a:br>
            <a:r>
              <a:rPr lang="ru-RU" sz="3200" dirty="0" smtClean="0">
                <a:latin typeface="Georgia" pitchFamily="18" charset="0"/>
              </a:rPr>
              <a:t> </a:t>
            </a:r>
            <a:br>
              <a:rPr lang="ru-RU" sz="3200" dirty="0" smtClean="0">
                <a:latin typeface="Georgia" pitchFamily="18" charset="0"/>
              </a:rPr>
            </a:br>
            <a:endParaRPr lang="ru-RU" sz="3200" dirty="0">
              <a:latin typeface="Georgia" pitchFamily="18" charset="0"/>
            </a:endParaRPr>
          </a:p>
        </p:txBody>
      </p:sp>
      <p:sp>
        <p:nvSpPr>
          <p:cNvPr id="3" name="Подзаголовок 2"/>
          <p:cNvSpPr>
            <a:spLocks noGrp="1"/>
          </p:cNvSpPr>
          <p:nvPr>
            <p:ph type="subTitle" idx="1"/>
          </p:nvPr>
        </p:nvSpPr>
        <p:spPr>
          <a:xfrm>
            <a:off x="2285984" y="1428736"/>
            <a:ext cx="6172200" cy="5014938"/>
          </a:xfrm>
        </p:spPr>
        <p:txBody>
          <a:bodyPr>
            <a:normAutofit lnSpcReduction="10000"/>
          </a:bodyPr>
          <a:lstStyle/>
          <a:p>
            <a:pPr algn="just"/>
            <a:r>
              <a:rPr lang="ru-RU" sz="2000" i="1"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1. Деловое общение: понятие, специфика и виды. Основные правила бизнес-коммуникаций.</a:t>
            </a:r>
          </a:p>
          <a:p>
            <a:pPr algn="just"/>
            <a:r>
              <a:rPr lang="ru-RU" sz="2400" dirty="0" smtClean="0">
                <a:solidFill>
                  <a:schemeClr val="tx1"/>
                </a:solidFill>
                <a:latin typeface="Times New Roman" pitchFamily="18" charset="0"/>
                <a:cs typeface="Times New Roman" pitchFamily="18" charset="0"/>
              </a:rPr>
              <a:t>2. Культура речевой деятельности в бизнес-коммуникациях. Виды речевой деятельности.</a:t>
            </a:r>
          </a:p>
          <a:p>
            <a:pPr algn="just"/>
            <a:r>
              <a:rPr lang="ru-RU" sz="2400" dirty="0" smtClean="0">
                <a:solidFill>
                  <a:schemeClr val="tx1"/>
                </a:solidFill>
                <a:latin typeface="Times New Roman" pitchFamily="18" charset="0"/>
                <a:cs typeface="Times New Roman" pitchFamily="18" charset="0"/>
              </a:rPr>
              <a:t>3. Понятие о литературном языке.</a:t>
            </a:r>
          </a:p>
          <a:p>
            <a:pPr algn="just"/>
            <a:r>
              <a:rPr lang="ru-RU" sz="2400" dirty="0" smtClean="0">
                <a:solidFill>
                  <a:schemeClr val="tx1"/>
                </a:solidFill>
                <a:latin typeface="Times New Roman" pitchFamily="18" charset="0"/>
                <a:cs typeface="Times New Roman" pitchFamily="18" charset="0"/>
              </a:rPr>
              <a:t>4. Культура речи и речевая культура.</a:t>
            </a:r>
          </a:p>
          <a:p>
            <a:pPr algn="just"/>
            <a:r>
              <a:rPr lang="ru-RU" sz="2400" dirty="0" smtClean="0">
                <a:solidFill>
                  <a:schemeClr val="tx1"/>
                </a:solidFill>
                <a:latin typeface="Times New Roman" pitchFamily="18" charset="0"/>
                <a:cs typeface="Times New Roman" pitchFamily="18" charset="0"/>
              </a:rPr>
              <a:t>5. </a:t>
            </a:r>
            <a:r>
              <a:rPr lang="ru-RU" sz="2400" dirty="0" smtClean="0">
                <a:solidFill>
                  <a:schemeClr val="tx1"/>
                </a:solidFill>
                <a:latin typeface="Times New Roman" pitchFamily="18" charset="0"/>
                <a:cs typeface="Times New Roman" pitchFamily="18" charset="0"/>
              </a:rPr>
              <a:t>Основы речевого этикета. Этикетные формы приветствия, представления, обращения в деловой коммуникации.</a:t>
            </a:r>
          </a:p>
          <a:p>
            <a:pPr algn="just"/>
            <a:r>
              <a:rPr lang="ru-RU" dirty="0" smtClean="0">
                <a:solidFill>
                  <a:schemeClr val="tx1"/>
                </a:solidFill>
              </a:rPr>
              <a:t/>
            </a:r>
            <a:br>
              <a:rPr lang="ru-RU" dirty="0" smtClean="0">
                <a:solidFill>
                  <a:schemeClr val="tx1"/>
                </a:solidFill>
              </a:rPr>
            </a:b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p:txBody>
          <a:bodyPr>
            <a:normAutofit lnSpcReduction="10000"/>
          </a:bodyPr>
          <a:lstStyle/>
          <a:p>
            <a:pPr algn="just">
              <a:buNone/>
            </a:pPr>
            <a:r>
              <a:rPr lang="ru-RU" b="1" dirty="0" smtClean="0">
                <a:latin typeface="Times New Roman" pitchFamily="18" charset="0"/>
                <a:cs typeface="Times New Roman" pitchFamily="18" charset="0"/>
              </a:rPr>
              <a:t>Культура речевой деятельности</a:t>
            </a:r>
            <a:r>
              <a:rPr lang="ru-RU" dirty="0" smtClean="0">
                <a:latin typeface="Times New Roman" pitchFamily="18" charset="0"/>
                <a:cs typeface="Times New Roman" pitchFamily="18" charset="0"/>
              </a:rPr>
              <a:t> - это культура владения словом, обмен сообщениями с наивысшей эффективностью; это система знаний, умений и навыков по осмыслению ситуаций, порождению и восприятию высказывания. </a:t>
            </a:r>
          </a:p>
          <a:p>
            <a:pPr algn="just">
              <a:buNone/>
            </a:pPr>
            <a:r>
              <a:rPr lang="ru-RU" b="1" dirty="0" smtClean="0">
                <a:latin typeface="Times New Roman" pitchFamily="18" charset="0"/>
                <a:cs typeface="Times New Roman" pitchFamily="18" charset="0"/>
              </a:rPr>
              <a:t>Отличительными показателями культуры речевой деятельности</a:t>
            </a:r>
            <a:r>
              <a:rPr lang="ru-RU" dirty="0" smtClean="0">
                <a:latin typeface="Times New Roman" pitchFamily="18" charset="0"/>
                <a:cs typeface="Times New Roman" pitchFamily="18" charset="0"/>
              </a:rPr>
              <a:t> являются правильное четкое произношение (или написание), коммуникативная целесообразность речи (ее точность, выразительность и т. д.), структурно - логическое построение текстов, применение невербальных средств, объективное понимание со стороны слушающего, читающего).</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p:txBody>
          <a:bodyPr>
            <a:normAutofit fontScale="92500" lnSpcReduction="10000"/>
          </a:bodyPr>
          <a:lstStyle/>
          <a:p>
            <a:pPr algn="ctr">
              <a:buNone/>
            </a:pPr>
            <a:r>
              <a:rPr lang="ru-RU" sz="2600" b="1" i="1" dirty="0" smtClean="0">
                <a:latin typeface="Times New Roman" pitchFamily="18" charset="0"/>
                <a:cs typeface="Times New Roman" pitchFamily="18" charset="0"/>
              </a:rPr>
              <a:t>Способы слушания:</a:t>
            </a:r>
          </a:p>
          <a:p>
            <a:pPr algn="just">
              <a:buNone/>
            </a:pPr>
            <a:r>
              <a:rPr lang="ru-RU"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Нерефлексивное (пассивное)</a:t>
            </a:r>
            <a:r>
              <a:rPr lang="ru-RU" dirty="0" smtClean="0">
                <a:latin typeface="Times New Roman" pitchFamily="18" charset="0"/>
                <a:cs typeface="Times New Roman" pitchFamily="18" charset="0"/>
              </a:rPr>
              <a:t> состоит в умении не вмешиваться в речь говорящего своими замечаниями, в способности внимательно молчать. Этот способ требует значительного физического и психологического напряжения, определенной дисциплины. Нерефлексивное слушание обычно используется в таких ситуациях, когда один из собеседников глубоко взволнован, желает высказать свое отношение к тому или иному событию.</a:t>
            </a:r>
          </a:p>
          <a:p>
            <a:pPr algn="just">
              <a:buNone/>
            </a:pPr>
            <a:r>
              <a:rPr lang="ru-RU" dirty="0" smtClean="0">
                <a:latin typeface="Times New Roman" pitchFamily="18" charset="0"/>
                <a:cs typeface="Times New Roman" pitchFamily="18" charset="0"/>
              </a:rPr>
              <a:t>2.</a:t>
            </a:r>
            <a:r>
              <a:rPr lang="ru-RU" b="1" dirty="0" smtClean="0">
                <a:latin typeface="Times New Roman" pitchFamily="18" charset="0"/>
                <a:cs typeface="Times New Roman" pitchFamily="18" charset="0"/>
              </a:rPr>
              <a:t>Рефлексивное (активное)</a:t>
            </a:r>
            <a:r>
              <a:rPr lang="ru-RU" dirty="0" smtClean="0">
                <a:latin typeface="Times New Roman" pitchFamily="18" charset="0"/>
                <a:cs typeface="Times New Roman" pitchFamily="18" charset="0"/>
              </a:rPr>
              <a:t> заключается в активной обратной связи, оказании помощи в выражении мыслей. Этот способ особенно уместен, если партнер по общению ждет поддержки, одобрения, если необходимо глубоко и точно уяснить информацию.</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p:txBody>
          <a:bodyPr>
            <a:normAutofit fontScale="92500" lnSpcReduction="20000"/>
          </a:bodyPr>
          <a:lstStyle/>
          <a:p>
            <a:pPr algn="ctr">
              <a:buNone/>
            </a:pPr>
            <a:r>
              <a:rPr lang="ru-RU" sz="2800" b="1" i="1" dirty="0" smtClean="0">
                <a:latin typeface="Times New Roman" pitchFamily="18" charset="0"/>
                <a:cs typeface="Times New Roman" pitchFamily="18" charset="0"/>
              </a:rPr>
              <a:t>Основные приемы рефлексивного слушания :</a:t>
            </a:r>
          </a:p>
          <a:p>
            <a:pPr marL="0" indent="0" algn="just">
              <a:buNone/>
            </a:pPr>
            <a:r>
              <a:rPr lang="ru-RU" dirty="0" smtClean="0">
                <a:latin typeface="Times New Roman" pitchFamily="18" charset="0"/>
                <a:cs typeface="Times New Roman" pitchFamily="18" charset="0"/>
              </a:rPr>
              <a:t>1)	</a:t>
            </a:r>
            <a:r>
              <a:rPr lang="ru-RU" b="1" dirty="0" smtClean="0">
                <a:latin typeface="Times New Roman" pitchFamily="18" charset="0"/>
                <a:cs typeface="Times New Roman" pitchFamily="18" charset="0"/>
              </a:rPr>
              <a:t>Выяснение</a:t>
            </a:r>
            <a:r>
              <a:rPr lang="ru-RU" dirty="0" smtClean="0">
                <a:latin typeface="Times New Roman" pitchFamily="18" charset="0"/>
                <a:cs typeface="Times New Roman" pitchFamily="18" charset="0"/>
              </a:rPr>
              <a:t>, т.е. обращение к собеседнику за уточнениями, чтобы получить дополнительные факты, суждения. (Например, «Я Вас не понял. Не повторите ли еще раз?», «Что Вы имеете в виду?»).</a:t>
            </a:r>
          </a:p>
          <a:p>
            <a:pPr marL="0" indent="0" algn="just">
              <a:buNone/>
            </a:pPr>
            <a:r>
              <a:rPr lang="ru-RU" dirty="0" smtClean="0">
                <a:latin typeface="Times New Roman" pitchFamily="18" charset="0"/>
                <a:cs typeface="Times New Roman" pitchFamily="18" charset="0"/>
              </a:rPr>
              <a:t>2) </a:t>
            </a:r>
            <a:r>
              <a:rPr lang="ru-RU" b="1" dirty="0" smtClean="0">
                <a:latin typeface="Times New Roman" pitchFamily="18" charset="0"/>
                <a:cs typeface="Times New Roman" pitchFamily="18" charset="0"/>
              </a:rPr>
              <a:t>Перефразирование</a:t>
            </a:r>
            <a:r>
              <a:rPr lang="ru-RU" dirty="0" smtClean="0">
                <a:latin typeface="Times New Roman" pitchFamily="18" charset="0"/>
                <a:cs typeface="Times New Roman" pitchFamily="18" charset="0"/>
              </a:rPr>
              <a:t> - «передача» чужого, только что произнесенного высказывания в другой форме («Как я Вас понял...», «По Вашему мнению...», «Другими словами Вы считаете...»).</a:t>
            </a:r>
          </a:p>
          <a:p>
            <a:pPr marL="0" indent="0" algn="just">
              <a:buNone/>
            </a:pPr>
            <a:r>
              <a:rPr lang="ru-RU" dirty="0" smtClean="0">
                <a:latin typeface="Times New Roman" pitchFamily="18" charset="0"/>
                <a:cs typeface="Times New Roman" pitchFamily="18" charset="0"/>
              </a:rPr>
              <a:t>3) </a:t>
            </a:r>
            <a:r>
              <a:rPr lang="ru-RU" b="1" dirty="0" smtClean="0">
                <a:latin typeface="Times New Roman" pitchFamily="18" charset="0"/>
                <a:cs typeface="Times New Roman" pitchFamily="18" charset="0"/>
              </a:rPr>
              <a:t>Резюмирование </a:t>
            </a:r>
            <a:r>
              <a:rPr lang="ru-RU" dirty="0" smtClean="0">
                <a:latin typeface="Times New Roman" pitchFamily="18" charset="0"/>
                <a:cs typeface="Times New Roman" pitchFamily="18" charset="0"/>
              </a:rPr>
              <a:t>- подведение итогов услышанного («Если обобщить сказанное Вами, то ...», «Вашими основными идеями, как я понял, являются...».</a:t>
            </a:r>
          </a:p>
          <a:p>
            <a:pPr marL="0" indent="0" algn="just">
              <a:buNone/>
            </a:pPr>
            <a:r>
              <a:rPr lang="ru-RU" dirty="0" smtClean="0">
                <a:latin typeface="Times New Roman" pitchFamily="18" charset="0"/>
                <a:cs typeface="Times New Roman" pitchFamily="18" charset="0"/>
              </a:rPr>
              <a:t>4) </a:t>
            </a:r>
            <a:r>
              <a:rPr lang="ru-RU" b="1" dirty="0" smtClean="0">
                <a:latin typeface="Times New Roman" pitchFamily="18" charset="0"/>
                <a:cs typeface="Times New Roman" pitchFamily="18" charset="0"/>
              </a:rPr>
              <a:t>Подтверждение контакта</a:t>
            </a:r>
            <a:r>
              <a:rPr lang="ru-RU" dirty="0" smtClean="0">
                <a:latin typeface="Times New Roman" pitchFamily="18" charset="0"/>
                <a:cs typeface="Times New Roman" pitchFamily="18" charset="0"/>
              </a:rPr>
              <a:t> - приглашение высказываться свободно и непринужденно. При этом речь сопровождается репликами типа «Это интересно», «Да», «Понимаю Вас», «Приятно это слышать».</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a:xfrm>
            <a:off x="457200" y="1285860"/>
            <a:ext cx="7901014" cy="5188092"/>
          </a:xfrm>
        </p:spPr>
        <p:txBody>
          <a:bodyPr>
            <a:normAutofit fontScale="92500" lnSpcReduction="20000"/>
          </a:bodyPr>
          <a:lstStyle/>
          <a:p>
            <a:pPr algn="ctr">
              <a:buNone/>
            </a:pPr>
            <a:r>
              <a:rPr lang="ru-RU" sz="3400" b="1" i="1" dirty="0" smtClean="0">
                <a:latin typeface="Times New Roman" pitchFamily="18" charset="0"/>
                <a:cs typeface="Times New Roman" pitchFamily="18" charset="0"/>
              </a:rPr>
              <a:t>Правила эффективного слушания</a:t>
            </a:r>
          </a:p>
          <a:p>
            <a:pPr marL="0" indent="0" algn="just">
              <a:buNone/>
            </a:pPr>
            <a:r>
              <a:rPr lang="ru-RU" sz="2600" dirty="0" smtClean="0">
                <a:latin typeface="Times New Roman" pitchFamily="18" charset="0"/>
                <a:cs typeface="Times New Roman" pitchFamily="18" charset="0"/>
              </a:rPr>
              <a:t>1.Стремитесь понять, глубоко осознать позицию говорящего, сделать анализ, выводы. Научитесь находить самые ценные сведения в полученной информации.</a:t>
            </a:r>
          </a:p>
          <a:p>
            <a:pPr marL="0" indent="0" algn="just">
              <a:buNone/>
            </a:pPr>
            <a:r>
              <a:rPr lang="ru-RU" sz="2600" dirty="0" smtClean="0">
                <a:latin typeface="Times New Roman" pitchFamily="18" charset="0"/>
                <a:cs typeface="Times New Roman" pitchFamily="18" charset="0"/>
              </a:rPr>
              <a:t>2.Пытайтесь за фразами собеседника «уловить» его истинные мотивы, эмоциональное состояние, внутренний мир.</a:t>
            </a:r>
          </a:p>
          <a:p>
            <a:pPr marL="0" indent="0" algn="just">
              <a:buNone/>
            </a:pPr>
            <a:r>
              <a:rPr lang="ru-RU" sz="2600" dirty="0" smtClean="0">
                <a:latin typeface="Times New Roman" pitchFamily="18" charset="0"/>
                <a:cs typeface="Times New Roman" pitchFamily="18" charset="0"/>
              </a:rPr>
              <a:t>3.Поддерживайте устойчивое внимание к речи, не допускайте побочных мыслей. Последние возникают из - за того, что скорость мышления в 4 раза превышает скорость говорения, и у слушателя остается «свободное время».</a:t>
            </a:r>
          </a:p>
          <a:p>
            <a:pPr marL="0" indent="0" algn="just">
              <a:buNone/>
            </a:pPr>
            <a:r>
              <a:rPr lang="ru-RU" sz="2600" dirty="0" smtClean="0">
                <a:latin typeface="Times New Roman" pitchFamily="18" charset="0"/>
                <a:cs typeface="Times New Roman" pitchFamily="18" charset="0"/>
              </a:rPr>
              <a:t>4.Отключайтесь от внешних «помех», отвлекающих Вас, не пытайтесь слушать и одновременно делать еще 2 - 3 дела.</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a:xfrm>
            <a:off x="457200" y="1285860"/>
            <a:ext cx="7901014" cy="5188092"/>
          </a:xfrm>
        </p:spPr>
        <p:txBody>
          <a:bodyPr>
            <a:normAutofit fontScale="92500" lnSpcReduction="10000"/>
          </a:bodyPr>
          <a:lstStyle/>
          <a:p>
            <a:pPr algn="ctr">
              <a:buNone/>
            </a:pPr>
            <a:r>
              <a:rPr lang="ru-RU" sz="3400" b="1" i="1" dirty="0" smtClean="0">
                <a:latin typeface="Times New Roman" pitchFamily="18" charset="0"/>
                <a:cs typeface="Times New Roman" pitchFamily="18" charset="0"/>
              </a:rPr>
              <a:t>Правила эффективного слушания</a:t>
            </a:r>
          </a:p>
          <a:p>
            <a:pPr marL="0" indent="0" algn="just">
              <a:buNone/>
            </a:pPr>
            <a:r>
              <a:rPr lang="ru-RU" sz="2600" dirty="0" smtClean="0">
                <a:latin typeface="Times New Roman" pitchFamily="18" charset="0"/>
                <a:cs typeface="Times New Roman" pitchFamily="18" charset="0"/>
              </a:rPr>
              <a:t>5.Не делайте вид, что поняли, если на самом деле это не так. Возможно, коммуникатор не оставлял необходимых пауз между фразами. Оптимальным для слушателей является темп их собственного говорения. Изменить сложную ситуацию помогут приемы рефлексивного аудирования.</a:t>
            </a:r>
          </a:p>
          <a:p>
            <a:pPr marL="0" indent="0" algn="just">
              <a:buNone/>
            </a:pPr>
            <a:r>
              <a:rPr lang="ru-RU" sz="2600" dirty="0" smtClean="0">
                <a:latin typeface="Times New Roman" pitchFamily="18" charset="0"/>
                <a:cs typeface="Times New Roman" pitchFamily="18" charset="0"/>
              </a:rPr>
              <a:t>6.Логически планируйте процесс слушания. «Мысленное опережение» речи собеседника или оратора является одним из средств настройки на одну волну с ним и хорошим методом запоминания речи.</a:t>
            </a:r>
          </a:p>
          <a:p>
            <a:pPr marL="0" indent="0" algn="just">
              <a:buNone/>
            </a:pPr>
            <a:r>
              <a:rPr lang="ru-RU" sz="2600" dirty="0" smtClean="0">
                <a:latin typeface="Times New Roman" pitchFamily="18" charset="0"/>
                <a:cs typeface="Times New Roman" pitchFamily="18" charset="0"/>
              </a:rPr>
              <a:t>7.Установите зрительный контакт с говорящим. Ваши жесты, мимика должны отражать состояние заинтересованного слушателя, который вникает в речь.</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a:xfrm>
            <a:off x="142844" y="1285860"/>
            <a:ext cx="8715436" cy="5188092"/>
          </a:xfrm>
        </p:spPr>
        <p:txBody>
          <a:bodyPr>
            <a:normAutofit/>
          </a:bodyPr>
          <a:lstStyle/>
          <a:p>
            <a:pPr algn="ctr">
              <a:buNone/>
            </a:pPr>
            <a:r>
              <a:rPr lang="ru-RU" sz="2800" b="1" i="1" dirty="0" smtClean="0">
                <a:latin typeface="Times New Roman" pitchFamily="18" charset="0"/>
                <a:cs typeface="Times New Roman" pitchFamily="18" charset="0"/>
              </a:rPr>
              <a:t>Правила эффективного слушания</a:t>
            </a:r>
          </a:p>
          <a:p>
            <a:pPr marL="0" indent="0" algn="just">
              <a:buNone/>
              <a:tabLst>
                <a:tab pos="0" algn="l"/>
              </a:tabLst>
            </a:pPr>
            <a:r>
              <a:rPr lang="ru-RU" sz="2800" dirty="0" smtClean="0">
                <a:latin typeface="Times New Roman" pitchFamily="18" charset="0"/>
                <a:cs typeface="Times New Roman" pitchFamily="18" charset="0"/>
              </a:rPr>
              <a:t>8.Старайтесь сопереживать говорящему, посмотрите на вещи его глазами, попытайтесь встать на его место.</a:t>
            </a:r>
          </a:p>
          <a:p>
            <a:pPr marL="0" indent="0" algn="just">
              <a:buNone/>
              <a:tabLst>
                <a:tab pos="0" algn="l"/>
              </a:tabLst>
            </a:pPr>
            <a:r>
              <a:rPr lang="ru-RU" sz="2800" dirty="0" smtClean="0">
                <a:latin typeface="Times New Roman" pitchFamily="18" charset="0"/>
                <a:cs typeface="Times New Roman" pitchFamily="18" charset="0"/>
              </a:rPr>
              <a:t>9.Будьте терпеливы. Всегда выслушивайте собеседника до конца.</a:t>
            </a:r>
          </a:p>
          <a:p>
            <a:pPr marL="0" indent="0" algn="just">
              <a:buNone/>
              <a:tabLst>
                <a:tab pos="0" algn="l"/>
              </a:tabLst>
            </a:pPr>
            <a:r>
              <a:rPr lang="ru-RU" sz="2800" dirty="0" smtClean="0">
                <a:latin typeface="Times New Roman" pitchFamily="18" charset="0"/>
                <a:cs typeface="Times New Roman" pitchFamily="18" charset="0"/>
              </a:rPr>
              <a:t>10.Не поддавайтесь чувству раздражения или гнева, если у Вас негативная установка по отношению к партнеру по общению или если Вы услышали «критические» для Вас слова, выводящие из состояния равновесия, к примеру, «рост цен», «увольнение», «ограничение заработной платы».</a:t>
            </a:r>
          </a:p>
          <a:p>
            <a:pPr marL="0" indent="0" algn="just">
              <a:buNone/>
              <a:tabLst>
                <a:tab pos="0" algn="l"/>
              </a:tabLst>
            </a:pPr>
            <a:endParaRPr lang="ru-RU" sz="2800" dirty="0" smtClean="0">
              <a:latin typeface="Times New Roman" pitchFamily="18" charset="0"/>
              <a:cs typeface="Times New Roman" pitchFamily="18" charset="0"/>
            </a:endParaRP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a:xfrm>
            <a:off x="142844" y="1285860"/>
            <a:ext cx="8715436" cy="5188092"/>
          </a:xfrm>
        </p:spPr>
        <p:txBody>
          <a:bodyPr>
            <a:normAutofit/>
          </a:bodyPr>
          <a:lstStyle/>
          <a:p>
            <a:pPr algn="ctr">
              <a:buNone/>
            </a:pPr>
            <a:r>
              <a:rPr lang="ru-RU" sz="2800" b="1" i="1" dirty="0" smtClean="0">
                <a:latin typeface="Times New Roman" pitchFamily="18" charset="0"/>
                <a:cs typeface="Times New Roman" pitchFamily="18" charset="0"/>
              </a:rPr>
              <a:t>Правила эффективного слушания</a:t>
            </a:r>
          </a:p>
          <a:p>
            <a:pPr marL="0" indent="0" algn="just">
              <a:buNone/>
              <a:tabLst>
                <a:tab pos="0" algn="l"/>
              </a:tabLst>
            </a:pPr>
            <a:r>
              <a:rPr lang="ru-RU" sz="2800" dirty="0" smtClean="0">
                <a:latin typeface="Times New Roman" pitchFamily="18" charset="0"/>
                <a:cs typeface="Times New Roman" pitchFamily="18" charset="0"/>
              </a:rPr>
              <a:t>11.Не отвлекайтесь на специфические особенности говорящего (акцент и другое).</a:t>
            </a:r>
          </a:p>
          <a:p>
            <a:pPr marL="0" indent="0" algn="just">
              <a:buNone/>
              <a:tabLst>
                <a:tab pos="0" algn="l"/>
              </a:tabLst>
            </a:pPr>
            <a:r>
              <a:rPr lang="ru-RU" sz="2800" dirty="0" smtClean="0">
                <a:latin typeface="Times New Roman" pitchFamily="18" charset="0"/>
                <a:cs typeface="Times New Roman" pitchFamily="18" charset="0"/>
              </a:rPr>
              <a:t>12.Обязательно повторяйте про себя распоряжения и указания.</a:t>
            </a:r>
          </a:p>
          <a:p>
            <a:pPr marL="0" indent="0" algn="just">
              <a:buNone/>
              <a:tabLst>
                <a:tab pos="0" algn="l"/>
              </a:tabLst>
            </a:pPr>
            <a:r>
              <a:rPr lang="ru-RU" sz="2800" dirty="0" smtClean="0">
                <a:latin typeface="Times New Roman" pitchFamily="18" charset="0"/>
                <a:cs typeface="Times New Roman" pitchFamily="18" charset="0"/>
              </a:rPr>
              <a:t>13.Делайте при слушании соответствующие пометки на бумаге.</a:t>
            </a:r>
          </a:p>
          <a:p>
            <a:pPr marL="0" indent="0" algn="just">
              <a:buNone/>
              <a:tabLst>
                <a:tab pos="0" algn="l"/>
              </a:tabLst>
            </a:pPr>
            <a:r>
              <a:rPr lang="ru-RU" sz="2800" dirty="0" smtClean="0">
                <a:latin typeface="Times New Roman" pitchFamily="18" charset="0"/>
                <a:cs typeface="Times New Roman" pitchFamily="18" charset="0"/>
              </a:rPr>
              <a:t>14.Не делайте самой распространенной ошибки начинающих менеджеров, коммерсантов: не стремитесь слишком много говорить самим, а слушайте других.</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642918"/>
          </a:xfrm>
        </p:spPr>
        <p:txBody>
          <a:bodyPr>
            <a:normAutofit/>
          </a:bodyPr>
          <a:lstStyle/>
          <a:p>
            <a:pPr algn="ctr"/>
            <a:r>
              <a:rPr lang="ru-RU" b="1" dirty="0" smtClean="0">
                <a:solidFill>
                  <a:schemeClr val="tx1"/>
                </a:solidFill>
                <a:latin typeface="Georgia" pitchFamily="18" charset="0"/>
              </a:rPr>
              <a:t>Понятие о литературном языке</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142844" y="571480"/>
            <a:ext cx="8715436" cy="5902472"/>
          </a:xfrm>
        </p:spPr>
        <p:txBody>
          <a:bodyPr>
            <a:normAutofit fontScale="92500"/>
          </a:bodyPr>
          <a:lstStyle/>
          <a:p>
            <a:pPr marL="0" indent="0" algn="just">
              <a:spcBef>
                <a:spcPts val="0"/>
              </a:spcBef>
              <a:buNone/>
            </a:pPr>
            <a:r>
              <a:rPr lang="ru-RU" b="1" dirty="0" smtClean="0">
                <a:latin typeface="Times New Roman" pitchFamily="18" charset="0"/>
                <a:cs typeface="Times New Roman" pitchFamily="18" charset="0"/>
              </a:rPr>
              <a:t>Литературный язык</a:t>
            </a:r>
            <a:r>
              <a:rPr lang="ru-RU" dirty="0" smtClean="0">
                <a:latin typeface="Times New Roman" pitchFamily="18" charset="0"/>
                <a:cs typeface="Times New Roman" pitchFamily="18" charset="0"/>
              </a:rPr>
              <a:t> - исторически сложившаяся высшая форма национального языка, обладающая богатым лексическим фондом, упорядоченной грамматической структурой и развитой системой стилей. Это язык образцовый, нормированный, описанный грамматиками и словарями. </a:t>
            </a:r>
          </a:p>
          <a:p>
            <a:pPr marL="0" indent="0" algn="just">
              <a:spcBef>
                <a:spcPts val="0"/>
              </a:spcBef>
              <a:buNone/>
            </a:pPr>
            <a:r>
              <a:rPr lang="ru-RU" dirty="0" smtClean="0">
                <a:latin typeface="Times New Roman" pitchFamily="18" charset="0"/>
                <a:cs typeface="Times New Roman" pitchFamily="18" charset="0"/>
              </a:rPr>
              <a:t>Литературный язык обслуживает такие сферы человеческой деятельности, как политика, культура, наука, делопроизводство, законодательство, официальное и неофициальное общение, словесное искусство. </a:t>
            </a:r>
          </a:p>
          <a:p>
            <a:pPr marL="0" indent="0" algn="just">
              <a:spcBef>
                <a:spcPts val="0"/>
              </a:spcBef>
              <a:buNone/>
            </a:pPr>
            <a:r>
              <a:rPr lang="ru-RU" dirty="0" smtClean="0">
                <a:latin typeface="Times New Roman" pitchFamily="18" charset="0"/>
                <a:cs typeface="Times New Roman" pitchFamily="18" charset="0"/>
              </a:rPr>
              <a:t>Главный признак литературного языка - </a:t>
            </a:r>
            <a:r>
              <a:rPr lang="ru-RU" b="1" dirty="0" smtClean="0">
                <a:latin typeface="Times New Roman" pitchFamily="18" charset="0"/>
                <a:cs typeface="Times New Roman" pitchFamily="18" charset="0"/>
              </a:rPr>
              <a:t>нормированность. </a:t>
            </a:r>
          </a:p>
          <a:p>
            <a:pPr marL="0" indent="0" algn="just">
              <a:spcBef>
                <a:spcPts val="0"/>
              </a:spcBef>
              <a:buNone/>
            </a:pPr>
            <a:r>
              <a:rPr lang="ru-RU" b="1" dirty="0" smtClean="0">
                <a:latin typeface="Times New Roman" pitchFamily="18" charset="0"/>
                <a:cs typeface="Times New Roman" pitchFamily="18" charset="0"/>
              </a:rPr>
              <a:t>Норма</a:t>
            </a:r>
            <a:r>
              <a:rPr lang="ru-RU" dirty="0" smtClean="0">
                <a:latin typeface="Times New Roman" pitchFamily="18" charset="0"/>
                <a:cs typeface="Times New Roman" pitchFamily="18" charset="0"/>
              </a:rPr>
              <a:t> - это единообразное, общепринятое употребление элементов языка, правила их использования в определенный период. Нормы не выдумываются учеными, а отражают закономерные процессы и явления, происходящие в языке, поддерживаются речевой практикой. К основным источникам нормы относятся произведения писателей, язык средств массовой информации, общепринятое современное употребление, научные исследования лингвистов.</a:t>
            </a:r>
          </a:p>
          <a:p>
            <a:pPr marL="0" indent="0" algn="just">
              <a:spcBef>
                <a:spcPts val="0"/>
              </a:spcBef>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357166"/>
          </a:xfrm>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речи и речевая культура</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571480"/>
            <a:ext cx="8715436" cy="5902472"/>
          </a:xfrm>
        </p:spPr>
        <p:txBody>
          <a:bodyPr>
            <a:noAutofit/>
          </a:bodyPr>
          <a:lstStyle/>
          <a:p>
            <a:pPr marL="0" indent="0" algn="just">
              <a:spcBef>
                <a:spcPts val="0"/>
              </a:spcBef>
              <a:buNone/>
            </a:pPr>
            <a:r>
              <a:rPr lang="ru-RU" sz="2800" b="1" dirty="0" smtClean="0">
                <a:latin typeface="Times New Roman" pitchFamily="18" charset="0"/>
                <a:cs typeface="Times New Roman" pitchFamily="18" charset="0"/>
              </a:rPr>
              <a:t>Культура речи</a:t>
            </a:r>
            <a:r>
              <a:rPr lang="ru-RU" sz="2800" dirty="0" smtClean="0">
                <a:latin typeface="Times New Roman" pitchFamily="18" charset="0"/>
                <a:cs typeface="Times New Roman" pitchFamily="18" charset="0"/>
              </a:rPr>
              <a:t> - это такой выбор и такая организация языковых средств, которые в той или иной ситуации общения при соблюдении современных языковых норм и этики общения позволяют обеспечить наибольший эффект в достижении поставленных коммуникативных задач.</a:t>
            </a:r>
          </a:p>
          <a:p>
            <a:pPr marL="0" indent="0" algn="just">
              <a:spcBef>
                <a:spcPts val="0"/>
              </a:spcBef>
              <a:buNone/>
            </a:pPr>
            <a:r>
              <a:rPr lang="ru-RU" sz="2800" b="1" dirty="0" smtClean="0">
                <a:latin typeface="Times New Roman" pitchFamily="18" charset="0"/>
                <a:cs typeface="Times New Roman" pitchFamily="18" charset="0"/>
              </a:rPr>
              <a:t>Речевая культура </a:t>
            </a:r>
            <a:r>
              <a:rPr lang="ru-RU" sz="2800" dirty="0" smtClean="0">
                <a:latin typeface="Times New Roman" pitchFamily="18" charset="0"/>
                <a:cs typeface="Times New Roman" pitchFamily="18" charset="0"/>
              </a:rPr>
              <a:t>включает в себя язык, формы воплощения речи, совокупность общезначимых речевых произведений на данном языке, обычаи и правила общения, соотношение словесных и несловесных компонентов коммуникации, закрепление в языке картины мира, способы передачи, сохранения и обновления языковых традиций, языковое сознание народа в бытовых и профессиональных формах, науку о языке.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357166"/>
          </a:xfrm>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речи и речевая культура</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571480"/>
            <a:ext cx="8715436" cy="5902472"/>
          </a:xfrm>
        </p:spPr>
        <p:txBody>
          <a:bodyPr>
            <a:noAutofit/>
          </a:bodyPr>
          <a:lstStyle/>
          <a:p>
            <a:pPr marL="273050" indent="-273050" algn="just">
              <a:buNone/>
            </a:pPr>
            <a:r>
              <a:rPr lang="ru-RU" sz="2200" b="1" dirty="0" smtClean="0">
                <a:latin typeface="Times New Roman" pitchFamily="18" charset="0"/>
                <a:cs typeface="Times New Roman" pitchFamily="18" charset="0"/>
              </a:rPr>
              <a:t>Элитарная</a:t>
            </a:r>
            <a:r>
              <a:rPr lang="ru-RU" sz="2200" dirty="0" smtClean="0">
                <a:latin typeface="Times New Roman" pitchFamily="18" charset="0"/>
                <a:cs typeface="Times New Roman" pitchFamily="18" charset="0"/>
              </a:rPr>
              <a:t> - эталонная речевая культура, означающая свободное владение всеми возможностями языка, включая его творческое использование. Ей присуще строгое соблюдение всех норм, безусловный запрет грубых выражений.</a:t>
            </a:r>
          </a:p>
          <a:p>
            <a:pPr marL="273050" indent="-273050" algn="just">
              <a:buNone/>
            </a:pPr>
            <a:r>
              <a:rPr lang="ru-RU" sz="2200" b="1" dirty="0" smtClean="0">
                <a:latin typeface="Times New Roman" pitchFamily="18" charset="0"/>
                <a:cs typeface="Times New Roman" pitchFamily="18" charset="0"/>
              </a:rPr>
              <a:t>Среднелитературная</a:t>
            </a:r>
            <a:r>
              <a:rPr lang="ru-RU" sz="2200" dirty="0" smtClean="0">
                <a:latin typeface="Times New Roman" pitchFamily="18" charset="0"/>
                <a:cs typeface="Times New Roman" pitchFamily="18" charset="0"/>
              </a:rPr>
              <a:t> характеризуется неполным соблюдением норм, чрезмерным насыщением речи книжными либо разговорными словами. Носителями этой речевой культуры является большинство образованных горожан; проникновение ее в некоторые современные средства массовой информации, художественные произведения способствует широкому распространению.</a:t>
            </a:r>
          </a:p>
          <a:p>
            <a:pPr marL="273050" indent="-273050" algn="just">
              <a:buNone/>
            </a:pPr>
            <a:r>
              <a:rPr lang="ru-RU" sz="2200" b="1" dirty="0" smtClean="0">
                <a:latin typeface="Times New Roman" pitchFamily="18" charset="0"/>
                <a:cs typeface="Times New Roman" pitchFamily="18" charset="0"/>
              </a:rPr>
              <a:t>Литературно - разговорный и фамильярно - разговорный</a:t>
            </a:r>
            <a:r>
              <a:rPr lang="ru-RU" sz="2200" dirty="0" smtClean="0">
                <a:latin typeface="Times New Roman" pitchFamily="18" charset="0"/>
                <a:cs typeface="Times New Roman" pitchFamily="18" charset="0"/>
              </a:rPr>
              <a:t> тип объединяет тех коммуникантов, которые владеют только разговорным стилем. Фамильярно - разговорный отличается общей стилистической сниженностью и огрубленностью речи, что сближает его с просторечием. Используется «ты - обращение» вне зависимости от возраста собеседника и степени знакомства с ним.</a:t>
            </a:r>
          </a:p>
          <a:p>
            <a:pPr marL="273050" indent="-273050" algn="just">
              <a:spcBef>
                <a:spcPts val="0"/>
              </a:spcBef>
              <a:buNone/>
            </a:pP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86766" cy="2786058"/>
          </a:xfrm>
        </p:spPr>
        <p:txBody>
          <a:bodyPr>
            <a:normAutofit fontScale="90000"/>
          </a:bodyPr>
          <a:lstStyle/>
          <a:p>
            <a:pPr algn="just"/>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Деловое общение: понятие, специфика и виды.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Основные правила бизнес-коммуникаций</a:t>
            </a:r>
            <a:br>
              <a:rPr lang="ru-RU" sz="24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Деловое общение</a:t>
            </a:r>
            <a:r>
              <a:rPr lang="ru-RU" sz="2200" dirty="0" smtClean="0">
                <a:solidFill>
                  <a:schemeClr val="tx1"/>
                </a:solidFill>
                <a:latin typeface="Times New Roman" pitchFamily="18" charset="0"/>
                <a:cs typeface="Times New Roman" pitchFamily="18" charset="0"/>
              </a:rPr>
              <a:t> - это сложный многоплановый процесс развития контактов между людьми в служебной сфере. Его участники выступают в официальных статусах и ориентированы на достижение цели, конкретных задач. </a:t>
            </a:r>
            <a:r>
              <a:rPr lang="ru-RU" sz="2400" dirty="0" smtClean="0">
                <a:solidFill>
                  <a:schemeClr val="tx1"/>
                </a:solidFill>
                <a:latin typeface="Times New Roman" pitchFamily="18" charset="0"/>
                <a:cs typeface="Times New Roman" pitchFamily="18" charset="0"/>
              </a:rPr>
              <a:t>.</a:t>
            </a:r>
            <a:r>
              <a:rPr lang="ru-RU" dirty="0" smtClean="0"/>
              <a:t/>
            </a:r>
            <a:br>
              <a:rPr lang="ru-RU" dirty="0" smtClean="0"/>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026" name="Picture 2" descr="D:\Alexey\Desktop\Документы ЖАННА\НГУЭУ 2019\ЭТИКЕТ\СЛАЙДЫ_ЭТИКЕТ\РЭ_1.jpg"/>
          <p:cNvPicPr>
            <a:picLocks noGrp="1" noChangeAspect="1" noChangeArrowheads="1"/>
          </p:cNvPicPr>
          <p:nvPr>
            <p:ph sz="quarter" idx="1"/>
          </p:nvPr>
        </p:nvPicPr>
        <p:blipFill>
          <a:blip r:embed="rId2" cstate="print"/>
          <a:srcRect/>
          <a:stretch>
            <a:fillRect/>
          </a:stretch>
        </p:blipFill>
        <p:spPr bwMode="auto">
          <a:xfrm>
            <a:off x="3786182" y="2571744"/>
            <a:ext cx="3979058" cy="39020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a:spcBef>
                <a:spcPts val="0"/>
              </a:spcBef>
              <a:buNone/>
            </a:pPr>
            <a:r>
              <a:rPr lang="ru-RU" sz="2800" b="1" dirty="0" smtClean="0">
                <a:latin typeface="Times New Roman" pitchFamily="18" charset="0"/>
                <a:cs typeface="Times New Roman" pitchFamily="18" charset="0"/>
              </a:rPr>
              <a:t>Речевой</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этикет</a:t>
            </a:r>
            <a:r>
              <a:rPr lang="ru-RU" sz="2800" dirty="0" smtClean="0">
                <a:latin typeface="Times New Roman" pitchFamily="18" charset="0"/>
                <a:cs typeface="Times New Roman" pitchFamily="18" charset="0"/>
              </a:rPr>
              <a:t> – это система правил </a:t>
            </a:r>
            <a:r>
              <a:rPr lang="ru-RU" sz="2800" b="1" dirty="0" smtClean="0">
                <a:latin typeface="Times New Roman" pitchFamily="18" charset="0"/>
                <a:cs typeface="Times New Roman" pitchFamily="18" charset="0"/>
              </a:rPr>
              <a:t>речевого</a:t>
            </a:r>
            <a:r>
              <a:rPr lang="ru-RU" sz="2800" dirty="0" smtClean="0">
                <a:latin typeface="Times New Roman" pitchFamily="18" charset="0"/>
                <a:cs typeface="Times New Roman" pitchFamily="18" charset="0"/>
              </a:rPr>
              <a:t> поведения, нормы использования средств языка в определенных условиях.</a:t>
            </a:r>
          </a:p>
          <a:p>
            <a:pPr marL="0" indent="0" algn="just" fontAlgn="base">
              <a:spcBef>
                <a:spcPts val="0"/>
              </a:spcBef>
              <a:buNone/>
            </a:pPr>
            <a:endParaRPr lang="ru-RU" sz="2800" dirty="0" smtClean="0">
              <a:latin typeface="Times New Roman" pitchFamily="18" charset="0"/>
              <a:cs typeface="Times New Roman" pitchFamily="18" charset="0"/>
            </a:endParaRPr>
          </a:p>
          <a:p>
            <a:pPr marL="0" indent="0" algn="just" fontAlgn="base">
              <a:spcBef>
                <a:spcPts val="0"/>
              </a:spcBef>
              <a:buNone/>
            </a:pPr>
            <a:r>
              <a:rPr lang="ru-RU" sz="2800" dirty="0" smtClean="0">
                <a:latin typeface="Times New Roman" pitchFamily="18" charset="0"/>
                <a:cs typeface="Times New Roman" pitchFamily="18" charset="0"/>
              </a:rPr>
              <a:t>Этикет речевого общения играет важную роль для успешной деятельности человека в обществе, его личностного и профессионального роста, построения крепких семейных и дружеских отношений. Для овладения этикетом речевого общения, требуются знания из различных гуманитарных областей: лингвистики, истории, культурологи, психологии.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Для более успешного освоения культурных навыков общения используют такое понятие, как </a:t>
            </a:r>
            <a:r>
              <a:rPr lang="ru-RU" b="1" dirty="0" smtClean="0">
                <a:latin typeface="Times New Roman" pitchFamily="18" charset="0"/>
                <a:cs typeface="Times New Roman" pitchFamily="18" charset="0"/>
              </a:rPr>
              <a:t>формулы речевого этикета.</a:t>
            </a:r>
            <a:endParaRPr lang="ru-RU" dirty="0" smtClean="0">
              <a:latin typeface="Times New Roman" pitchFamily="18" charset="0"/>
              <a:cs typeface="Times New Roman" pitchFamily="18" charset="0"/>
            </a:endParaRPr>
          </a:p>
          <a:p>
            <a:pPr marL="0" indent="0" algn="just" fontAlgn="base">
              <a:spcBef>
                <a:spcPts val="0"/>
              </a:spcBef>
              <a:buNone/>
            </a:pPr>
            <a:r>
              <a:rPr lang="ru-RU" dirty="0" smtClean="0">
                <a:latin typeface="Times New Roman" pitchFamily="18" charset="0"/>
                <a:cs typeface="Times New Roman" pitchFamily="18" charset="0"/>
              </a:rPr>
              <a:t>В повседневной жизни мы постоянно общаемся с людьми. Любой процесс общение складывается из определённых этапов:</a:t>
            </a:r>
          </a:p>
          <a:p>
            <a:pPr marL="0" indent="0" algn="just" fontAlgn="base">
              <a:spcBef>
                <a:spcPts val="0"/>
              </a:spcBef>
              <a:buNone/>
            </a:pPr>
            <a:r>
              <a:rPr lang="ru-RU" dirty="0" smtClean="0">
                <a:latin typeface="Times New Roman" pitchFamily="18" charset="0"/>
                <a:cs typeface="Times New Roman" pitchFamily="18" charset="0"/>
              </a:rPr>
              <a:t>начало разговора (приветствие / знакомство);</a:t>
            </a:r>
          </a:p>
          <a:p>
            <a:pPr marL="0" indent="0" algn="just" fontAlgn="base">
              <a:spcBef>
                <a:spcPts val="0"/>
              </a:spcBef>
              <a:buNone/>
            </a:pPr>
            <a:r>
              <a:rPr lang="ru-RU" dirty="0" smtClean="0">
                <a:latin typeface="Times New Roman" pitchFamily="18" charset="0"/>
                <a:cs typeface="Times New Roman" pitchFamily="18" charset="0"/>
              </a:rPr>
              <a:t>основная часть, беседа;</a:t>
            </a:r>
          </a:p>
          <a:p>
            <a:pPr marL="0" indent="0" algn="just" fontAlgn="base">
              <a:spcBef>
                <a:spcPts val="0"/>
              </a:spcBef>
              <a:buNone/>
            </a:pPr>
            <a:r>
              <a:rPr lang="ru-RU" dirty="0" smtClean="0">
                <a:latin typeface="Times New Roman" pitchFamily="18" charset="0"/>
                <a:cs typeface="Times New Roman" pitchFamily="18" charset="0"/>
              </a:rPr>
              <a:t>заключительная часть разговора.</a:t>
            </a:r>
          </a:p>
          <a:p>
            <a:pPr marL="0" indent="0" algn="just" fontAlgn="base">
              <a:spcBef>
                <a:spcPts val="0"/>
              </a:spcBef>
              <a:buNone/>
            </a:pPr>
            <a:endParaRPr lang="ru-RU" dirty="0" smtClean="0">
              <a:latin typeface="Times New Roman" pitchFamily="18" charset="0"/>
              <a:cs typeface="Times New Roman" pitchFamily="18" charset="0"/>
            </a:endParaRPr>
          </a:p>
          <a:p>
            <a:pPr marL="0" indent="0" algn="just" fontAlgn="base">
              <a:spcBef>
                <a:spcPts val="0"/>
              </a:spcBef>
              <a:buNone/>
            </a:pPr>
            <a:r>
              <a:rPr lang="ru-RU" dirty="0" smtClean="0">
                <a:latin typeface="Times New Roman" pitchFamily="18" charset="0"/>
                <a:cs typeface="Times New Roman" pitchFamily="18" charset="0"/>
              </a:rPr>
              <a:t>Каждый этап общения сопровождается определёнными штампами, традиционными словами и устойчивыми выражениями </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формулами речевого этикета</a:t>
            </a:r>
            <a:r>
              <a:rPr lang="ru-RU" dirty="0" smtClean="0">
                <a:latin typeface="Times New Roman" pitchFamily="18" charset="0"/>
                <a:cs typeface="Times New Roman" pitchFamily="18" charset="0"/>
              </a:rPr>
              <a:t>. Данные формулы существуют в языке в готовом виде и предусмотрены на все случаи жизни.</a:t>
            </a:r>
          </a:p>
          <a:p>
            <a:pPr marL="0" indent="0" algn="just">
              <a:spcBef>
                <a:spcPts val="0"/>
              </a:spcBef>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a:spcBef>
                <a:spcPts val="0"/>
              </a:spcBef>
              <a:buNone/>
            </a:pPr>
            <a:r>
              <a:rPr lang="ru-RU" sz="3600" b="1" dirty="0" smtClean="0">
                <a:latin typeface="Times New Roman" pitchFamily="18" charset="0"/>
                <a:cs typeface="Times New Roman" pitchFamily="18" charset="0"/>
              </a:rPr>
              <a:t>К формулам речевого этикета </a:t>
            </a:r>
            <a:r>
              <a:rPr lang="ru-RU" sz="3600" dirty="0" smtClean="0">
                <a:latin typeface="Times New Roman" pitchFamily="18" charset="0"/>
                <a:cs typeface="Times New Roman" pitchFamily="18" charset="0"/>
              </a:rPr>
              <a:t>относятся слова вежливости </a:t>
            </a:r>
            <a:r>
              <a:rPr lang="ru-RU" sz="3600" i="1" dirty="0" smtClean="0">
                <a:latin typeface="Times New Roman" pitchFamily="18" charset="0"/>
                <a:cs typeface="Times New Roman" pitchFamily="18" charset="0"/>
              </a:rPr>
              <a:t>(извините, спасибо, пожалуйста)</a:t>
            </a:r>
            <a:r>
              <a:rPr lang="ru-RU" sz="3600" dirty="0" smtClean="0">
                <a:latin typeface="Times New Roman" pitchFamily="18" charset="0"/>
                <a:cs typeface="Times New Roman" pitchFamily="18" charset="0"/>
              </a:rPr>
              <a:t>, приветствия и прощания </a:t>
            </a:r>
            <a:r>
              <a:rPr lang="ru-RU" sz="3600" i="1" dirty="0" smtClean="0">
                <a:latin typeface="Times New Roman" pitchFamily="18" charset="0"/>
                <a:cs typeface="Times New Roman" pitchFamily="18" charset="0"/>
              </a:rPr>
              <a:t>(здравствуйте, приветствую вас,  до свидания)</a:t>
            </a:r>
            <a:r>
              <a:rPr lang="ru-RU" sz="3600" dirty="0" smtClean="0">
                <a:latin typeface="Times New Roman" pitchFamily="18" charset="0"/>
                <a:cs typeface="Times New Roman" pitchFamily="18" charset="0"/>
              </a:rPr>
              <a:t>, обращения </a:t>
            </a:r>
            <a:r>
              <a:rPr lang="ru-RU" sz="3600" i="1" dirty="0" smtClean="0">
                <a:latin typeface="Times New Roman" pitchFamily="18" charset="0"/>
                <a:cs typeface="Times New Roman" pitchFamily="18" charset="0"/>
              </a:rPr>
              <a:t>(ты, вы, дамы и господа)</a:t>
            </a:r>
            <a:r>
              <a:rPr lang="ru-RU" sz="3600" dirty="0" smtClean="0">
                <a:latin typeface="Times New Roman" pitchFamily="18" charset="0"/>
                <a:cs typeface="Times New Roman" pitchFamily="18" charset="0"/>
              </a:rPr>
              <a:t>. С Запада пришли к нам приветствия: </a:t>
            </a:r>
            <a:r>
              <a:rPr lang="ru-RU" sz="3600" i="1" dirty="0" smtClean="0">
                <a:latin typeface="Times New Roman" pitchFamily="18" charset="0"/>
                <a:cs typeface="Times New Roman" pitchFamily="18" charset="0"/>
              </a:rPr>
              <a:t>добрый вечер, добрый день, доброе утро,</a:t>
            </a:r>
            <a:r>
              <a:rPr lang="ru-RU" sz="3600" dirty="0" smtClean="0">
                <a:latin typeface="Times New Roman" pitchFamily="18" charset="0"/>
                <a:cs typeface="Times New Roman" pitchFamily="18" charset="0"/>
              </a:rPr>
              <a:t> а из европейских языков — прощания: </a:t>
            </a:r>
            <a:r>
              <a:rPr lang="ru-RU" sz="3600" i="1" dirty="0" smtClean="0">
                <a:latin typeface="Times New Roman" pitchFamily="18" charset="0"/>
                <a:cs typeface="Times New Roman" pitchFamily="18" charset="0"/>
              </a:rPr>
              <a:t>всего хорошего, всего доброго.</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fontAlgn="base">
              <a:spcBef>
                <a:spcPts val="0"/>
              </a:spcBef>
              <a:buNone/>
            </a:pPr>
            <a:r>
              <a:rPr lang="ru-RU" sz="3200" b="1" dirty="0" smtClean="0">
                <a:latin typeface="Times New Roman" pitchFamily="18" charset="0"/>
                <a:cs typeface="Times New Roman" pitchFamily="18" charset="0"/>
              </a:rPr>
              <a:t>К сфере речевого этикета относятся</a:t>
            </a:r>
            <a:r>
              <a:rPr lang="ru-RU" sz="3200" dirty="0" smtClean="0">
                <a:latin typeface="Times New Roman" pitchFamily="18" charset="0"/>
                <a:cs typeface="Times New Roman" pitchFamily="18" charset="0"/>
              </a:rPr>
              <a:t> способы выражения радости, сочувствия, горя, вины, принятые в данной культуре. Так, например, в некоторых странах считается неприличным жаловаться на трудности и проблемы, а в других недопустимо рассказывать о своих достижениях и успехах. Круг тем для бесед различен в разных культурах.</a:t>
            </a:r>
          </a:p>
          <a:p>
            <a:pPr marL="0" indent="0" algn="just" fontAlgn="base">
              <a:spcBef>
                <a:spcPts val="0"/>
              </a:spcBef>
              <a:buNone/>
            </a:pPr>
            <a:r>
              <a:rPr lang="ru-RU" sz="3200" dirty="0" smtClean="0">
                <a:latin typeface="Times New Roman" pitchFamily="18" charset="0"/>
                <a:cs typeface="Times New Roman" pitchFamily="18" charset="0"/>
              </a:rPr>
              <a:t>В узком смысле слова </a:t>
            </a:r>
            <a:r>
              <a:rPr lang="ru-RU" sz="3200" b="1" dirty="0" smtClean="0">
                <a:latin typeface="Times New Roman" pitchFamily="18" charset="0"/>
                <a:cs typeface="Times New Roman" pitchFamily="18" charset="0"/>
              </a:rPr>
              <a:t>речевой этикет</a:t>
            </a:r>
            <a:r>
              <a:rPr lang="ru-RU" sz="3200" dirty="0" smtClean="0">
                <a:latin typeface="Times New Roman" pitchFamily="18" charset="0"/>
                <a:cs typeface="Times New Roman" pitchFamily="18" charset="0"/>
              </a:rPr>
              <a:t> можно определить как систему языковых средств, в которых проявляются этикетные отношения.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fontAlgn="base">
              <a:spcBef>
                <a:spcPts val="0"/>
              </a:spcBef>
              <a:buNone/>
            </a:pPr>
            <a:r>
              <a:rPr lang="ru-RU" sz="2800" b="1" dirty="0" smtClean="0">
                <a:latin typeface="Times New Roman" pitchFamily="18" charset="0"/>
                <a:cs typeface="Times New Roman" pitchFamily="18" charset="0"/>
              </a:rPr>
              <a:t>Элементы и формулы этой системы</a:t>
            </a:r>
            <a:r>
              <a:rPr lang="ru-RU" sz="2800" dirty="0" smtClean="0">
                <a:latin typeface="Times New Roman" pitchFamily="18" charset="0"/>
                <a:cs typeface="Times New Roman" pitchFamily="18" charset="0"/>
              </a:rPr>
              <a:t> могут быть реализованы  </a:t>
            </a:r>
            <a:r>
              <a:rPr lang="ru-RU" sz="2800" b="1" dirty="0" smtClean="0">
                <a:latin typeface="Times New Roman" pitchFamily="18" charset="0"/>
                <a:cs typeface="Times New Roman" pitchFamily="18" charset="0"/>
              </a:rPr>
              <a:t>на разных языковых уровнях:</a:t>
            </a:r>
            <a:endParaRPr lang="ru-RU" sz="2800" dirty="0" smtClean="0">
              <a:latin typeface="Times New Roman" pitchFamily="18" charset="0"/>
              <a:cs typeface="Times New Roman" pitchFamily="18" charset="0"/>
            </a:endParaRPr>
          </a:p>
          <a:p>
            <a:pPr marL="0" indent="0" algn="just" fontAlgn="base">
              <a:spcBef>
                <a:spcPts val="0"/>
              </a:spcBef>
              <a:buNone/>
            </a:pPr>
            <a:r>
              <a:rPr lang="ru-RU" sz="2800" b="1" dirty="0" smtClean="0">
                <a:latin typeface="Times New Roman" pitchFamily="18" charset="0"/>
                <a:cs typeface="Times New Roman" pitchFamily="18" charset="0"/>
              </a:rPr>
              <a:t>На уровне лексики и фразеологии: </a:t>
            </a:r>
            <a:r>
              <a:rPr lang="ru-RU" sz="2800" dirty="0" smtClean="0">
                <a:latin typeface="Times New Roman" pitchFamily="18" charset="0"/>
                <a:cs typeface="Times New Roman" pitchFamily="18" charset="0"/>
              </a:rPr>
              <a:t>специальные слова,  устойчивые выражения, формы обращения </a:t>
            </a:r>
            <a:r>
              <a:rPr lang="ru-RU" sz="2800" i="1" dirty="0" smtClean="0">
                <a:latin typeface="Times New Roman" pitchFamily="18" charset="0"/>
                <a:cs typeface="Times New Roman" pitchFamily="18" charset="0"/>
              </a:rPr>
              <a:t>(спасибо, извините, здравствуйте, товарищи т.п.)</a:t>
            </a:r>
            <a:endParaRPr lang="ru-RU" sz="2800" dirty="0" smtClean="0">
              <a:latin typeface="Times New Roman" pitchFamily="18" charset="0"/>
              <a:cs typeface="Times New Roman" pitchFamily="18" charset="0"/>
            </a:endParaRPr>
          </a:p>
          <a:p>
            <a:pPr marL="0" indent="0" algn="just" fontAlgn="base">
              <a:spcBef>
                <a:spcPts val="0"/>
              </a:spcBef>
              <a:buNone/>
            </a:pPr>
            <a:r>
              <a:rPr lang="ru-RU" sz="2800" b="1" dirty="0" smtClean="0">
                <a:latin typeface="Times New Roman" pitchFamily="18" charset="0"/>
                <a:cs typeface="Times New Roman" pitchFamily="18" charset="0"/>
              </a:rPr>
              <a:t>На грамматическом уровне: </a:t>
            </a:r>
            <a:r>
              <a:rPr lang="ru-RU" sz="2800" dirty="0" smtClean="0">
                <a:latin typeface="Times New Roman" pitchFamily="18" charset="0"/>
                <a:cs typeface="Times New Roman" pitchFamily="18" charset="0"/>
              </a:rPr>
              <a:t>для вежливого обращения использование множественного числа и  вопросительных предложений вместо повелительных </a:t>
            </a:r>
            <a:r>
              <a:rPr lang="ru-RU" sz="2800" i="1" dirty="0" smtClean="0">
                <a:latin typeface="Times New Roman" pitchFamily="18" charset="0"/>
                <a:cs typeface="Times New Roman" pitchFamily="18" charset="0"/>
              </a:rPr>
              <a:t>(Вы не скажете, как пройти...)</a:t>
            </a:r>
            <a:endParaRPr lang="ru-RU" sz="2800" dirty="0" smtClean="0">
              <a:latin typeface="Times New Roman" pitchFamily="18" charset="0"/>
              <a:cs typeface="Times New Roman" pitchFamily="18" charset="0"/>
            </a:endParaRPr>
          </a:p>
          <a:p>
            <a:pPr marL="0" indent="0" algn="just" fontAlgn="base">
              <a:spcBef>
                <a:spcPts val="0"/>
              </a:spcBef>
              <a:buNone/>
            </a:pPr>
            <a:r>
              <a:rPr lang="ru-RU" sz="2800" b="1" dirty="0" smtClean="0">
                <a:latin typeface="Times New Roman" pitchFamily="18" charset="0"/>
                <a:cs typeface="Times New Roman" pitchFamily="18" charset="0"/>
              </a:rPr>
              <a:t>На стилистическом уровне: </a:t>
            </a:r>
            <a:r>
              <a:rPr lang="ru-RU" sz="2800" dirty="0" smtClean="0">
                <a:latin typeface="Times New Roman" pitchFamily="18" charset="0"/>
                <a:cs typeface="Times New Roman" pitchFamily="18" charset="0"/>
              </a:rPr>
              <a:t>соблюдение качеств хорошей речи </a:t>
            </a:r>
            <a:r>
              <a:rPr lang="ru-RU" sz="2800" i="1" dirty="0" smtClean="0">
                <a:latin typeface="Times New Roman" pitchFamily="18" charset="0"/>
                <a:cs typeface="Times New Roman" pitchFamily="18" charset="0"/>
              </a:rPr>
              <a:t>(правильность, точность, богатство, уместность и т.д.)</a:t>
            </a:r>
            <a:endParaRPr lang="ru-RU" sz="2800" dirty="0" smtClean="0">
              <a:latin typeface="Times New Roman" pitchFamily="18" charset="0"/>
              <a:cs typeface="Times New Roman" pitchFamily="18" charset="0"/>
            </a:endParaRP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142984"/>
            <a:ext cx="8715436" cy="5330968"/>
          </a:xfrm>
        </p:spPr>
        <p:txBody>
          <a:bodyPr>
            <a:noAutofit/>
          </a:bodyPr>
          <a:lstStyle/>
          <a:p>
            <a:pPr marL="0" indent="0" algn="just" fontAlgn="base">
              <a:spcBef>
                <a:spcPts val="0"/>
              </a:spcBef>
              <a:buNone/>
            </a:pPr>
            <a:r>
              <a:rPr lang="ru-RU" sz="2800" b="1" dirty="0" smtClean="0">
                <a:latin typeface="Times New Roman" pitchFamily="18" charset="0"/>
                <a:cs typeface="Times New Roman" pitchFamily="18" charset="0"/>
              </a:rPr>
              <a:t>Элементы и формулы этой системы</a:t>
            </a:r>
            <a:r>
              <a:rPr lang="ru-RU" sz="2800" dirty="0" smtClean="0">
                <a:latin typeface="Times New Roman" pitchFamily="18" charset="0"/>
                <a:cs typeface="Times New Roman" pitchFamily="18" charset="0"/>
              </a:rPr>
              <a:t> могут быть реализованы  </a:t>
            </a:r>
            <a:r>
              <a:rPr lang="ru-RU" sz="2800" b="1" dirty="0" smtClean="0">
                <a:latin typeface="Times New Roman" pitchFamily="18" charset="0"/>
                <a:cs typeface="Times New Roman" pitchFamily="18" charset="0"/>
              </a:rPr>
              <a:t>на разных языковых уровнях:</a:t>
            </a:r>
            <a:endParaRPr lang="ru-RU" sz="2800" dirty="0" smtClean="0">
              <a:latin typeface="Times New Roman" pitchFamily="18" charset="0"/>
              <a:cs typeface="Times New Roman" pitchFamily="18" charset="0"/>
            </a:endParaRPr>
          </a:p>
          <a:p>
            <a:pPr marL="0" indent="0" algn="just" fontAlgn="base">
              <a:spcBef>
                <a:spcPts val="0"/>
              </a:spcBef>
              <a:buNone/>
            </a:pPr>
            <a:r>
              <a:rPr lang="ru-RU" sz="2800" b="1" dirty="0" smtClean="0">
                <a:latin typeface="Times New Roman" pitchFamily="18" charset="0"/>
                <a:cs typeface="Times New Roman" pitchFamily="18" charset="0"/>
              </a:rPr>
              <a:t>На интонационном уровне: </a:t>
            </a:r>
            <a:r>
              <a:rPr lang="ru-RU" sz="2800" dirty="0" smtClean="0">
                <a:latin typeface="Times New Roman" pitchFamily="18" charset="0"/>
                <a:cs typeface="Times New Roman" pitchFamily="18" charset="0"/>
              </a:rPr>
              <a:t>использование спокойной  интонации даже при выражении требования, недовольства, раздражения.</a:t>
            </a:r>
          </a:p>
          <a:p>
            <a:pPr marL="0" indent="0" algn="just" fontAlgn="base">
              <a:spcBef>
                <a:spcPts val="0"/>
              </a:spcBef>
              <a:buNone/>
            </a:pPr>
            <a:r>
              <a:rPr lang="ru-RU" sz="2800" b="1" dirty="0" smtClean="0">
                <a:latin typeface="Times New Roman" pitchFamily="18" charset="0"/>
                <a:cs typeface="Times New Roman" pitchFamily="18" charset="0"/>
              </a:rPr>
              <a:t>На уровне орфоэпии:</a:t>
            </a:r>
            <a:r>
              <a:rPr lang="ru-RU" sz="2800" dirty="0" smtClean="0">
                <a:latin typeface="Times New Roman" pitchFamily="18" charset="0"/>
                <a:cs typeface="Times New Roman" pitchFamily="18" charset="0"/>
              </a:rPr>
              <a:t> использование полных форм слов: з</a:t>
            </a:r>
            <a:r>
              <a:rPr lang="ru-RU" sz="2800" i="1" dirty="0" smtClean="0">
                <a:latin typeface="Times New Roman" pitchFamily="18" charset="0"/>
                <a:cs typeface="Times New Roman" pitchFamily="18" charset="0"/>
              </a:rPr>
              <a:t>дравствуйте вместо здрасте, пожалуйста вместо пожалста и т.д.</a:t>
            </a:r>
            <a:endParaRPr lang="ru-RU" sz="2800" dirty="0" smtClean="0">
              <a:latin typeface="Times New Roman" pitchFamily="18" charset="0"/>
              <a:cs typeface="Times New Roman" pitchFamily="18" charset="0"/>
            </a:endParaRPr>
          </a:p>
          <a:p>
            <a:pPr marL="0" indent="0" algn="just" fontAlgn="base">
              <a:spcBef>
                <a:spcPts val="0"/>
              </a:spcBef>
              <a:buNone/>
            </a:pPr>
            <a:r>
              <a:rPr lang="ru-RU" sz="2800" b="1" dirty="0" smtClean="0">
                <a:latin typeface="Times New Roman" pitchFamily="18" charset="0"/>
                <a:cs typeface="Times New Roman" pitchFamily="18" charset="0"/>
              </a:rPr>
              <a:t>На организационно-коммуникативном </a:t>
            </a:r>
            <a:r>
              <a:rPr lang="ru-RU" sz="2800" dirty="0" smtClean="0">
                <a:latin typeface="Times New Roman" pitchFamily="18" charset="0"/>
                <a:cs typeface="Times New Roman" pitchFamily="18" charset="0"/>
              </a:rPr>
              <a:t>уровне: внимательно слушать и не перебивать, не вмешиваться в чужой разговор.</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714348" y="1214422"/>
            <a:ext cx="7643866"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357158" y="1500174"/>
            <a:ext cx="828680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a:srcRect/>
          <a:stretch>
            <a:fillRect/>
          </a:stretch>
        </p:blipFill>
        <p:spPr bwMode="auto">
          <a:xfrm>
            <a:off x="428596" y="1428736"/>
            <a:ext cx="7643865" cy="4589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sz="quarter" idx="1"/>
          </p:nvPr>
        </p:nvPicPr>
        <p:blipFill>
          <a:blip r:embed="rId2"/>
          <a:srcRect/>
          <a:stretch>
            <a:fillRect/>
          </a:stretch>
        </p:blipFill>
        <p:spPr bwMode="auto">
          <a:xfrm>
            <a:off x="428596" y="1357298"/>
            <a:ext cx="757242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072494" cy="1143000"/>
          </a:xfrm>
        </p:spPr>
        <p:txBody>
          <a:bodyPr>
            <a:noAutofit/>
          </a:bodyPr>
          <a:lstStyle/>
          <a:p>
            <a:pPr algn="ctr"/>
            <a:r>
              <a:rPr lang="ru-RU" sz="2800" b="1" dirty="0" smtClean="0">
                <a:solidFill>
                  <a:schemeClr val="tx1"/>
                </a:solidFill>
                <a:latin typeface="Times New Roman" pitchFamily="18" charset="0"/>
                <a:cs typeface="Times New Roman" pitchFamily="18" charset="0"/>
              </a:rPr>
              <a:t>Деловое общение: понятие, специфика и виды.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Основные правила бизнес-коммуникаций</a:t>
            </a:r>
            <a:endParaRPr lang="ru-RU" sz="2800" dirty="0"/>
          </a:p>
        </p:txBody>
      </p:sp>
      <p:sp>
        <p:nvSpPr>
          <p:cNvPr id="5" name="Содержимое 4"/>
          <p:cNvSpPr>
            <a:spLocks noGrp="1"/>
          </p:cNvSpPr>
          <p:nvPr>
            <p:ph sz="quarter" idx="1"/>
          </p:nvPr>
        </p:nvSpPr>
        <p:spPr/>
        <p:txBody>
          <a:bodyPr/>
          <a:lstStyle/>
          <a:p>
            <a:pPr algn="just">
              <a:buNone/>
            </a:pPr>
            <a:endParaRPr lang="ru-RU" dirty="0"/>
          </a:p>
        </p:txBody>
      </p:sp>
      <p:pic>
        <p:nvPicPr>
          <p:cNvPr id="3" name="Picture 2"/>
          <p:cNvPicPr>
            <a:picLocks noGrp="1" noChangeAspect="1" noChangeArrowheads="1"/>
          </p:cNvPicPr>
          <p:nvPr>
            <p:ph sz="quarter" idx="2"/>
          </p:nvPr>
        </p:nvPicPr>
        <p:blipFill>
          <a:blip r:embed="rId2"/>
          <a:srcRect/>
          <a:stretch>
            <a:fillRect/>
          </a:stretch>
        </p:blipFill>
        <p:spPr bwMode="auto">
          <a:xfrm>
            <a:off x="428596" y="1500174"/>
            <a:ext cx="7643866" cy="4907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sz="quarter" idx="1"/>
          </p:nvPr>
        </p:nvPicPr>
        <p:blipFill>
          <a:blip r:embed="rId2"/>
          <a:srcRect/>
          <a:stretch>
            <a:fillRect/>
          </a:stretch>
        </p:blipFill>
        <p:spPr bwMode="auto">
          <a:xfrm>
            <a:off x="571472" y="1428736"/>
            <a:ext cx="7572428"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p:txBody>
          <a:bodyPr>
            <a:normAutofit/>
          </a:bodyPr>
          <a:lstStyle/>
          <a:p>
            <a:pPr algn="ctr">
              <a:buNone/>
            </a:pPr>
            <a:r>
              <a:rPr lang="ru-RU" b="1" dirty="0" smtClean="0"/>
              <a:t>Приветствия</a:t>
            </a:r>
          </a:p>
          <a:p>
            <a:pPr marL="0" indent="0" algn="just">
              <a:spcBef>
                <a:spcPts val="0"/>
              </a:spcBef>
              <a:buNone/>
            </a:pPr>
            <a:r>
              <a:rPr lang="ru-RU" dirty="0" smtClean="0">
                <a:latin typeface="Times New Roman" pitchFamily="18" charset="0"/>
                <a:cs typeface="Times New Roman" pitchFamily="18" charset="0"/>
              </a:rPr>
              <a:t>1. Младший по статусу первым здоровается со старшими по статусу, но инициатива рукопожатия принадлежит последним.</a:t>
            </a:r>
          </a:p>
          <a:p>
            <a:pPr marL="0" indent="0" algn="just">
              <a:spcBef>
                <a:spcPts val="0"/>
              </a:spcBef>
              <a:buNone/>
            </a:pPr>
            <a:r>
              <a:rPr lang="ru-RU" dirty="0" smtClean="0">
                <a:latin typeface="Times New Roman" pitchFamily="18" charset="0"/>
                <a:cs typeface="Times New Roman" pitchFamily="18" charset="0"/>
              </a:rPr>
              <a:t>2. Входящий в помещение, где уже находятся другие люди, также здоровается первым.</a:t>
            </a:r>
          </a:p>
          <a:p>
            <a:pPr marL="0" indent="0" algn="just">
              <a:spcBef>
                <a:spcPts val="0"/>
              </a:spcBef>
              <a:buNone/>
            </a:pPr>
            <a:r>
              <a:rPr lang="ru-RU" dirty="0" smtClean="0">
                <a:latin typeface="Times New Roman" pitchFamily="18" charset="0"/>
                <a:cs typeface="Times New Roman" pitchFamily="18" charset="0"/>
              </a:rPr>
              <a:t>3. При встрече людей равного статуса первым здоровается тот, «кто лучше воспитан».</a:t>
            </a:r>
          </a:p>
          <a:p>
            <a:pPr marL="0" indent="0" algn="just">
              <a:spcBef>
                <a:spcPts val="0"/>
              </a:spcBef>
              <a:buNone/>
            </a:pPr>
            <a:r>
              <a:rPr lang="ru-RU" dirty="0" smtClean="0">
                <a:latin typeface="Times New Roman" pitchFamily="18" charset="0"/>
                <a:cs typeface="Times New Roman" pitchFamily="18" charset="0"/>
              </a:rPr>
              <a:t>4. Считается признаком хорошего тона здороваться с человеком, который приветствует вашего спутника, вне зависимости от знакомства с ним.</a:t>
            </a:r>
          </a:p>
          <a:p>
            <a:pPr marL="0" indent="0" algn="just">
              <a:spcBef>
                <a:spcPts val="0"/>
              </a:spcBef>
              <a:buNone/>
            </a:pPr>
            <a:r>
              <a:rPr lang="ru-RU" dirty="0" smtClean="0">
                <a:latin typeface="Times New Roman" pitchFamily="18" charset="0"/>
                <a:cs typeface="Times New Roman" pitchFamily="18" charset="0"/>
              </a:rPr>
              <a:t>5.Перед тем, как что-то спросить, следует вначале поздороваться с тем, к кому обращаются.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7467600" cy="5330968"/>
          </a:xfrm>
        </p:spPr>
        <p:txBody>
          <a:bodyPr>
            <a:normAutofit fontScale="92500" lnSpcReduction="20000"/>
          </a:bodyPr>
          <a:lstStyle/>
          <a:p>
            <a:pPr algn="ctr">
              <a:buNone/>
            </a:pPr>
            <a:r>
              <a:rPr lang="ru-RU" b="1" dirty="0" smtClean="0">
                <a:latin typeface="Times New Roman" pitchFamily="18" charset="0"/>
                <a:cs typeface="Times New Roman" pitchFamily="18" charset="0"/>
              </a:rPr>
              <a:t>Приветствия</a:t>
            </a:r>
          </a:p>
          <a:p>
            <a:pPr marL="0" indent="0" algn="just">
              <a:buNone/>
            </a:pPr>
            <a:r>
              <a:rPr lang="ru-RU" dirty="0" smtClean="0">
                <a:latin typeface="Times New Roman" pitchFamily="18" charset="0"/>
                <a:cs typeface="Times New Roman" pitchFamily="18" charset="0"/>
              </a:rPr>
              <a:t>6. Обгоняющий здоровается в тот момент, когда поравняется со знакомым. Проходящий мимо стоящего также здоровается первым.</a:t>
            </a:r>
          </a:p>
          <a:p>
            <a:pPr marL="0" indent="0" algn="just">
              <a:buNone/>
            </a:pPr>
            <a:r>
              <a:rPr lang="ru-RU" dirty="0" smtClean="0">
                <a:latin typeface="Times New Roman" pitchFamily="18" charset="0"/>
                <a:cs typeface="Times New Roman" pitchFamily="18" charset="0"/>
              </a:rPr>
              <a:t>7. Нарушением правил хорошего тона считаются шумные приветствия, энергичные похлопывания по плечу, вообще всякие действия, которые привлекают внимание посторонних и ставят человека в неловкое положение.</a:t>
            </a:r>
          </a:p>
          <a:p>
            <a:pPr marL="0" indent="0" algn="just">
              <a:buNone/>
            </a:pPr>
            <a:r>
              <a:rPr lang="ru-RU" dirty="0" smtClean="0">
                <a:latin typeface="Times New Roman" pitchFamily="18" charset="0"/>
                <a:cs typeface="Times New Roman" pitchFamily="18" charset="0"/>
              </a:rPr>
              <a:t>8. Считается совершенно недопустимым, когда к официантам, продавцам, водителям такси, другим работникам сферы обслуживания обращаются на каком-либо жаргоне, пренебрежительно, фамильярно (например, «девушка», «красавица», «командир» и т. п.).</a:t>
            </a:r>
          </a:p>
          <a:p>
            <a:pPr marL="0" indent="0" algn="just">
              <a:buNone/>
            </a:pPr>
            <a:r>
              <a:rPr lang="ru-RU" dirty="0" smtClean="0">
                <a:latin typeface="Times New Roman" pitchFamily="18" charset="0"/>
                <a:cs typeface="Times New Roman" pitchFamily="18" charset="0"/>
              </a:rPr>
              <a:t>9. Встречая знакомого несколько раз в течение дня, можно использовать вежливые формулировки приветствий или, если все исчерпаны, можно просто улыбнуться, вежливо кивнуть головой. Но не следует отворачиваться и делать вид, будто его не заметили.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fontScale="92500" lnSpcReduction="10000"/>
          </a:bodyPr>
          <a:lstStyle/>
          <a:p>
            <a:pPr marL="0" indent="0" algn="ctr">
              <a:buNone/>
            </a:pPr>
            <a:r>
              <a:rPr lang="ru-RU" sz="2600" b="1" dirty="0" smtClean="0">
                <a:latin typeface="Times New Roman" pitchFamily="18" charset="0"/>
                <a:cs typeface="Times New Roman" pitchFamily="18" charset="0"/>
              </a:rPr>
              <a:t>Рукопожатие</a:t>
            </a:r>
          </a:p>
          <a:p>
            <a:pPr marL="0" indent="0" algn="just">
              <a:buNone/>
            </a:pPr>
            <a:r>
              <a:rPr lang="ru-RU" dirty="0" smtClean="0">
                <a:latin typeface="Times New Roman" pitchFamily="18" charset="0"/>
                <a:cs typeface="Times New Roman" pitchFamily="18" charset="0"/>
              </a:rPr>
              <a:t>1. Мужчинам всегда обмениваться рукопожатием друг</a:t>
            </a:r>
          </a:p>
          <a:p>
            <a:pPr marL="0" indent="0" algn="just">
              <a:buNone/>
            </a:pPr>
            <a:r>
              <a:rPr lang="ru-RU" dirty="0" smtClean="0">
                <a:latin typeface="Times New Roman" pitchFamily="18" charset="0"/>
                <a:cs typeface="Times New Roman" pitchFamily="18" charset="0"/>
              </a:rPr>
              <a:t>с другом, женщинам – только по обоюдному согласию и желанию.</a:t>
            </a:r>
          </a:p>
          <a:p>
            <a:pPr marL="0" indent="0" algn="just">
              <a:buNone/>
            </a:pPr>
            <a:r>
              <a:rPr lang="ru-RU" dirty="0" smtClean="0">
                <a:latin typeface="Times New Roman" pitchFamily="18" charset="0"/>
                <a:cs typeface="Times New Roman" pitchFamily="18" charset="0"/>
              </a:rPr>
              <a:t>2.  Когда здороваются за руку, мужчина должен встать.</a:t>
            </a:r>
          </a:p>
          <a:p>
            <a:pPr marL="0" indent="0" algn="just">
              <a:buNone/>
            </a:pPr>
            <a:r>
              <a:rPr lang="ru-RU" dirty="0" smtClean="0">
                <a:latin typeface="Times New Roman" pitchFamily="18" charset="0"/>
                <a:cs typeface="Times New Roman" pitchFamily="18" charset="0"/>
              </a:rPr>
              <a:t>3. Мужчина должен снимать перчатку, когда здоровается за руку, женщина может этого не делать; но варежки</a:t>
            </a:r>
          </a:p>
          <a:p>
            <a:pPr marL="0" indent="0" algn="just">
              <a:buNone/>
            </a:pPr>
            <a:r>
              <a:rPr lang="ru-RU" dirty="0" smtClean="0">
                <a:latin typeface="Times New Roman" pitchFamily="18" charset="0"/>
                <a:cs typeface="Times New Roman" pitchFamily="18" charset="0"/>
              </a:rPr>
              <a:t>при рукопожатии снимают и мужчина, и женщина.</a:t>
            </a:r>
          </a:p>
          <a:p>
            <a:pPr marL="0" indent="0" algn="just">
              <a:buNone/>
            </a:pPr>
            <a:r>
              <a:rPr lang="ru-RU" dirty="0" smtClean="0">
                <a:latin typeface="Times New Roman" pitchFamily="18" charset="0"/>
                <a:cs typeface="Times New Roman" pitchFamily="18" charset="0"/>
              </a:rPr>
              <a:t>4.  Когда по какой-либо причине невозможно подать руки</a:t>
            </a:r>
          </a:p>
          <a:p>
            <a:pPr marL="0" indent="0" algn="just">
              <a:buNone/>
            </a:pPr>
            <a:r>
              <a:rPr lang="ru-RU" dirty="0" smtClean="0">
                <a:latin typeface="Times New Roman" pitchFamily="18" charset="0"/>
                <a:cs typeface="Times New Roman" pitchFamily="18" charset="0"/>
              </a:rPr>
              <a:t>(она грязная или мокрая), то следует сразу же объяснить</a:t>
            </a:r>
          </a:p>
          <a:p>
            <a:pPr marL="0" indent="0" algn="just">
              <a:buNone/>
            </a:pPr>
            <a:r>
              <a:rPr lang="ru-RU" dirty="0" smtClean="0">
                <a:latin typeface="Times New Roman" pitchFamily="18" charset="0"/>
                <a:cs typeface="Times New Roman" pitchFamily="18" charset="0"/>
              </a:rPr>
              <a:t>это и извиниться.</a:t>
            </a:r>
          </a:p>
          <a:p>
            <a:pPr marL="0" indent="0" algn="just">
              <a:buNone/>
            </a:pPr>
            <a:r>
              <a:rPr lang="ru-RU" dirty="0" smtClean="0">
                <a:latin typeface="Times New Roman" pitchFamily="18" charset="0"/>
                <a:cs typeface="Times New Roman" pitchFamily="18" charset="0"/>
              </a:rPr>
              <a:t>5. При рукопожатии не следует протягивать руку тыльной стороной вниз, поскольку таким жестом выказывается превосходство.</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fontScale="92500"/>
          </a:bodyPr>
          <a:lstStyle/>
          <a:p>
            <a:pPr marL="0" indent="0" algn="ctr">
              <a:buNone/>
            </a:pPr>
            <a:r>
              <a:rPr lang="ru-RU" b="1" dirty="0" smtClean="0">
                <a:latin typeface="Times New Roman" pitchFamily="18" charset="0"/>
                <a:cs typeface="Times New Roman" pitchFamily="18" charset="0"/>
              </a:rPr>
              <a:t>Представления</a:t>
            </a:r>
          </a:p>
          <a:p>
            <a:pPr marL="0" indent="0" algn="just">
              <a:buNone/>
            </a:pPr>
            <a:r>
              <a:rPr lang="ru-RU" dirty="0" smtClean="0">
                <a:latin typeface="Times New Roman" pitchFamily="18" charset="0"/>
                <a:cs typeface="Times New Roman" pitchFamily="18" charset="0"/>
              </a:rPr>
              <a:t>1. Принято представлять человека более низкого социального статуса человеку более высокого статуса (подчиненного – руководителю; при равенстве должностных статусов: младшего по возрасту – старшему, мужчину – женщине, более молодую женщину — старшей и т. д.). Причем имени старшего можно и не называть, предполагая, что оно должно быть известно младшему.</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2. Формулы «Могу ли я представить...» или «Разрешите представить вам...» приемлемы в деловом общении, но несколько чопорны. Достаточно сказать просто и ясно: «Ольга Николаевна, это Сергей Павлович Уваров». Не следует пересказывать их биографии, за исключением тех случаев, когда это необходимо и того требует логика ситуации.</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a:bodyPr>
          <a:lstStyle/>
          <a:p>
            <a:pPr marL="0" indent="0" algn="ctr">
              <a:buNone/>
            </a:pPr>
            <a:r>
              <a:rPr lang="ru-RU" b="1" dirty="0" smtClean="0">
                <a:latin typeface="Times New Roman" pitchFamily="18" charset="0"/>
                <a:cs typeface="Times New Roman" pitchFamily="18" charset="0"/>
              </a:rPr>
              <a:t>Представления</a:t>
            </a:r>
          </a:p>
          <a:p>
            <a:pPr marL="0" indent="0" algn="just">
              <a:buNone/>
            </a:pPr>
            <a:r>
              <a:rPr lang="ru-RU" dirty="0" smtClean="0">
                <a:latin typeface="Times New Roman" pitchFamily="18" charset="0"/>
                <a:cs typeface="Times New Roman" pitchFamily="18" charset="0"/>
              </a:rPr>
              <a:t>3. Если знакомящий в повседневной жизни называет кого-</a:t>
            </a:r>
          </a:p>
          <a:p>
            <a:pPr marL="0" indent="0" algn="just">
              <a:buNone/>
            </a:pPr>
            <a:r>
              <a:rPr lang="ru-RU" dirty="0" smtClean="0">
                <a:latin typeface="Times New Roman" pitchFamily="18" charset="0"/>
                <a:cs typeface="Times New Roman" pitchFamily="18" charset="0"/>
              </a:rPr>
              <a:t>либо просто по имени, то и представлять можно, пользуясь</a:t>
            </a:r>
          </a:p>
          <a:p>
            <a:pPr marL="0" indent="0" algn="just">
              <a:buNone/>
            </a:pPr>
            <a:r>
              <a:rPr lang="ru-RU" dirty="0" smtClean="0">
                <a:latin typeface="Times New Roman" pitchFamily="18" charset="0"/>
                <a:cs typeface="Times New Roman" pitchFamily="18" charset="0"/>
              </a:rPr>
              <a:t>именами: «Ольга Титова, Сергей Уваров» или «Ольга, это</a:t>
            </a:r>
          </a:p>
          <a:p>
            <a:pPr marL="0" indent="0" algn="just">
              <a:buNone/>
            </a:pPr>
            <a:r>
              <a:rPr lang="ru-RU" dirty="0" smtClean="0">
                <a:latin typeface="Times New Roman" pitchFamily="18" charset="0"/>
                <a:cs typeface="Times New Roman" pitchFamily="18" charset="0"/>
              </a:rPr>
              <a:t>Сергей Уваров».</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4. В ситуации знакомства и представления следует вставать независимо от должности, возраста и пола.</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5. При знакомстве необходимо прежде всего сказать:</a:t>
            </a:r>
          </a:p>
          <a:p>
            <a:pPr marL="0" indent="0" algn="just">
              <a:buNone/>
            </a:pPr>
            <a:r>
              <a:rPr lang="ru-RU" dirty="0" smtClean="0">
                <a:latin typeface="Times New Roman" pitchFamily="18" charset="0"/>
                <a:cs typeface="Times New Roman" pitchFamily="18" charset="0"/>
              </a:rPr>
              <a:t>«Здравствуйте!» или «Добрый день!». Только после этого</a:t>
            </a:r>
          </a:p>
          <a:p>
            <a:pPr marL="0" indent="0" algn="just">
              <a:buNone/>
            </a:pPr>
            <a:r>
              <a:rPr lang="ru-RU" dirty="0" smtClean="0">
                <a:latin typeface="Times New Roman" pitchFamily="18" charset="0"/>
                <a:cs typeface="Times New Roman" pitchFamily="18" charset="0"/>
              </a:rPr>
              <a:t>можно добавить: «Рад познакомиться», «Очень приятно».</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lnSpcReduction="10000"/>
          </a:bodyPr>
          <a:lstStyle/>
          <a:p>
            <a:pPr marL="0" indent="0" algn="ctr">
              <a:buNone/>
            </a:pPr>
            <a:r>
              <a:rPr lang="ru-RU" sz="2800" b="1" dirty="0" smtClean="0">
                <a:latin typeface="Times New Roman" pitchFamily="18" charset="0"/>
                <a:cs typeface="Times New Roman" pitchFamily="18" charset="0"/>
              </a:rPr>
              <a:t>Представления</a:t>
            </a:r>
          </a:p>
          <a:p>
            <a:pPr marL="0" indent="0" algn="just">
              <a:buNone/>
            </a:pPr>
            <a:r>
              <a:rPr lang="ru-RU" sz="2600" dirty="0" smtClean="0">
                <a:latin typeface="Times New Roman" pitchFamily="18" charset="0"/>
                <a:cs typeface="Times New Roman" pitchFamily="18" charset="0"/>
              </a:rPr>
              <a:t>6. На новом месте работы следует представиться, на-</a:t>
            </a:r>
          </a:p>
          <a:p>
            <a:pPr marL="0" indent="0" algn="just">
              <a:buNone/>
            </a:pPr>
            <a:r>
              <a:rPr lang="ru-RU" sz="2600" dirty="0" smtClean="0">
                <a:latin typeface="Times New Roman" pitchFamily="18" charset="0"/>
                <a:cs typeface="Times New Roman" pitchFamily="18" charset="0"/>
              </a:rPr>
              <a:t>звав фамилию, имя, отчество, должность (специальность).</a:t>
            </a:r>
          </a:p>
          <a:p>
            <a:pPr marL="0" indent="0" algn="just">
              <a:buNone/>
            </a:pPr>
            <a:endParaRPr lang="ru-RU" sz="2600" dirty="0" smtClean="0">
              <a:latin typeface="Times New Roman" pitchFamily="18" charset="0"/>
              <a:cs typeface="Times New Roman" pitchFamily="18" charset="0"/>
            </a:endParaRPr>
          </a:p>
          <a:p>
            <a:pPr marL="0" indent="0" algn="just">
              <a:buNone/>
            </a:pPr>
            <a:r>
              <a:rPr lang="ru-RU" sz="2600" dirty="0" smtClean="0">
                <a:latin typeface="Times New Roman" pitchFamily="18" charset="0"/>
                <a:cs typeface="Times New Roman" pitchFamily="18" charset="0"/>
              </a:rPr>
              <a:t>7. Если при представлении вы не расслышали фамилии</a:t>
            </a:r>
          </a:p>
          <a:p>
            <a:pPr marL="0" indent="0" algn="just">
              <a:buNone/>
            </a:pPr>
            <a:r>
              <a:rPr lang="ru-RU" sz="2600" dirty="0" smtClean="0">
                <a:latin typeface="Times New Roman" pitchFamily="18" charset="0"/>
                <a:cs typeface="Times New Roman" pitchFamily="18" charset="0"/>
              </a:rPr>
              <a:t>или имени, нет ничего страшного в том, чтобы переспросить их в вежливой форме.</a:t>
            </a:r>
          </a:p>
          <a:p>
            <a:pPr marL="0" indent="0" algn="just">
              <a:buNone/>
            </a:pPr>
            <a:endParaRPr lang="ru-RU" sz="2600" dirty="0" smtClean="0">
              <a:latin typeface="Times New Roman" pitchFamily="18" charset="0"/>
              <a:cs typeface="Times New Roman" pitchFamily="18" charset="0"/>
            </a:endParaRPr>
          </a:p>
          <a:p>
            <a:pPr marL="0" indent="0" algn="just">
              <a:buNone/>
            </a:pPr>
            <a:r>
              <a:rPr lang="ru-RU" sz="2600" dirty="0" smtClean="0">
                <a:latin typeface="Times New Roman" pitchFamily="18" charset="0"/>
                <a:cs typeface="Times New Roman" pitchFamily="18" charset="0"/>
              </a:rPr>
              <a:t>8.Следует избегать протягивать руку через стол, лучше</a:t>
            </a:r>
          </a:p>
          <a:p>
            <a:pPr marL="0" indent="0" algn="just">
              <a:buNone/>
            </a:pPr>
            <a:r>
              <a:rPr lang="ru-RU" sz="2600" dirty="0" smtClean="0">
                <a:latin typeface="Times New Roman" pitchFamily="18" charset="0"/>
                <a:cs typeface="Times New Roman" pitchFamily="18" charset="0"/>
              </a:rPr>
              <a:t>выйти из-за стола и поздороваться. И конечно, через порог не здороваются.</a:t>
            </a:r>
            <a:endParaRPr lang="ru-RU" sz="2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fontScale="92500" lnSpcReduction="10000"/>
          </a:bodyPr>
          <a:lstStyle/>
          <a:p>
            <a:pPr marL="0" indent="0" algn="ctr">
              <a:spcBef>
                <a:spcPts val="0"/>
              </a:spcBef>
              <a:buNone/>
            </a:pPr>
            <a:r>
              <a:rPr lang="ru-RU" sz="2800" b="1" dirty="0" smtClean="0">
                <a:latin typeface="Times New Roman" pitchFamily="18" charset="0"/>
                <a:cs typeface="Times New Roman" pitchFamily="18" charset="0"/>
              </a:rPr>
              <a:t>Извинения</a:t>
            </a:r>
          </a:p>
          <a:p>
            <a:pPr marL="0" indent="0" algn="just">
              <a:spcBef>
                <a:spcPts val="0"/>
              </a:spcBef>
              <a:buNone/>
            </a:pPr>
            <a:r>
              <a:rPr lang="ru-RU" dirty="0" smtClean="0">
                <a:latin typeface="Times New Roman" pitchFamily="18" charset="0"/>
                <a:cs typeface="Times New Roman" pitchFamily="18" charset="0"/>
              </a:rPr>
              <a:t>1.  Как известно, провинности человека могут быть большими или малыми. При извинении за незначительный проступок и нарушение этикета (кого-то нечаянно толкнул, наступил на ногу и т. п.) принято использовать выражение «извини(те)».</a:t>
            </a:r>
          </a:p>
          <a:p>
            <a:pPr marL="0" indent="0" algn="just">
              <a:spcBef>
                <a:spcPts val="0"/>
              </a:spcBef>
              <a:buNone/>
            </a:pPr>
            <a:r>
              <a:rPr lang="ru-RU" dirty="0" smtClean="0">
                <a:latin typeface="Times New Roman" pitchFamily="18" charset="0"/>
                <a:cs typeface="Times New Roman" pitchFamily="18" charset="0"/>
              </a:rPr>
              <a:t>В соединении со словом «пожалуйста» это будет выражать усиленную вежливую просьбу-извинение. Если же вина человека значительная, то предпочтительнее употреблять «прости(те)».</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2.  Чтобы объяснить, за что именно человек просит его простить, используют такие выражения, как «Извините, пожалуйста, за поздний звонок!» или «Простите, что опоздал!».</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3. Стилистически усиленными способами извинения считаются выражения «Примите мои извинения», «Прошу меня простить», «Должна извиниться перед вами» и т. п.</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467600" cy="1643050"/>
          </a:xfrm>
        </p:spPr>
        <p:txBody>
          <a:bodyPr>
            <a:normAutofit fontScale="90000"/>
          </a:bodyPr>
          <a:lstStyle/>
          <a:p>
            <a:pPr algn="ctr"/>
            <a:r>
              <a:rPr lang="ru-RU" sz="2700" b="1" dirty="0" smtClean="0">
                <a:solidFill>
                  <a:schemeClr val="tx1"/>
                </a:solidFill>
                <a:latin typeface="Georgia" pitchFamily="18" charset="0"/>
              </a:rPr>
              <a:t>Основы речевого этикета. Этикетные формы приветствия, представления, обращения в деловой коммуникации.</a:t>
            </a:r>
            <a:r>
              <a:rPr lang="ru-RU" dirty="0" smtClean="0"/>
              <a:t/>
            </a:r>
            <a:br>
              <a:rPr lang="ru-RU" dirty="0" smtClean="0"/>
            </a:br>
            <a:endParaRPr lang="ru-RU" b="1" dirty="0">
              <a:solidFill>
                <a:schemeClr val="tx1"/>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142984"/>
            <a:ext cx="8043890" cy="5330968"/>
          </a:xfrm>
        </p:spPr>
        <p:txBody>
          <a:bodyPr>
            <a:normAutofit/>
          </a:bodyPr>
          <a:lstStyle/>
          <a:p>
            <a:pPr marL="0" indent="0" algn="ctr">
              <a:spcBef>
                <a:spcPts val="0"/>
              </a:spcBef>
              <a:buNone/>
            </a:pPr>
            <a:r>
              <a:rPr lang="ru-RU" sz="2800" b="1" dirty="0" smtClean="0">
                <a:latin typeface="Times New Roman" pitchFamily="18" charset="0"/>
                <a:cs typeface="Times New Roman" pitchFamily="18" charset="0"/>
              </a:rPr>
              <a:t>Извинения</a:t>
            </a:r>
          </a:p>
          <a:p>
            <a:pPr marL="0" indent="0" algn="just">
              <a:buNone/>
            </a:pPr>
            <a:r>
              <a:rPr lang="ru-RU" sz="2800" dirty="0" smtClean="0">
                <a:latin typeface="Times New Roman" pitchFamily="18" charset="0"/>
                <a:cs typeface="Times New Roman" pitchFamily="18" charset="0"/>
              </a:rPr>
              <a:t>4. Формулы извинений типа «простите», «извините», «виноват(а)», «прошу прощения», «прошу извинения» возможны и в том случае, когда говорящий собирается побеспокоить кого-то просьбой, вопросом, действием.</a:t>
            </a:r>
          </a:p>
          <a:p>
            <a:pPr marL="0" indent="0" algn="just">
              <a:buNone/>
            </a:pPr>
            <a:endParaRPr lang="ru-RU" sz="2800" dirty="0" smtClean="0">
              <a:latin typeface="Times New Roman" pitchFamily="18" charset="0"/>
              <a:cs typeface="Times New Roman" pitchFamily="18" charset="0"/>
            </a:endParaRPr>
          </a:p>
          <a:p>
            <a:pPr marL="0" indent="0" algn="just">
              <a:buNone/>
            </a:pPr>
            <a:r>
              <a:rPr lang="ru-RU" sz="2800" dirty="0" smtClean="0">
                <a:latin typeface="Times New Roman" pitchFamily="18" charset="0"/>
                <a:cs typeface="Times New Roman" pitchFamily="18" charset="0"/>
              </a:rPr>
              <a:t>5. Ответом на извинения предполагаются слова «пожалуйста», «не стоит», «ничего», «ну что вы», «какие пустяки», «ничего страшного», «это мелочь» и др.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072494" cy="1143000"/>
          </a:xfrm>
        </p:spPr>
        <p:txBody>
          <a:bodyPr>
            <a:noAutofit/>
          </a:bodyPr>
          <a:lstStyle/>
          <a:p>
            <a:pPr algn="ctr"/>
            <a:r>
              <a:rPr lang="ru-RU" sz="2800" b="1" dirty="0" smtClean="0">
                <a:solidFill>
                  <a:schemeClr val="tx1"/>
                </a:solidFill>
                <a:latin typeface="Times New Roman" pitchFamily="18" charset="0"/>
                <a:cs typeface="Times New Roman" pitchFamily="18" charset="0"/>
              </a:rPr>
              <a:t>Деловое общение: понятие, специфика и виды.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Основные правила бизнес-коммуникаций</a:t>
            </a:r>
            <a:endParaRPr lang="ru-RU" sz="2800" dirty="0"/>
          </a:p>
        </p:txBody>
      </p:sp>
      <p:sp>
        <p:nvSpPr>
          <p:cNvPr id="5" name="Содержимое 4"/>
          <p:cNvSpPr>
            <a:spLocks noGrp="1"/>
          </p:cNvSpPr>
          <p:nvPr>
            <p:ph sz="quarter" idx="1"/>
          </p:nvPr>
        </p:nvSpPr>
        <p:spPr/>
        <p:txBody>
          <a:bodyPr/>
          <a:lstStyle/>
          <a:p>
            <a:pPr algn="just">
              <a:buNone/>
            </a:pPr>
            <a:endParaRPr lang="ru-RU"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285720" y="1571612"/>
            <a:ext cx="7642255"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072494" cy="1143000"/>
          </a:xfrm>
        </p:spPr>
        <p:txBody>
          <a:bodyPr>
            <a:noAutofit/>
          </a:bodyPr>
          <a:lstStyle/>
          <a:p>
            <a:pPr algn="ctr"/>
            <a:r>
              <a:rPr lang="ru-RU" sz="2800" b="1" dirty="0" smtClean="0">
                <a:solidFill>
                  <a:schemeClr val="tx1"/>
                </a:solidFill>
                <a:latin typeface="Times New Roman" pitchFamily="18" charset="0"/>
                <a:cs typeface="Times New Roman" pitchFamily="18" charset="0"/>
              </a:rPr>
              <a:t>Деловое общение: понятие,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специфика и виды.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Основные правила бизнес-коммуникаций</a:t>
            </a:r>
            <a:endParaRPr lang="ru-RU" sz="2800" dirty="0">
              <a:solidFill>
                <a:schemeClr val="tx1"/>
              </a:solidFill>
            </a:endParaRPr>
          </a:p>
        </p:txBody>
      </p:sp>
      <p:sp>
        <p:nvSpPr>
          <p:cNvPr id="5" name="Содержимое 4"/>
          <p:cNvSpPr>
            <a:spLocks noGrp="1"/>
          </p:cNvSpPr>
          <p:nvPr>
            <p:ph sz="quarter" idx="1"/>
          </p:nvPr>
        </p:nvSpPr>
        <p:spPr/>
        <p:txBody>
          <a:bodyPr>
            <a:normAutofit fontScale="55000" lnSpcReduction="20000"/>
          </a:bodyPr>
          <a:lstStyle/>
          <a:p>
            <a:pPr marL="0" indent="0" algn="just">
              <a:buNone/>
            </a:pPr>
            <a:r>
              <a:rPr lang="ru-RU" sz="2900" b="1" dirty="0" smtClean="0">
                <a:latin typeface="Times New Roman" pitchFamily="18" charset="0"/>
                <a:cs typeface="Times New Roman" pitchFamily="18" charset="0"/>
              </a:rPr>
              <a:t>Устные виды делового общения </a:t>
            </a:r>
            <a:r>
              <a:rPr lang="ru-RU" sz="2900" dirty="0" smtClean="0">
                <a:latin typeface="Times New Roman" pitchFamily="18" charset="0"/>
                <a:cs typeface="Times New Roman" pitchFamily="18" charset="0"/>
              </a:rPr>
              <a:t>подразделяются на монологические и диалогические. </a:t>
            </a:r>
          </a:p>
          <a:p>
            <a:pPr marL="0" indent="0" algn="just">
              <a:buNone/>
            </a:pPr>
            <a:r>
              <a:rPr lang="ru-RU" sz="2900" b="1" i="1" dirty="0" smtClean="0">
                <a:latin typeface="Times New Roman" pitchFamily="18" charset="0"/>
                <a:cs typeface="Times New Roman" pitchFamily="18" charset="0"/>
              </a:rPr>
              <a:t>К монологическим </a:t>
            </a:r>
            <a:r>
              <a:rPr lang="ru-RU" sz="2900" dirty="0" smtClean="0">
                <a:latin typeface="Times New Roman" pitchFamily="18" charset="0"/>
                <a:cs typeface="Times New Roman" pitchFamily="18" charset="0"/>
              </a:rPr>
              <a:t>относятся:</a:t>
            </a:r>
          </a:p>
          <a:p>
            <a:pPr marL="0" indent="0" algn="just">
              <a:buNone/>
            </a:pPr>
            <a:r>
              <a:rPr lang="ru-RU" sz="2900" dirty="0" smtClean="0">
                <a:latin typeface="Times New Roman" pitchFamily="18" charset="0"/>
                <a:cs typeface="Times New Roman" pitchFamily="18" charset="0"/>
              </a:rPr>
              <a:t>-приветственная речь;</a:t>
            </a:r>
          </a:p>
          <a:p>
            <a:pPr marL="0" indent="0" algn="just">
              <a:buNone/>
            </a:pPr>
            <a:r>
              <a:rPr lang="ru-RU" sz="2900" dirty="0" smtClean="0">
                <a:latin typeface="Times New Roman" pitchFamily="18" charset="0"/>
                <a:cs typeface="Times New Roman" pitchFamily="18" charset="0"/>
              </a:rPr>
              <a:t>-торговая речь (реклама);</a:t>
            </a:r>
          </a:p>
          <a:p>
            <a:pPr marL="0" indent="0" algn="just">
              <a:buNone/>
            </a:pPr>
            <a:r>
              <a:rPr lang="ru-RU" sz="2900" dirty="0" smtClean="0">
                <a:latin typeface="Times New Roman" pitchFamily="18" charset="0"/>
                <a:cs typeface="Times New Roman" pitchFamily="18" charset="0"/>
              </a:rPr>
              <a:t>-информационная речь;</a:t>
            </a:r>
          </a:p>
          <a:p>
            <a:pPr marL="0" indent="0" algn="just">
              <a:buNone/>
            </a:pPr>
            <a:r>
              <a:rPr lang="ru-RU" sz="2900" dirty="0" smtClean="0">
                <a:latin typeface="Times New Roman" pitchFamily="18" charset="0"/>
                <a:cs typeface="Times New Roman" pitchFamily="18" charset="0"/>
              </a:rPr>
              <a:t>-доклад (на заседании, собрании).</a:t>
            </a:r>
          </a:p>
          <a:p>
            <a:pPr marL="0" indent="0" algn="just">
              <a:buNone/>
            </a:pPr>
            <a:r>
              <a:rPr lang="ru-RU" sz="2900" b="1" i="1" dirty="0" smtClean="0">
                <a:latin typeface="Times New Roman" pitchFamily="18" charset="0"/>
                <a:cs typeface="Times New Roman" pitchFamily="18" charset="0"/>
              </a:rPr>
              <a:t>Жанры, основанные на диалоге</a:t>
            </a:r>
            <a:r>
              <a:rPr lang="ru-RU" sz="2900" dirty="0" smtClean="0">
                <a:latin typeface="Times New Roman" pitchFamily="18" charset="0"/>
                <a:cs typeface="Times New Roman" pitchFamily="18" charset="0"/>
              </a:rPr>
              <a:t>, - это:</a:t>
            </a:r>
          </a:p>
          <a:p>
            <a:pPr marL="0" indent="0" algn="just">
              <a:buNone/>
            </a:pPr>
            <a:r>
              <a:rPr lang="ru-RU" sz="2900" dirty="0" smtClean="0">
                <a:latin typeface="Times New Roman" pitchFamily="18" charset="0"/>
                <a:cs typeface="Times New Roman" pitchFamily="18" charset="0"/>
              </a:rPr>
              <a:t>-разговор;</a:t>
            </a:r>
          </a:p>
          <a:p>
            <a:pPr marL="0" indent="0" algn="just">
              <a:buNone/>
            </a:pPr>
            <a:r>
              <a:rPr lang="ru-RU" sz="2900" dirty="0" smtClean="0">
                <a:latin typeface="Times New Roman" pitchFamily="18" charset="0"/>
                <a:cs typeface="Times New Roman" pitchFamily="18" charset="0"/>
              </a:rPr>
              <a:t>-беседы;</a:t>
            </a:r>
          </a:p>
          <a:p>
            <a:pPr marL="0" indent="0" algn="just">
              <a:buNone/>
            </a:pPr>
            <a:r>
              <a:rPr lang="ru-RU" sz="2900" dirty="0" smtClean="0">
                <a:latin typeface="Times New Roman" pitchFamily="18" charset="0"/>
                <a:cs typeface="Times New Roman" pitchFamily="18" charset="0"/>
              </a:rPr>
              <a:t>-интервью;</a:t>
            </a:r>
          </a:p>
          <a:p>
            <a:pPr marL="0" indent="0" algn="just">
              <a:buNone/>
            </a:pPr>
            <a:r>
              <a:rPr lang="ru-RU" sz="2900" dirty="0" smtClean="0">
                <a:latin typeface="Times New Roman" pitchFamily="18" charset="0"/>
                <a:cs typeface="Times New Roman" pitchFamily="18" charset="0"/>
              </a:rPr>
              <a:t>-переговоры;</a:t>
            </a:r>
          </a:p>
          <a:p>
            <a:pPr marL="0" indent="0" algn="just">
              <a:buNone/>
            </a:pPr>
            <a:r>
              <a:rPr lang="ru-RU" sz="2900" dirty="0" smtClean="0">
                <a:latin typeface="Times New Roman" pitchFamily="18" charset="0"/>
                <a:cs typeface="Times New Roman" pitchFamily="18" charset="0"/>
              </a:rPr>
              <a:t>-дискуссия;</a:t>
            </a:r>
          </a:p>
          <a:p>
            <a:pPr marL="0" indent="0" algn="just">
              <a:buNone/>
            </a:pPr>
            <a:r>
              <a:rPr lang="ru-RU" sz="2900" dirty="0" smtClean="0">
                <a:latin typeface="Times New Roman" pitchFamily="18" charset="0"/>
                <a:cs typeface="Times New Roman" pitchFamily="18" charset="0"/>
              </a:rPr>
              <a:t>-совещание (собрание);</a:t>
            </a:r>
          </a:p>
          <a:p>
            <a:pPr marL="0" indent="0" algn="just">
              <a:buNone/>
            </a:pPr>
            <a:r>
              <a:rPr lang="ru-RU" sz="2900" dirty="0" smtClean="0">
                <a:latin typeface="Times New Roman" pitchFamily="18" charset="0"/>
                <a:cs typeface="Times New Roman" pitchFamily="18" charset="0"/>
              </a:rPr>
              <a:t>-пресс-конференция.</a:t>
            </a:r>
          </a:p>
          <a:p>
            <a:pPr marL="0" indent="0" algn="just">
              <a:buNone/>
            </a:pPr>
            <a:endParaRPr lang="ru-RU" dirty="0">
              <a:latin typeface="Times New Roman" pitchFamily="18" charset="0"/>
              <a:cs typeface="Times New Roman" pitchFamily="18" charset="0"/>
            </a:endParaRPr>
          </a:p>
        </p:txBody>
      </p:sp>
      <p:pic>
        <p:nvPicPr>
          <p:cNvPr id="4098" name="Picture 2" descr="D:\Alexey\Desktop\Документы ЖАННА\НГУЭУ 2019\ЭТИКЕТ\СЛАЙДЫ_ЭТИКЕТ\ПЭ_2.jpg"/>
          <p:cNvPicPr>
            <a:picLocks noGrp="1" noChangeAspect="1" noChangeArrowheads="1"/>
          </p:cNvPicPr>
          <p:nvPr>
            <p:ph sz="quarter" idx="2"/>
          </p:nvPr>
        </p:nvPicPr>
        <p:blipFill>
          <a:blip r:embed="rId2" cstate="print"/>
          <a:srcRect/>
          <a:stretch>
            <a:fillRect/>
          </a:stretch>
        </p:blipFill>
        <p:spPr bwMode="auto">
          <a:xfrm>
            <a:off x="4270374" y="1857364"/>
            <a:ext cx="3944963" cy="36290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072494" cy="1143000"/>
          </a:xfrm>
        </p:spPr>
        <p:txBody>
          <a:bodyPr>
            <a:noAutofit/>
          </a:bodyPr>
          <a:lstStyle/>
          <a:p>
            <a:pPr algn="ctr"/>
            <a:r>
              <a:rPr lang="ru-RU" sz="2800" b="1" dirty="0" smtClean="0">
                <a:solidFill>
                  <a:schemeClr val="tx1"/>
                </a:solidFill>
                <a:latin typeface="Times New Roman" pitchFamily="18" charset="0"/>
                <a:cs typeface="Times New Roman" pitchFamily="18" charset="0"/>
              </a:rPr>
              <a:t>Деловое общение: понятие,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специфика и виды.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Основные правила бизнес-коммуникаций</a:t>
            </a:r>
            <a:endParaRPr lang="ru-RU" sz="2800" dirty="0">
              <a:solidFill>
                <a:schemeClr val="tx1"/>
              </a:solidFill>
            </a:endParaRPr>
          </a:p>
        </p:txBody>
      </p:sp>
      <p:sp>
        <p:nvSpPr>
          <p:cNvPr id="6" name="Содержимое 5"/>
          <p:cNvSpPr>
            <a:spLocks noGrp="1"/>
          </p:cNvSpPr>
          <p:nvPr>
            <p:ph sz="quarter" idx="2"/>
          </p:nvPr>
        </p:nvSpPr>
        <p:spPr/>
        <p:txBody>
          <a:bodyPr>
            <a:normAutofit fontScale="92500"/>
          </a:bodyPr>
          <a:lstStyle/>
          <a:p>
            <a:pPr algn="just">
              <a:buNone/>
            </a:pPr>
            <a:r>
              <a:rPr lang="ru-RU" dirty="0" smtClean="0">
                <a:latin typeface="Times New Roman" pitchFamily="18" charset="0"/>
                <a:cs typeface="Times New Roman" pitchFamily="18" charset="0"/>
              </a:rPr>
              <a:t>Письменные виды делового общения - это многочисленные служебные документы: деловое письмо, протокол, отчет, справка, докладная и объяснительная записка, акт, заявление, договор, устав, положение, инструкция, решение, распоряжение, указание, приказ, доверенность и другие.</a:t>
            </a:r>
            <a:endParaRPr lang="ru-RU" dirty="0">
              <a:latin typeface="Times New Roman" pitchFamily="18" charset="0"/>
              <a:cs typeface="Times New Roman" pitchFamily="18" charset="0"/>
            </a:endParaRPr>
          </a:p>
        </p:txBody>
      </p:sp>
      <p:pic>
        <p:nvPicPr>
          <p:cNvPr id="5122" name="Picture 2" descr="D:\Alexey\Desktop\Документы ЖАННА\НГУЭУ 2019\ЭТИКЕТ\СЛАЙДЫ_ЭТИКЕТ\РЭ_3.jpeg"/>
          <p:cNvPicPr>
            <a:picLocks noGrp="1" noChangeAspect="1" noChangeArrowheads="1"/>
          </p:cNvPicPr>
          <p:nvPr>
            <p:ph sz="quarter" idx="1"/>
          </p:nvPr>
        </p:nvPicPr>
        <p:blipFill>
          <a:blip r:embed="rId2"/>
          <a:srcRect/>
          <a:stretch>
            <a:fillRect/>
          </a:stretch>
        </p:blipFill>
        <p:spPr bwMode="auto">
          <a:xfrm>
            <a:off x="457200" y="2057400"/>
            <a:ext cx="3657600"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8043890" cy="4873752"/>
          </a:xfrm>
        </p:spPr>
        <p:txBody>
          <a:bodyPr>
            <a:normAutofit/>
          </a:bodyPr>
          <a:lstStyle/>
          <a:p>
            <a:pPr marL="0" indent="0" algn="just">
              <a:spcBef>
                <a:spcPts val="0"/>
              </a:spcBef>
              <a:buNone/>
            </a:pPr>
            <a:r>
              <a:rPr lang="ru-RU" b="1" dirty="0" smtClean="0">
                <a:latin typeface="Times New Roman" pitchFamily="18" charset="0"/>
                <a:cs typeface="Times New Roman" pitchFamily="18" charset="0"/>
              </a:rPr>
              <a:t>Язык</a:t>
            </a:r>
            <a:r>
              <a:rPr lang="ru-RU" dirty="0" smtClean="0">
                <a:latin typeface="Times New Roman" pitchFamily="18" charset="0"/>
                <a:cs typeface="Times New Roman" pitchFamily="18" charset="0"/>
              </a:rPr>
              <a:t> - это система знаков, объективное, исторически сложившееся явление духовной жизни общества.</a:t>
            </a:r>
          </a:p>
          <a:p>
            <a:pPr marL="0" indent="0" algn="just">
              <a:spcBef>
                <a:spcPts val="0"/>
              </a:spcBef>
              <a:buNone/>
            </a:pPr>
            <a:endParaRPr lang="ru-RU" b="1" dirty="0" smtClean="0">
              <a:latin typeface="Times New Roman" pitchFamily="18" charset="0"/>
              <a:cs typeface="Times New Roman" pitchFamily="18" charset="0"/>
            </a:endParaRPr>
          </a:p>
          <a:p>
            <a:pPr marL="0" indent="0" algn="just">
              <a:spcBef>
                <a:spcPts val="0"/>
              </a:spcBef>
              <a:buNone/>
            </a:pPr>
            <a:r>
              <a:rPr lang="ru-RU" b="1" dirty="0" smtClean="0">
                <a:latin typeface="Times New Roman" pitchFamily="18" charset="0"/>
                <a:cs typeface="Times New Roman" pitchFamily="18" charset="0"/>
              </a:rPr>
              <a:t>Речь</a:t>
            </a:r>
            <a:r>
              <a:rPr lang="ru-RU" dirty="0" smtClean="0">
                <a:latin typeface="Times New Roman" pitchFamily="18" charset="0"/>
                <a:cs typeface="Times New Roman" pitchFamily="18" charset="0"/>
              </a:rPr>
              <a:t> - это форма существования языка, его воплощения, реализация. Под речью понимают использование человеком языковых богатств в жизненных ситуациях, результат процесса формулирования и передачи мысли средствами языка. Речь отдельного говорящего обладает особенностями произношения, лексики, структуры предложений.</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797172"/>
          </a:xfrm>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Виды речи.</a:t>
            </a:r>
            <a:br>
              <a:rPr lang="ru-RU" b="1" dirty="0" smtClean="0">
                <a:solidFill>
                  <a:schemeClr val="tx1"/>
                </a:solidFill>
                <a:latin typeface="Times New Roman" pitchFamily="18" charset="0"/>
                <a:cs typeface="Times New Roman" pitchFamily="18" charset="0"/>
              </a:rPr>
            </a:br>
            <a:endParaRPr lang="ru-RU" b="1" dirty="0">
              <a:solidFill>
                <a:schemeClr val="tx1"/>
              </a:solidFill>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a:blip r:embed="rId2"/>
          <a:srcRect/>
          <a:stretch>
            <a:fillRect/>
          </a:stretch>
        </p:blipFill>
        <p:spPr bwMode="auto">
          <a:xfrm>
            <a:off x="1285852" y="3571876"/>
            <a:ext cx="6448425" cy="2098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Культура речевой деятельности в бизнес-коммуникациях. Виды речевой деятельности.</a:t>
            </a:r>
            <a:endParaRPr lang="ru-RU" dirty="0"/>
          </a:p>
        </p:txBody>
      </p:sp>
      <p:sp>
        <p:nvSpPr>
          <p:cNvPr id="3" name="Содержимое 2"/>
          <p:cNvSpPr>
            <a:spLocks noGrp="1"/>
          </p:cNvSpPr>
          <p:nvPr>
            <p:ph sz="quarter" idx="1"/>
          </p:nvPr>
        </p:nvSpPr>
        <p:spPr/>
        <p:txBody>
          <a:bodyPr/>
          <a:lstStyle/>
          <a:p>
            <a:pPr algn="just">
              <a:buNone/>
            </a:pPr>
            <a:r>
              <a:rPr lang="ru-RU" sz="3200" b="1" dirty="0" smtClean="0">
                <a:latin typeface="Times New Roman" pitchFamily="18" charset="0"/>
                <a:cs typeface="Times New Roman" pitchFamily="18" charset="0"/>
              </a:rPr>
              <a:t>Речевая деятельность</a:t>
            </a:r>
            <a:r>
              <a:rPr lang="ru-RU" sz="3200" dirty="0" smtClean="0">
                <a:latin typeface="Times New Roman" pitchFamily="18" charset="0"/>
                <a:cs typeface="Times New Roman" pitchFamily="18" charset="0"/>
              </a:rPr>
              <a:t> - это деятельность, имеющая социальный характер, в ходе которой высказывание формируется и используется для достижения определенной цели (общения, сообщения, воздействия). </a:t>
            </a:r>
          </a:p>
          <a:p>
            <a:pPr algn="just">
              <a:buNone/>
            </a:pPr>
            <a:r>
              <a:rPr lang="ru-RU" sz="3200" b="1" dirty="0" smtClean="0">
                <a:latin typeface="Times New Roman" pitchFamily="18" charset="0"/>
                <a:cs typeface="Times New Roman" pitchFamily="18" charset="0"/>
              </a:rPr>
              <a:t>Речевая деятельность </a:t>
            </a:r>
            <a:r>
              <a:rPr lang="ru-RU" sz="3200" dirty="0" smtClean="0">
                <a:latin typeface="Times New Roman" pitchFamily="18" charset="0"/>
                <a:cs typeface="Times New Roman" pitchFamily="18" charset="0"/>
              </a:rPr>
              <a:t>– это процесс материализации мысли, т. е. превращения ее в слово.</a:t>
            </a:r>
          </a:p>
          <a:p>
            <a:pPr algn="just">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611</TotalTime>
  <Words>2334</Words>
  <PresentationFormat>Экран (4:3)</PresentationFormat>
  <Paragraphs>179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Эркер</vt:lpstr>
      <vt:lpstr>     Тема: Деловое общение и культура речи. Специфика речевого этикета в деловом общении.    </vt:lpstr>
      <vt:lpstr>    Деловое общение: понятие, специфика и виды.  Основные правила бизнес-коммуникаций Деловое общение - это сложный многоплановый процесс развития контактов между людьми в служебной сфере. Его участники выступают в официальных статусах и ориентированы на достижение цели, конкретных задач. .  </vt:lpstr>
      <vt:lpstr>Деловое общение: понятие, специфика и виды.  Основные правила бизнес-коммуникаций</vt:lpstr>
      <vt:lpstr>Деловое общение: понятие, специфика и виды.  Основные правила бизнес-коммуникаций</vt:lpstr>
      <vt:lpstr>Деловое общение: понятие,  специфика и виды.  Основные правила бизнес-коммуникаций</vt:lpstr>
      <vt:lpstr>Деловое общение: понятие,  специфика и виды.  Основные правила бизнес-коммуникаций</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  Виды речи. </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Культура речевой деятельности в бизнес-коммуникациях. Виды речевой деятельности.</vt:lpstr>
      <vt:lpstr>Понятие о литературном языке</vt:lpstr>
      <vt:lpstr>Культура речи и речевая культура</vt:lpstr>
      <vt:lpstr>Культура речи и речевая культура</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lpstr>Основы речевого этикета. Этикетные формы приветствия, представления, обращения в деловой коммуникации.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Этикет внешнего вида в современной  международной бизнес-среде    </dc:title>
  <dc:creator>Alexey</dc:creator>
  <cp:lastModifiedBy>Alexey</cp:lastModifiedBy>
  <cp:revision>26</cp:revision>
  <dcterms:created xsi:type="dcterms:W3CDTF">2019-09-18T04:42:56Z</dcterms:created>
  <dcterms:modified xsi:type="dcterms:W3CDTF">2019-10-16T04:35:37Z</dcterms:modified>
</cp:coreProperties>
</file>