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309" r:id="rId2"/>
    <p:sldId id="269" r:id="rId3"/>
    <p:sldId id="273" r:id="rId4"/>
    <p:sldId id="271" r:id="rId5"/>
    <p:sldId id="274" r:id="rId6"/>
    <p:sldId id="507" r:id="rId7"/>
    <p:sldId id="508" r:id="rId8"/>
    <p:sldId id="510" r:id="rId9"/>
    <p:sldId id="511" r:id="rId10"/>
    <p:sldId id="393" r:id="rId11"/>
    <p:sldId id="467" r:id="rId12"/>
    <p:sldId id="512" r:id="rId13"/>
    <p:sldId id="513" r:id="rId14"/>
    <p:sldId id="514" r:id="rId15"/>
    <p:sldId id="515" r:id="rId16"/>
    <p:sldId id="516" r:id="rId17"/>
    <p:sldId id="517" r:id="rId18"/>
    <p:sldId id="518" r:id="rId19"/>
    <p:sldId id="519" r:id="rId20"/>
    <p:sldId id="520" r:id="rId21"/>
    <p:sldId id="521" r:id="rId22"/>
    <p:sldId id="522" r:id="rId23"/>
    <p:sldId id="523" r:id="rId2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1386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5425B8-7805-4A3E-9BE0-051A7D8D6F6B}" type="datetimeFigureOut">
              <a:rPr lang="ru-RU" smtClean="0"/>
              <a:t>12.04.2022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CC8C88-3266-4AD4-97C8-9E282166F3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24960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9BE8CD-7448-4E16-B5BE-AA9E11647C00}" type="datetimeFigureOut">
              <a:rPr lang="ru-RU"/>
              <a:pPr>
                <a:defRPr/>
              </a:pPr>
              <a:t>12.04.2022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4CE61C-4158-46BF-9707-9B612156AD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EAE3F4-2638-46E7-821A-7BC897156FC2}" type="datetimeFigureOut">
              <a:rPr lang="ru-RU"/>
              <a:pPr>
                <a:defRPr/>
              </a:pPr>
              <a:t>12.04.2022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16CF4B-0888-4C94-857D-27724A3878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69FC38-209C-4F2E-9B49-8839353CC4AA}" type="datetimeFigureOut">
              <a:rPr lang="ru-RU"/>
              <a:pPr>
                <a:defRPr/>
              </a:pPr>
              <a:t>12.04.2022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1C8D70-392C-43DC-8D7A-042901FCBE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FE452F-549A-47A2-93BE-FECCB1F4F391}" type="datetimeFigureOut">
              <a:rPr lang="ru-RU"/>
              <a:pPr>
                <a:defRPr/>
              </a:pPr>
              <a:t>12.04.2022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6E735F-6F8B-4A97-9DDC-F2203903B2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EDBBF6-1843-4BAD-A888-D4F1D03AF401}" type="datetimeFigureOut">
              <a:rPr lang="ru-RU"/>
              <a:pPr>
                <a:defRPr/>
              </a:pPr>
              <a:t>12.04.2022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40F268-0D8E-48DF-AB41-57C3684A3B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832F58-F944-43CB-A399-EC4C085EC56D}" type="datetimeFigureOut">
              <a:rPr lang="ru-RU"/>
              <a:pPr>
                <a:defRPr/>
              </a:pPr>
              <a:t>12.04.2022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C7D678-ED51-4B29-9E9A-A398AAED9E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CD04B3-B034-4411-B766-FED5B39CD7BE}" type="datetimeFigureOut">
              <a:rPr lang="ru-RU"/>
              <a:pPr>
                <a:defRPr/>
              </a:pPr>
              <a:t>12.04.2022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663D3-95B4-4670-8E90-895A3F05B1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1FA016-FEAD-43C6-A6F5-9E52476CEB28}" type="datetimeFigureOut">
              <a:rPr lang="ru-RU"/>
              <a:pPr>
                <a:defRPr/>
              </a:pPr>
              <a:t>12.04.2022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065D03-BFCD-4AA9-9913-B8FF73C0D2E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3331CB-6168-42E1-A1CF-93443487B31A}" type="datetimeFigureOut">
              <a:rPr lang="ru-RU"/>
              <a:pPr>
                <a:defRPr/>
              </a:pPr>
              <a:t>12.04.2022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172BA3-71C5-46B0-8EA8-593CFC27FA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19C3BE-3F70-4D8B-99DF-0EE79185B18D}" type="datetimeFigureOut">
              <a:rPr lang="ru-RU"/>
              <a:pPr>
                <a:defRPr/>
              </a:pPr>
              <a:t>12.04.2022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AFBA2A-8104-4871-A501-FA17D4AC93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2D733-EECE-4851-829F-91DC870B5410}" type="datetimeFigureOut">
              <a:rPr lang="ru-RU"/>
              <a:pPr>
                <a:defRPr/>
              </a:pPr>
              <a:t>12.04.2022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FF2A4A-D313-400F-91CF-D981B2F0E8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0D86810-C405-44E7-921E-A4B40A600BD7}" type="datetimeFigureOut">
              <a:rPr lang="ru-RU"/>
              <a:pPr>
                <a:defRPr/>
              </a:pPr>
              <a:t>12.04.2022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FEC7FA6-C857-4101-8591-9EABD6A6FE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2" descr="D:\ВОЕННЫЙ СОВЕТ\16-9 (для войск).jpg"/>
          <p:cNvPicPr>
            <a:picLocks noChangeAspect="1" noChangeArrowheads="1"/>
          </p:cNvPicPr>
          <p:nvPr/>
        </p:nvPicPr>
        <p:blipFill>
          <a:blip r:embed="rId2" cstate="print"/>
          <a:srcRect t="5621"/>
          <a:stretch>
            <a:fillRect/>
          </a:stretch>
        </p:blipFill>
        <p:spPr bwMode="auto">
          <a:xfrm>
            <a:off x="-26640" y="21095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1" name="TextBox 1"/>
          <p:cNvSpPr txBox="1">
            <a:spLocks noChangeArrowheads="1"/>
          </p:cNvSpPr>
          <p:nvPr/>
        </p:nvSpPr>
        <p:spPr bwMode="auto">
          <a:xfrm>
            <a:off x="395536" y="275889"/>
            <a:ext cx="74168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Новосибирский государственный университет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экономики и управления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800" b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Юридический факультет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 административного, финансового и корпоративного права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8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Дисциплина: Земельное право</a:t>
            </a:r>
            <a:endParaRPr lang="ru-RU" sz="32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-26640" y="2955235"/>
            <a:ext cx="7920286" cy="2031325"/>
          </a:xfrm>
          <a:prstGeom prst="rect">
            <a:avLst/>
          </a:prstGeom>
          <a:noFill/>
          <a:effectLst>
            <a:outerShdw blurRad="12700" dist="25400" dir="2700000" algn="ctr" rotWithShape="0">
              <a:schemeClr val="tx1"/>
            </a:outerShdw>
          </a:effectLst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dirty="0" smtClean="0">
                <a:solidFill>
                  <a:srgbClr val="FF0000"/>
                </a:solidFill>
                <a:latin typeface="Impact" pitchFamily="34" charset="0"/>
              </a:rPr>
              <a:t>ТЕМА </a:t>
            </a:r>
            <a:r>
              <a:rPr lang="ru-RU" sz="4400" dirty="0">
                <a:solidFill>
                  <a:srgbClr val="FF0000"/>
                </a:solidFill>
                <a:latin typeface="Impact" pitchFamily="34" charset="0"/>
              </a:rPr>
              <a:t>№ </a:t>
            </a:r>
            <a:r>
              <a:rPr lang="ru-RU" sz="4400" dirty="0" smtClean="0">
                <a:solidFill>
                  <a:srgbClr val="FF0000"/>
                </a:solidFill>
                <a:latin typeface="Impact" pitchFamily="34" charset="0"/>
              </a:rPr>
              <a:t>13: «Правовой режим земель водного фонда»</a:t>
            </a:r>
            <a:endParaRPr lang="ru-RU" sz="4400" dirty="0">
              <a:solidFill>
                <a:srgbClr val="FF0000"/>
              </a:solidFill>
              <a:latin typeface="Impact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itchFamily="34" charset="0"/>
            </a:endParaRPr>
          </a:p>
        </p:txBody>
      </p:sp>
      <p:sp>
        <p:nvSpPr>
          <p:cNvPr id="13317" name="TextBox 9"/>
          <p:cNvSpPr txBox="1">
            <a:spLocks noChangeArrowheads="1"/>
          </p:cNvSpPr>
          <p:nvPr/>
        </p:nvSpPr>
        <p:spPr bwMode="auto">
          <a:xfrm>
            <a:off x="179388" y="5516563"/>
            <a:ext cx="88582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ru-RU" sz="2000">
              <a:solidFill>
                <a:srgbClr val="2A373D"/>
              </a:solidFill>
              <a:latin typeface="Impact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10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Второй учебный </a:t>
            </a:r>
            <a:r>
              <a:rPr lang="ru-RU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вопрос:</a:t>
            </a: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16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  <a:p>
            <a:pPr marL="0" indent="0" algn="ctr" fontAlgn="auto">
              <a:spcAft>
                <a:spcPts val="0"/>
              </a:spcAft>
              <a:buNone/>
              <a:defRPr/>
            </a:pPr>
            <a:r>
              <a:rPr lang="ru-RU" sz="5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dirty="0" smtClean="0"/>
              <a:t>Второй </a:t>
            </a:r>
            <a:r>
              <a:rPr lang="ru-RU" sz="5400" b="1" dirty="0"/>
              <a:t>учебный вопрос: </a:t>
            </a:r>
            <a:r>
              <a:rPr lang="ru-RU" sz="5400" dirty="0" smtClean="0"/>
              <a:t>Правовой режим земель водного фонда  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5400" dirty="0"/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ru-RU" sz="4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7307574"/>
      </p:ext>
    </p:extLst>
  </p:cSld>
  <p:clrMapOvr>
    <a:masterClrMapping/>
  </p:clrMapOvr>
  <p:transition spd="slow">
    <p:checker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11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режим земель </a:t>
            </a:r>
            <a:r>
              <a:rPr lang="ru-RU" sz="3600" b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водного фонда 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46088" algn="just">
              <a:buNone/>
            </a:pPr>
            <a:r>
              <a:rPr lang="ru-RU" sz="2400" b="1" dirty="0" smtClean="0"/>
              <a:t>Земли </a:t>
            </a:r>
            <a:r>
              <a:rPr lang="ru-RU" sz="2400" b="1" dirty="0"/>
              <a:t>водного фонда имеют правовой режим, обусловленный правовым режимом располагаемых на них водных объектов: </a:t>
            </a:r>
          </a:p>
          <a:p>
            <a:pPr marL="0" indent="446088" algn="just">
              <a:buNone/>
            </a:pPr>
            <a:r>
              <a:rPr lang="ru-RU" sz="2400" b="1" dirty="0"/>
              <a:t>1) целевым назначением водоемов. </a:t>
            </a:r>
            <a:r>
              <a:rPr lang="ru-RU" sz="2400" dirty="0"/>
              <a:t>Если водоем используется для получения вод питьевого назначения, то вокруг него устанавливаются соответствующие зоны и округа санитарной охраны; если он используется в качестве </a:t>
            </a:r>
            <a:r>
              <a:rPr lang="ru-RU" sz="2400" dirty="0" err="1"/>
              <a:t>рыбохозяйственного</a:t>
            </a:r>
            <a:r>
              <a:rPr lang="ru-RU" sz="2400" dirty="0"/>
              <a:t>, то на прибрежных полосах его действует правовой режим охраны рыбных запасов и ограничения хозяйственной деятельности, оказывающей отрицательное влияние на состояние рыбных запасов; если решено использовать водоем в качестве места для купания, то вводятся определенные ограничения на деятельность хозяйственных предприятий, сбрасывающих сточные воды в этот водоем, и т. п.; </a:t>
            </a:r>
          </a:p>
        </p:txBody>
      </p:sp>
    </p:spTree>
    <p:extLst>
      <p:ext uri="{BB962C8B-B14F-4D97-AF65-F5344CB8AC3E}">
        <p14:creationId xmlns:p14="http://schemas.microsoft.com/office/powerpoint/2010/main" val="3309816578"/>
      </p:ext>
    </p:extLst>
  </p:cSld>
  <p:clrMapOvr>
    <a:masterClrMapping/>
  </p:clrMapOvr>
  <p:transition spd="slow">
    <p:checker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12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режим земель </a:t>
            </a:r>
            <a:r>
              <a:rPr lang="ru-RU" sz="3600" b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водного фонда 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46088" algn="just">
              <a:buNone/>
            </a:pPr>
            <a:r>
              <a:rPr lang="ru-RU" sz="2400" b="1" dirty="0"/>
              <a:t>2) экологической обстановкой, сложившейся на землях водного фонда. </a:t>
            </a:r>
            <a:r>
              <a:rPr lang="ru-RU" sz="2400" dirty="0"/>
              <a:t>Если данная местность оказалась объявленной зоной чрезвычайной экологической ситуации или зоной экологического бедствия, то могут быть ограничены или даже прекращены все виды природопользования, в том числе использование данного водоема (ст. ст. 58, 59 Закона РФ об охране окружающей природной среды); </a:t>
            </a:r>
            <a:endParaRPr lang="ru-RU" sz="2400" dirty="0" smtClean="0"/>
          </a:p>
          <a:p>
            <a:pPr marL="0" indent="446088" algn="just">
              <a:buNone/>
            </a:pPr>
            <a:r>
              <a:rPr lang="ru-RU" sz="2400" b="1" dirty="0" smtClean="0"/>
              <a:t>3</a:t>
            </a:r>
            <a:r>
              <a:rPr lang="ru-RU" sz="2400" b="1" dirty="0"/>
              <a:t>) правовым статусом субъектов землепользования и водопользования. </a:t>
            </a:r>
            <a:r>
              <a:rPr lang="ru-RU" sz="2400" dirty="0"/>
              <a:t>Так, забор воды сельскохозяйственным предприятием, использующим водный объект для питьевых нужд в порядке централизованного водоснабжения, производится в соответствии с утвержденными в установленном порядке проектами водозаборных сооружений и лицензиями на водопользование. </a:t>
            </a:r>
          </a:p>
        </p:txBody>
      </p:sp>
    </p:spTree>
    <p:extLst>
      <p:ext uri="{BB962C8B-B14F-4D97-AF65-F5344CB8AC3E}">
        <p14:creationId xmlns:p14="http://schemas.microsoft.com/office/powerpoint/2010/main" val="576222064"/>
      </p:ext>
    </p:extLst>
  </p:cSld>
  <p:clrMapOvr>
    <a:masterClrMapping/>
  </p:clrMapOvr>
  <p:transition spd="slow">
    <p:checker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13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режим земель </a:t>
            </a:r>
            <a:r>
              <a:rPr lang="ru-RU" sz="3600" b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водного фонда 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46088" algn="just">
              <a:buNone/>
            </a:pPr>
            <a:r>
              <a:rPr lang="ru-RU" sz="2400" b="1" dirty="0"/>
              <a:t>Перечисленное присуще общему правовому режиму земель водного фонда. Однако наряду с общим действует специальный правовой режим, обусловленный особым целевым назначением конкретно выделенной в пользование земли водного фонда или конкретно выделенного водоема. </a:t>
            </a:r>
          </a:p>
          <a:p>
            <a:pPr marL="0" indent="446088" algn="just">
              <a:buNone/>
            </a:pPr>
            <a:r>
              <a:rPr lang="ru-RU" sz="2400" dirty="0"/>
              <a:t>Например, при предоставлении водоема для </a:t>
            </a:r>
            <a:r>
              <a:rPr lang="ru-RU" sz="2400" dirty="0" err="1"/>
              <a:t>рыбохозяйственной</a:t>
            </a:r>
            <a:r>
              <a:rPr lang="ru-RU" sz="2400" dirty="0"/>
              <a:t> деятельности права других водопользователей могут быть ограничены в интересах рыбного хозяйства. Кроме того, специальный правовой режим земель водного фонда обусловлен естественным взаимодействием природных объектов, накладывающим отпечаток на правовое регулирование данной категории земель. </a:t>
            </a:r>
          </a:p>
          <a:p>
            <a:pPr marL="0" indent="446088" algn="just">
              <a:buNone/>
            </a:pPr>
            <a:endParaRPr lang="ru-RU" sz="2400" dirty="0" smtClean="0"/>
          </a:p>
          <a:p>
            <a:pPr marL="0" indent="446088" algn="just"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446877580"/>
      </p:ext>
    </p:extLst>
  </p:cSld>
  <p:clrMapOvr>
    <a:masterClrMapping/>
  </p:clrMapOvr>
  <p:transition spd="slow">
    <p:checker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14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режим земель </a:t>
            </a:r>
            <a:r>
              <a:rPr lang="ru-RU" sz="3600" b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водного фонда 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46088" algn="just">
              <a:buNone/>
            </a:pPr>
            <a:r>
              <a:rPr lang="ru-RU" sz="2400" dirty="0"/>
              <a:t>В отличие от иных природных объектов водоемы далеко не всегда могут использоваться в местном масштабе. Некоторые водные объекты (особенно реки) могут располагаться в пределах нескольких субъектов Федерации. Однако реки, по общему правилу, представляют собой и физико-географическое, и хозяйственное единство. </a:t>
            </a:r>
            <a:endParaRPr lang="ru-RU" sz="2400" dirty="0" smtClean="0"/>
          </a:p>
          <a:p>
            <a:pPr marL="0" indent="446088" algn="just">
              <a:buNone/>
            </a:pPr>
            <a:r>
              <a:rPr lang="ru-RU" sz="2400" dirty="0" smtClean="0"/>
              <a:t>Использование </a:t>
            </a:r>
            <a:r>
              <a:rPr lang="ru-RU" sz="2400" dirty="0"/>
              <a:t>водного объекта в одном месте (например, в верховье реки) может существенно отразиться на ее состоянии в целом. Поэтому в использовании водоемов традиционно сложился бассейновый принцип регулирования водных отношений. Например, структурными подразделениями Министерства природных ресурсов РФ являются бассейновые водохозяйственные управления и территориальные управления водным хозяйством. </a:t>
            </a:r>
          </a:p>
        </p:txBody>
      </p:sp>
    </p:spTree>
    <p:extLst>
      <p:ext uri="{BB962C8B-B14F-4D97-AF65-F5344CB8AC3E}">
        <p14:creationId xmlns:p14="http://schemas.microsoft.com/office/powerpoint/2010/main" val="2102969378"/>
      </p:ext>
    </p:extLst>
  </p:cSld>
  <p:clrMapOvr>
    <a:masterClrMapping/>
  </p:clrMapOvr>
  <p:transition spd="slow">
    <p:checker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15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режим земель </a:t>
            </a:r>
            <a:r>
              <a:rPr lang="ru-RU" sz="3600" b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водного фонда 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46088" algn="just">
              <a:spcBef>
                <a:spcPts val="0"/>
              </a:spcBef>
              <a:buNone/>
            </a:pPr>
            <a:r>
              <a:rPr lang="ru-RU" sz="2400" dirty="0"/>
              <a:t>Собственники, владельцы и пользователи земельных участков, примыкающих к поверхностным водным объектам, могут использовать водные объекты только для своих нужд в той мере, в какой это не нарушает права и законные интересы других лиц. </a:t>
            </a:r>
          </a:p>
          <a:p>
            <a:pPr marL="0" indent="446088" algn="just">
              <a:spcBef>
                <a:spcPts val="0"/>
              </a:spcBef>
              <a:buNone/>
            </a:pPr>
            <a:r>
              <a:rPr lang="ru-RU" sz="2400" dirty="0"/>
              <a:t>Пользователь земельными участками, примыкающими к поверхностным водным объектам, не должен препятствовать использованию их берегов для организации судоходства и иных нужд, кроме случаев, предусмотренных законодательством РФ (ст. 12 ВК РФ) (управления) </a:t>
            </a:r>
          </a:p>
          <a:p>
            <a:pPr marL="0" indent="446088" algn="just">
              <a:spcBef>
                <a:spcPts val="0"/>
              </a:spcBef>
              <a:buNone/>
            </a:pPr>
            <a:r>
              <a:rPr lang="ru-RU" sz="2400" dirty="0"/>
              <a:t>Порядок ведения работ на водных объектах и в их </a:t>
            </a:r>
            <a:r>
              <a:rPr lang="ru-RU" sz="2400" dirty="0" err="1"/>
              <a:t>водоохранных</a:t>
            </a:r>
            <a:r>
              <a:rPr lang="ru-RU" sz="2400" dirty="0"/>
              <a:t> зонах предусмотрен ст. 108 ВК РФ. Ведение строительных, дноуглубительных, взрывных и иных работ на водных объектах и в их </a:t>
            </a:r>
            <a:r>
              <a:rPr lang="ru-RU" sz="2400" dirty="0" err="1"/>
              <a:t>водоохранных</a:t>
            </a:r>
            <a:r>
              <a:rPr lang="ru-RU" sz="2400" dirty="0"/>
              <a:t> зонах осуществляется по согласованию с федеральным органом исполнительной власти в области управления использованием и охраной водного фонда. </a:t>
            </a:r>
            <a:endParaRPr lang="ru-RU" sz="2400" dirty="0" smtClean="0"/>
          </a:p>
        </p:txBody>
      </p:sp>
    </p:spTree>
    <p:extLst>
      <p:ext uri="{BB962C8B-B14F-4D97-AF65-F5344CB8AC3E}">
        <p14:creationId xmlns:p14="http://schemas.microsoft.com/office/powerpoint/2010/main" val="843995118"/>
      </p:ext>
    </p:extLst>
  </p:cSld>
  <p:clrMapOvr>
    <a:masterClrMapping/>
  </p:clrMapOvr>
  <p:transition spd="slow">
    <p:checker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16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режим земель </a:t>
            </a:r>
            <a:r>
              <a:rPr lang="ru-RU" sz="3600" b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водного фонда 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46088" algn="just">
              <a:lnSpc>
                <a:spcPts val="2600"/>
              </a:lnSpc>
              <a:spcBef>
                <a:spcPts val="0"/>
              </a:spcBef>
              <a:buNone/>
            </a:pPr>
            <a:r>
              <a:rPr lang="ru-RU" sz="2400" b="1" dirty="0" smtClean="0"/>
              <a:t>Требования</a:t>
            </a:r>
            <a:r>
              <a:rPr lang="ru-RU" sz="2400" b="1" dirty="0"/>
              <a:t>, предъявляемые к использованию земельных участков в </a:t>
            </a:r>
            <a:r>
              <a:rPr lang="ru-RU" sz="2400" b="1" dirty="0" err="1"/>
              <a:t>водоохранных</a:t>
            </a:r>
            <a:r>
              <a:rPr lang="ru-RU" sz="2400" b="1" dirty="0"/>
              <a:t> зонах</a:t>
            </a:r>
            <a:r>
              <a:rPr lang="ru-RU" sz="2400" dirty="0"/>
              <a:t>. </a:t>
            </a:r>
            <a:endParaRPr lang="ru-RU" sz="2400" dirty="0" smtClean="0"/>
          </a:p>
          <a:p>
            <a:pPr marL="0" indent="446088" algn="just">
              <a:lnSpc>
                <a:spcPts val="2600"/>
              </a:lnSpc>
              <a:spcBef>
                <a:spcPts val="0"/>
              </a:spcBef>
              <a:buNone/>
            </a:pPr>
            <a:r>
              <a:rPr lang="ru-RU" sz="2400" dirty="0" smtClean="0"/>
              <a:t>Земли </a:t>
            </a:r>
            <a:r>
              <a:rPr lang="ru-RU" sz="2400" dirty="0" err="1"/>
              <a:t>водоохранных</a:t>
            </a:r>
            <a:r>
              <a:rPr lang="ru-RU" sz="2400" dirty="0"/>
              <a:t> зон рек и водоемов относятся к землям природоохранного назначения, на которых допускается ограниченная хозяйственная деятельность при соблюдении установленного режима охраны этих земель в соответствии с федеральными законами, законами субъектов Федерации и нормативными правовыми актами органов местного самоуправления. </a:t>
            </a:r>
            <a:endParaRPr lang="ru-RU" sz="2400" dirty="0" smtClean="0"/>
          </a:p>
          <a:p>
            <a:pPr marL="0" indent="446088" algn="just">
              <a:lnSpc>
                <a:spcPts val="2600"/>
              </a:lnSpc>
              <a:spcBef>
                <a:spcPts val="0"/>
              </a:spcBef>
              <a:buNone/>
            </a:pPr>
            <a:r>
              <a:rPr lang="ru-RU" sz="2400" dirty="0" smtClean="0"/>
              <a:t>В </a:t>
            </a:r>
            <a:r>
              <a:rPr lang="ru-RU" sz="2400" dirty="0"/>
              <a:t>пределах земель природоохранного назначения вводится особый правовой режим использования земель, ограничивающий или запрещающий виды деятельности, которые несовместимы с основным назначением этих земель. Земельные участки в пределах этих земель не изымаются и не выкупаются у собственников земельных участков, землепользователей, землевладельцев и арендаторов земельных участков. </a:t>
            </a:r>
          </a:p>
        </p:txBody>
      </p:sp>
    </p:spTree>
    <p:extLst>
      <p:ext uri="{BB962C8B-B14F-4D97-AF65-F5344CB8AC3E}">
        <p14:creationId xmlns:p14="http://schemas.microsoft.com/office/powerpoint/2010/main" val="1808656856"/>
      </p:ext>
    </p:extLst>
  </p:cSld>
  <p:clrMapOvr>
    <a:masterClrMapping/>
  </p:clrMapOvr>
  <p:transition spd="slow">
    <p:checker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17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режим земель </a:t>
            </a:r>
            <a:r>
              <a:rPr lang="ru-RU" sz="3600" b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водного фонда 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46088" algn="just">
              <a:buNone/>
            </a:pPr>
            <a:r>
              <a:rPr lang="ru-RU" sz="2400" dirty="0"/>
              <a:t>Земельные участки в </a:t>
            </a:r>
            <a:r>
              <a:rPr lang="ru-RU" sz="2400" dirty="0" err="1"/>
              <a:t>водоохранных</a:t>
            </a:r>
            <a:r>
              <a:rPr lang="ru-RU" sz="2400" dirty="0"/>
              <a:t> зонах водных объектов предоставляются гражданам и юридическим лицам в порядке, установленном земельным законодательством, по согласованию с федеральным органом исполнительной власти в области управления использованием и охраной водного фонда. Юридические лица, в интересах которых выделяются земельные участки с особыми условиями использования, обязаны обозначить их границы специальными информационными знаками. </a:t>
            </a:r>
          </a:p>
          <a:p>
            <a:pPr marL="0" indent="446088" algn="just">
              <a:buNone/>
            </a:pPr>
            <a:r>
              <a:rPr lang="ru-RU" sz="2400" dirty="0"/>
              <a:t>Государственный контроль за соблюдением режима использования и охраны природных ресурсов и осуществления иной хозяйственной деятельности граждан и юридических лиц в </a:t>
            </a:r>
            <a:r>
              <a:rPr lang="ru-RU" sz="2400" dirty="0" err="1"/>
              <a:t>водоохранной</a:t>
            </a:r>
            <a:r>
              <a:rPr lang="ru-RU" sz="2400" dirty="0"/>
              <a:t> зоне осуществляется федеральными органами исполнительной власти в пределах их полномочий </a:t>
            </a:r>
          </a:p>
        </p:txBody>
      </p:sp>
    </p:spTree>
    <p:extLst>
      <p:ext uri="{BB962C8B-B14F-4D97-AF65-F5344CB8AC3E}">
        <p14:creationId xmlns:p14="http://schemas.microsoft.com/office/powerpoint/2010/main" val="2703128828"/>
      </p:ext>
    </p:extLst>
  </p:cSld>
  <p:clrMapOvr>
    <a:masterClrMapping/>
  </p:clrMapOvr>
  <p:transition spd="slow">
    <p:checker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18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режим земель </a:t>
            </a:r>
            <a:r>
              <a:rPr lang="ru-RU" sz="3600" b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водного фонда 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46088" algn="just">
              <a:lnSpc>
                <a:spcPts val="2700"/>
              </a:lnSpc>
              <a:spcBef>
                <a:spcPts val="0"/>
              </a:spcBef>
              <a:buNone/>
            </a:pPr>
            <a:r>
              <a:rPr lang="ru-RU" sz="2400" b="1" dirty="0"/>
              <a:t>Особые требования предусмотрены законодательством</a:t>
            </a:r>
            <a:r>
              <a:rPr lang="ru-RU" sz="2400" dirty="0"/>
              <a:t> </a:t>
            </a:r>
            <a:endParaRPr lang="ru-RU" sz="2400" dirty="0" smtClean="0"/>
          </a:p>
          <a:p>
            <a:pPr marL="0" indent="446088" algn="just">
              <a:lnSpc>
                <a:spcPts val="2700"/>
              </a:lnSpc>
              <a:spcBef>
                <a:spcPts val="0"/>
              </a:spcBef>
              <a:buNone/>
            </a:pPr>
            <a:r>
              <a:rPr lang="ru-RU" sz="2400" dirty="0" smtClean="0"/>
              <a:t>- при </a:t>
            </a:r>
            <a:r>
              <a:rPr lang="ru-RU" sz="2400" dirty="0"/>
              <a:t>проектировании, строительстве, вводе в эксплуатацию, эксплуатации, реконструкции, восстановлении, консервации и ликвидации гидротехнических сооружений, представляющих собой плотины, здания гидроэлектростанций, водосбросные, водоспускные и водовыпускные сооружения, туннели, каналы, насосные станции, судоходные шлюзы, судоподъемники; </a:t>
            </a:r>
            <a:endParaRPr lang="ru-RU" sz="2400" dirty="0" smtClean="0"/>
          </a:p>
          <a:p>
            <a:pPr marL="0" indent="446088" algn="just">
              <a:lnSpc>
                <a:spcPts val="2700"/>
              </a:lnSpc>
              <a:spcBef>
                <a:spcPts val="0"/>
              </a:spcBef>
              <a:buNone/>
            </a:pPr>
            <a:r>
              <a:rPr lang="ru-RU" sz="2400" dirty="0" smtClean="0"/>
              <a:t>- сооружения</a:t>
            </a:r>
            <a:r>
              <a:rPr lang="ru-RU" sz="2400" dirty="0"/>
              <a:t>, предназначенные для защиты от наводнений и разрушений берегов водохранилищ, берегов и дна русел рек; сооружения (дамбы), ограждающие хранилища жидких отходов промышленных и сельскохозяйственных организаций; </a:t>
            </a:r>
            <a:endParaRPr lang="ru-RU" sz="2400" dirty="0" smtClean="0"/>
          </a:p>
          <a:p>
            <a:pPr marL="0" indent="446088" algn="just">
              <a:lnSpc>
                <a:spcPts val="2700"/>
              </a:lnSpc>
              <a:spcBef>
                <a:spcPts val="0"/>
              </a:spcBef>
              <a:buNone/>
            </a:pPr>
            <a:r>
              <a:rPr lang="ru-RU" sz="2400" dirty="0" smtClean="0"/>
              <a:t>- устройства </a:t>
            </a:r>
            <a:r>
              <a:rPr lang="ru-RU" sz="2400" dirty="0"/>
              <a:t>от размывов на каналах, а также другие сооружения, предназначенные для использования водных ресурсов и предотвращения вредного воздействия вод и жидких отходов. </a:t>
            </a:r>
          </a:p>
        </p:txBody>
      </p:sp>
    </p:spTree>
    <p:extLst>
      <p:ext uri="{BB962C8B-B14F-4D97-AF65-F5344CB8AC3E}">
        <p14:creationId xmlns:p14="http://schemas.microsoft.com/office/powerpoint/2010/main" val="75420480"/>
      </p:ext>
    </p:extLst>
  </p:cSld>
  <p:clrMapOvr>
    <a:masterClrMapping/>
  </p:clrMapOvr>
  <p:transition spd="slow">
    <p:checker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19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режим земель </a:t>
            </a:r>
            <a:r>
              <a:rPr lang="ru-RU" sz="3600" b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водного фонда 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46088" algn="just">
              <a:lnSpc>
                <a:spcPts val="2600"/>
              </a:lnSpc>
              <a:spcBef>
                <a:spcPts val="0"/>
              </a:spcBef>
              <a:buNone/>
            </a:pPr>
            <a:r>
              <a:rPr lang="ru-RU" sz="2400" dirty="0"/>
              <a:t>Такой вид деятельности в отношении водных объектов, как их использование для питьевого и хозяйственно-бытового водоснабжения, является </a:t>
            </a:r>
            <a:r>
              <a:rPr lang="ru-RU" sz="2400" dirty="0" smtClean="0"/>
              <a:t>приоритетным</a:t>
            </a:r>
          </a:p>
          <a:p>
            <a:pPr marL="0" indent="446088" algn="just">
              <a:lnSpc>
                <a:spcPts val="2600"/>
              </a:lnSpc>
              <a:spcBef>
                <a:spcPts val="0"/>
              </a:spcBef>
              <a:buNone/>
            </a:pPr>
            <a:r>
              <a:rPr lang="ru-RU" sz="2400" dirty="0"/>
              <a:t>Основным источником питьевого водоснабжения является речной сток, другим - подземные воды. Качество вод поверхностных водных объектов России в большинстве случаев не отвечает нормативным требованиям и оценивается как неудовлетворительное почти для всех видов водопользования. Используемые для водоснабжения населения подземные воды имеют лучшее качество и в основном отвечают требованиям ГОСТа «Вода питьевая». </a:t>
            </a:r>
          </a:p>
          <a:p>
            <a:pPr marL="0" indent="446088" algn="just">
              <a:lnSpc>
                <a:spcPts val="2600"/>
              </a:lnSpc>
              <a:spcBef>
                <a:spcPts val="0"/>
              </a:spcBef>
              <a:buNone/>
            </a:pPr>
            <a:r>
              <a:rPr lang="ru-RU" sz="2400" dirty="0"/>
              <a:t>Использование подземных водных объектов, пригодных для питьевого водоснабжения, для иных целей не допускается, за исключением случаев, предусмотренных ВК РФ (ст. 137 предусмотрена возможность использования таких объектов для промышленности и энергетики). </a:t>
            </a:r>
          </a:p>
        </p:txBody>
      </p:sp>
    </p:spTree>
    <p:extLst>
      <p:ext uri="{BB962C8B-B14F-4D97-AF65-F5344CB8AC3E}">
        <p14:creationId xmlns:p14="http://schemas.microsoft.com/office/powerpoint/2010/main" val="1522737965"/>
      </p:ext>
    </p:extLst>
  </p:cSld>
  <p:clrMapOvr>
    <a:masterClrMapping/>
  </p:clrMapOvr>
  <p:transition spd="slow">
    <p:checker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231460E9-95F0-4E1D-8174-D38F83423153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2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ЛИТЕРАТУРА: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0" y="1196975"/>
            <a:ext cx="9144000" cy="579235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eaLnBrk="0" hangingPunct="0">
              <a:spcBef>
                <a:spcPct val="20000"/>
              </a:spcBef>
              <a:buClr>
                <a:srgbClr val="D16349"/>
              </a:buClr>
              <a:buSzPct val="85000"/>
              <a:defRPr/>
            </a:pP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1. Конституция Российской Федерации. Принята всенародным голосованием 12 декабря 1993 года. </a:t>
            </a:r>
            <a:r>
              <a:rPr lang="en-US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//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Собрание законодательства РФ. 2014. № 31.  Ст. 4398  </a:t>
            </a:r>
          </a:p>
          <a:p>
            <a:pPr algn="just" eaLnBrk="0" hangingPunct="0">
              <a:spcBef>
                <a:spcPct val="20000"/>
              </a:spcBef>
              <a:buClr>
                <a:srgbClr val="D16349"/>
              </a:buClr>
              <a:buSzPct val="85000"/>
              <a:defRPr/>
            </a:pP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2. </a:t>
            </a:r>
            <a:r>
              <a:rPr lang="ru-RU" sz="24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Земельный кодекс 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Российской Федерации </a:t>
            </a:r>
            <a:r>
              <a:rPr lang="en-US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//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Собрание законодательства РФ. 2002. № 46. Ст. 4532.  </a:t>
            </a:r>
          </a:p>
          <a:p>
            <a:pPr indent="271463" algn="just" eaLnBrk="0" hangingPunct="0">
              <a:spcBef>
                <a:spcPct val="20000"/>
              </a:spcBef>
              <a:buClr>
                <a:srgbClr val="D16349"/>
              </a:buClr>
              <a:buSzPct val="85000"/>
              <a:defRPr/>
            </a:pPr>
            <a:r>
              <a:rPr lang="ru-RU" sz="24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Борисов А.Б. Комментарий к </a:t>
            </a:r>
            <a:r>
              <a:rPr lang="ru-RU" sz="24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Земельному кодексу Российской Федерации (постатейный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) . Книжный мир. </a:t>
            </a:r>
            <a:r>
              <a:rPr lang="ru-RU" sz="24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2021. 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608 с.</a:t>
            </a:r>
          </a:p>
          <a:p>
            <a:pPr algn="just" eaLnBrk="0" hangingPunct="0">
              <a:spcBef>
                <a:spcPct val="20000"/>
              </a:spcBef>
              <a:buClr>
                <a:srgbClr val="D16349"/>
              </a:buClr>
              <a:buSzPct val="85000"/>
              <a:defRPr/>
            </a:pP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ru-RU" sz="24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4. Земельное право: 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Учебник / Под ред. М.К. </a:t>
            </a:r>
            <a:r>
              <a:rPr lang="ru-RU" sz="24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Треушникова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 М.: ОАО «Издательский дом «Городец», </a:t>
            </a:r>
            <a:r>
              <a:rPr lang="ru-RU" sz="24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2021. 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784 с.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  <p:transition spd="slow">
    <p:checker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20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режим земель </a:t>
            </a:r>
            <a:r>
              <a:rPr lang="ru-RU" sz="3600" b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водного фонда 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46088" algn="just">
              <a:spcBef>
                <a:spcPts val="0"/>
              </a:spcBef>
              <a:buNone/>
            </a:pPr>
            <a:r>
              <a:rPr lang="ru-RU" sz="2400" dirty="0"/>
              <a:t>Порядок использования водных объектов для питьевого и хозяйственно-бытового водоснабжения регулируется водным законодательством Российской Федерации. </a:t>
            </a:r>
          </a:p>
          <a:p>
            <a:pPr marL="0" indent="446088" algn="just">
              <a:spcBef>
                <a:spcPts val="0"/>
              </a:spcBef>
              <a:buNone/>
            </a:pPr>
            <a:r>
              <a:rPr lang="ru-RU" sz="2400" dirty="0"/>
              <a:t>При установлении на водных объектах зон санитарной охраны источников централизованного хозяйственно-питьевого водоснабжения минимальные размеры </a:t>
            </a:r>
            <a:r>
              <a:rPr lang="ru-RU" sz="2400" dirty="0" err="1"/>
              <a:t>водоохранных</a:t>
            </a:r>
            <a:r>
              <a:rPr lang="ru-RU" sz="2400" dirty="0"/>
              <a:t> зон и режим хозяйственной деятельности в них определяются санитарными правилами и нормами. </a:t>
            </a:r>
          </a:p>
          <a:p>
            <a:pPr marL="0" indent="446088" algn="just">
              <a:spcBef>
                <a:spcPts val="0"/>
              </a:spcBef>
              <a:buNone/>
            </a:pPr>
            <a:r>
              <a:rPr lang="ru-RU" sz="2400" dirty="0"/>
              <a:t>Так, Санитарные правила и нормы «Зоны санитарной охраны источников водоснабжения и водопроводов питьевого назначения. СанПиН 2.1.4.1110-02» определяют санитарно-эпидемиологические требования к организации и эксплуатации зон санитарной охраны источников водоснабжения и водопроводов питьевого назначения. </a:t>
            </a:r>
            <a:endParaRPr lang="ru-RU" sz="2400" dirty="0" smtClean="0"/>
          </a:p>
          <a:p>
            <a:pPr marL="0" indent="446088" algn="just">
              <a:lnSpc>
                <a:spcPts val="2600"/>
              </a:lnSpc>
              <a:spcBef>
                <a:spcPts val="0"/>
              </a:spcBef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537458867"/>
      </p:ext>
    </p:extLst>
  </p:cSld>
  <p:clrMapOvr>
    <a:masterClrMapping/>
  </p:clrMapOvr>
  <p:transition spd="slow">
    <p:checker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21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режим земель </a:t>
            </a:r>
            <a:r>
              <a:rPr lang="ru-RU" sz="3600" b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водного фонда 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46088" algn="just">
              <a:spcBef>
                <a:spcPts val="0"/>
              </a:spcBef>
              <a:buNone/>
            </a:pPr>
            <a:r>
              <a:rPr lang="ru-RU" sz="2400" dirty="0"/>
              <a:t>Водные объекты находятся в собственности Российской Федерации (федеральной собственности). Пруд, обводненный карьер, расположенные в границах земельного участка, принадлежащего на праве собственности субъекту Российской Федерации, муниципальному образованию, физическому лицу, юридическому лицу, находятся соответственно в собственности субъекта Российской Федерации, муниципального образования, физического лица, юридического лица, если иное не установлено статьей 7 ЗК РФ. Поверхностные водные объекты, находящиеся в государственной или муниципальной собственности, являются водными объектами общего пользования, то есть общедоступными водными объектами, если иное не предусмотрено </a:t>
            </a:r>
            <a:r>
              <a:rPr lang="ru-RU" sz="2400" dirty="0" smtClean="0"/>
              <a:t>законом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057181018"/>
      </p:ext>
    </p:extLst>
  </p:cSld>
  <p:clrMapOvr>
    <a:masterClrMapping/>
  </p:clrMapOvr>
  <p:transition spd="slow">
    <p:checker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22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режим земель </a:t>
            </a:r>
            <a:r>
              <a:rPr lang="ru-RU" sz="3600" b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водного фонда 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46088" algn="just">
              <a:spcBef>
                <a:spcPts val="0"/>
              </a:spcBef>
              <a:buNone/>
            </a:pPr>
            <a:r>
              <a:rPr lang="ru-RU" sz="2800" dirty="0"/>
              <a:t>Каждый гражданин вправе иметь доступ к водным объектам общего пользования и бесплатно использовать их для личных и бытовых нужд, если иное не предусмотрено ЗК РФ, другими федеральными законами. Использование водных объектов общего пользования осуществляется в соответствии с правилами охраны жизни людей на водных объектах, утверждаемыми в порядке, определяемом Правительством РФ , а также исходя из устанавливаемых органами местного самоуправления правил использования водных объектов для личных и бытовых </a:t>
            </a:r>
            <a:r>
              <a:rPr lang="ru-RU" sz="2800" dirty="0" smtClean="0"/>
              <a:t>нужд</a:t>
            </a:r>
          </a:p>
        </p:txBody>
      </p:sp>
    </p:spTree>
    <p:extLst>
      <p:ext uri="{BB962C8B-B14F-4D97-AF65-F5344CB8AC3E}">
        <p14:creationId xmlns:p14="http://schemas.microsoft.com/office/powerpoint/2010/main" val="4107646907"/>
      </p:ext>
    </p:extLst>
  </p:cSld>
  <p:clrMapOvr>
    <a:masterClrMapping/>
  </p:clrMapOvr>
  <p:transition spd="slow">
    <p:checker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23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режим земель </a:t>
            </a:r>
            <a:r>
              <a:rPr lang="ru-RU" sz="3600" b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водного фонда 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46088" algn="just">
              <a:spcBef>
                <a:spcPts val="0"/>
              </a:spcBef>
              <a:buNone/>
            </a:pPr>
            <a:r>
              <a:rPr lang="ru-RU" sz="2800" dirty="0"/>
              <a:t>Полоса земли вдоль береговой линии водного объекта общего пользования (береговая полоса) предназначается для общего пользования. </a:t>
            </a:r>
            <a:endParaRPr lang="ru-RU" sz="2800" dirty="0" smtClean="0"/>
          </a:p>
          <a:p>
            <a:pPr marL="0" indent="446088" algn="just">
              <a:spcBef>
                <a:spcPts val="0"/>
              </a:spcBef>
              <a:buNone/>
            </a:pPr>
            <a:r>
              <a:rPr lang="ru-RU" sz="2800" smtClean="0"/>
              <a:t>Ширина </a:t>
            </a:r>
            <a:r>
              <a:rPr lang="ru-RU" sz="2800" dirty="0"/>
              <a:t>береговой полосы водных объектов общего пользования составляет 20 м, за исключением береговой полосы каналов, а также рек и ручьев, протяженность которых от истока до устья не более чем 10 км</a:t>
            </a:r>
            <a:r>
              <a:rPr lang="ru-RU" sz="2800"/>
              <a:t>. </a:t>
            </a:r>
            <a:endParaRPr lang="ru-RU" sz="2800" smtClean="0"/>
          </a:p>
          <a:p>
            <a:pPr marL="0" indent="446088" algn="just">
              <a:spcBef>
                <a:spcPts val="0"/>
              </a:spcBef>
              <a:buNone/>
            </a:pPr>
            <a:r>
              <a:rPr lang="ru-RU" sz="2800" smtClean="0"/>
              <a:t>Ширина </a:t>
            </a:r>
            <a:r>
              <a:rPr lang="ru-RU" sz="2800" dirty="0"/>
              <a:t>береговой полосы каналов, а также рек и ручьев, протяженность которых от истока до устья не более чем 10 км, составляет 5 м. </a:t>
            </a:r>
          </a:p>
        </p:txBody>
      </p:sp>
    </p:spTree>
    <p:extLst>
      <p:ext uri="{BB962C8B-B14F-4D97-AF65-F5344CB8AC3E}">
        <p14:creationId xmlns:p14="http://schemas.microsoft.com/office/powerpoint/2010/main" val="1057017736"/>
      </p:ext>
    </p:extLst>
  </p:cSld>
  <p:clrMapOvr>
    <a:masterClrMapping/>
  </p:clrMapOvr>
  <p:transition spd="slow">
    <p:checker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6FA18FF9-3F06-46B5-852F-0B973DBD140A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3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Учебные вопросы: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0" y="1196975"/>
            <a:ext cx="9144000" cy="3739485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358775" algn="just" fontAlgn="auto">
              <a:lnSpc>
                <a:spcPts val="4200"/>
              </a:lnSpc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  <a:defRPr/>
            </a:pPr>
            <a:r>
              <a:rPr lang="ru-RU" sz="4400" b="1" dirty="0">
                <a:latin typeface="+mn-lt"/>
              </a:rPr>
              <a:t>Первый учебный вопрос: </a:t>
            </a:r>
            <a:endParaRPr lang="ru-RU" sz="4400" b="1" dirty="0" smtClean="0">
              <a:latin typeface="+mn-lt"/>
            </a:endParaRPr>
          </a:p>
          <a:p>
            <a:pPr indent="358775" algn="just" fontAlgn="auto">
              <a:lnSpc>
                <a:spcPts val="4200"/>
              </a:lnSpc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  <a:defRPr/>
            </a:pPr>
            <a:r>
              <a:rPr lang="ru-RU" sz="4400" dirty="0" smtClean="0">
                <a:latin typeface="+mn-lt"/>
              </a:rPr>
              <a:t>Понятие и общая характеристика земель водного фонда</a:t>
            </a:r>
          </a:p>
          <a:p>
            <a:pPr indent="358775" algn="just" fontAlgn="auto">
              <a:lnSpc>
                <a:spcPts val="4200"/>
              </a:lnSpc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  <a:defRPr/>
            </a:pPr>
            <a:r>
              <a:rPr lang="ru-RU" sz="4400" b="1" dirty="0" smtClean="0">
                <a:latin typeface="+mn-lt"/>
              </a:rPr>
              <a:t>Второй </a:t>
            </a:r>
            <a:r>
              <a:rPr lang="ru-RU" sz="4400" b="1" dirty="0">
                <a:latin typeface="+mn-lt"/>
              </a:rPr>
              <a:t>учебный вопрос</a:t>
            </a:r>
            <a:r>
              <a:rPr lang="ru-RU" sz="4400" dirty="0">
                <a:latin typeface="+mn-lt"/>
              </a:rPr>
              <a:t>: </a:t>
            </a:r>
            <a:r>
              <a:rPr lang="ru-RU" sz="4400" dirty="0" smtClean="0">
                <a:latin typeface="+mn-lt"/>
              </a:rPr>
              <a:t>Правовой режим земель водного фонда </a:t>
            </a:r>
            <a:endParaRPr lang="ru-RU" sz="4400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</a:rPr>
              <a:t> </a:t>
            </a:r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4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Первый учебный вопрос:</a:t>
            </a: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None/>
              <a:defRPr/>
            </a:pPr>
            <a:r>
              <a:rPr lang="ru-RU" sz="5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dirty="0"/>
              <a:t>Первый учебный вопрос: </a:t>
            </a:r>
            <a:r>
              <a:rPr lang="ru-RU" sz="5400" dirty="0" smtClean="0"/>
              <a:t>Понятие и общая характеристика земель водного фонда  </a:t>
            </a: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ru-RU" sz="4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checker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8F0D3D7A-A66B-4932-8193-B178E0AB29E0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5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Понятие и общая характеристика земель водного фонда </a:t>
            </a:r>
            <a:endParaRPr lang="ru-RU" sz="3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-15078" y="1085851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/>
          <a:p>
            <a:pPr indent="446088" algn="just">
              <a:lnSpc>
                <a:spcPts val="2600"/>
              </a:lnSpc>
            </a:pPr>
            <a:r>
              <a:rPr lang="ru-RU" sz="2400" b="1" dirty="0"/>
              <a:t>Понятие и состав земель водного фонда.</a:t>
            </a:r>
            <a:endParaRPr lang="ru-RU" sz="2400" dirty="0"/>
          </a:p>
          <a:p>
            <a:pPr indent="446088" algn="just">
              <a:lnSpc>
                <a:spcPts val="2600"/>
              </a:lnSpc>
            </a:pPr>
            <a:r>
              <a:rPr lang="ru-RU" sz="2400" dirty="0"/>
              <a:t>Земельное законодательство предусматривает правовой режим категории земель водного фонда, который наиболее приспособлен к охране водных объектов. В России и других странах СНГ названный правовой режим существует с конца 60-х гг. </a:t>
            </a:r>
            <a:r>
              <a:rPr lang="ru-RU" sz="2400" dirty="0" smtClean="0"/>
              <a:t>Категория </a:t>
            </a:r>
            <a:r>
              <a:rPr lang="ru-RU" sz="2400" dirty="0"/>
              <a:t>земель водного фонда по своему определению связана с водными объектами, гидротехническими и другими водохозяйственными сооружениями</a:t>
            </a:r>
            <a:r>
              <a:rPr lang="ru-RU" sz="2400" dirty="0" smtClean="0"/>
              <a:t>.</a:t>
            </a:r>
          </a:p>
          <a:p>
            <a:pPr indent="446088" algn="just">
              <a:lnSpc>
                <a:spcPts val="2600"/>
              </a:lnSpc>
            </a:pPr>
            <a:r>
              <a:rPr lang="ru-RU" sz="2400" dirty="0" smtClean="0"/>
              <a:t>Земли </a:t>
            </a:r>
            <a:r>
              <a:rPr lang="ru-RU" sz="2400" dirty="0"/>
              <a:t>водного фонда обеспечивают сохранность и рациональное использование водных ресурсов, а также необходимы для образования и регулирования рукотворных водных объектов. </a:t>
            </a:r>
          </a:p>
          <a:p>
            <a:pPr indent="446088" algn="just">
              <a:lnSpc>
                <a:spcPts val="2600"/>
              </a:lnSpc>
            </a:pPr>
            <a:r>
              <a:rPr lang="ru-RU" sz="2400" dirty="0" smtClean="0"/>
              <a:t>В </a:t>
            </a:r>
            <a:r>
              <a:rPr lang="ru-RU" sz="2400" dirty="0"/>
              <a:t>составе этих земель могут быть участки, занятые достаточно крупными водными объектами и гидротехническими </a:t>
            </a:r>
            <a:r>
              <a:rPr lang="ru-RU" sz="2400" dirty="0" smtClean="0"/>
              <a:t>сооружениями. </a:t>
            </a:r>
            <a:endParaRPr lang="ru-RU" sz="2400" dirty="0"/>
          </a:p>
        </p:txBody>
      </p:sp>
    </p:spTree>
  </p:cSld>
  <p:clrMapOvr>
    <a:masterClrMapping/>
  </p:clrMapOvr>
  <p:transition spd="slow">
    <p:checker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8F0D3D7A-A66B-4932-8193-B178E0AB29E0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6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Понятие и общая характеристика земель водного фонда </a:t>
            </a:r>
            <a:endParaRPr lang="ru-RU" sz="3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-15078" y="1085851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/>
          <a:p>
            <a:pPr indent="446088" algn="just"/>
            <a:r>
              <a:rPr lang="ru-RU" sz="2400" dirty="0"/>
              <a:t>Согласно статье 102 ЗК к </a:t>
            </a:r>
            <a:r>
              <a:rPr lang="ru-RU" sz="2400" b="1" dirty="0"/>
              <a:t>землям водного фонда </a:t>
            </a:r>
            <a:r>
              <a:rPr lang="ru-RU" sz="2400" dirty="0"/>
              <a:t>относятся земли: </a:t>
            </a:r>
          </a:p>
          <a:p>
            <a:pPr indent="446088" algn="just"/>
            <a:r>
              <a:rPr lang="ru-RU" sz="2400" dirty="0"/>
              <a:t>1) покрытые поверхностными водами, сосредоточенными в водных объектах; </a:t>
            </a:r>
          </a:p>
          <a:p>
            <a:pPr indent="446088" algn="just"/>
            <a:r>
              <a:rPr lang="ru-RU" sz="2400" dirty="0"/>
              <a:t>2) занятые гидротехническими и иными сооружениями, расположенными на водных объектах, каналы и другие поверхностные и искусственные водотоки и водоемы;</a:t>
            </a:r>
          </a:p>
          <a:p>
            <a:pPr indent="446088" algn="just"/>
            <a:r>
              <a:rPr lang="ru-RU" sz="2400" dirty="0"/>
              <a:t>3) ледники и снежники; </a:t>
            </a:r>
          </a:p>
          <a:p>
            <a:pPr indent="446088" algn="just"/>
            <a:r>
              <a:rPr lang="ru-RU" sz="2400" dirty="0"/>
              <a:t>4) гидрологические бассейны, месторождения подземных вод, водоносные горизонты и естественные выходы подземных вод, в том числе термальных;</a:t>
            </a:r>
          </a:p>
          <a:p>
            <a:pPr indent="446088" algn="just"/>
            <a:r>
              <a:rPr lang="ru-RU" sz="2400" dirty="0"/>
              <a:t>5) внутренние морские воды и территориальное море РФ. </a:t>
            </a:r>
          </a:p>
        </p:txBody>
      </p:sp>
    </p:spTree>
    <p:extLst>
      <p:ext uri="{BB962C8B-B14F-4D97-AF65-F5344CB8AC3E}">
        <p14:creationId xmlns:p14="http://schemas.microsoft.com/office/powerpoint/2010/main" val="2684574066"/>
      </p:ext>
    </p:extLst>
  </p:cSld>
  <p:clrMapOvr>
    <a:masterClrMapping/>
  </p:clrMapOvr>
  <p:transition spd="slow">
    <p:checker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8F0D3D7A-A66B-4932-8193-B178E0AB29E0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7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Понятие и общая характеристика земель водного фонда </a:t>
            </a:r>
            <a:endParaRPr lang="ru-RU" sz="3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-15078" y="1085851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/>
          <a:p>
            <a:pPr indent="446088" algn="just">
              <a:lnSpc>
                <a:spcPts val="2600"/>
              </a:lnSpc>
            </a:pPr>
            <a:r>
              <a:rPr lang="ru-RU" sz="2400" dirty="0"/>
              <a:t>Таким образом, земли водного фонда подразделяются на две категории: непосредственно покрытые водой и прилегающие к водоемам, предназначенные для использования и охраны вод. Они используются для строительства и эксплуатации сооружений, обеспечивающих удовлетворение питьевых, бытовых, оздоровительных и других нужд населения, а также водохозяйственных, сельскохозяйственных, природоохранных, промышленных, </a:t>
            </a:r>
            <a:r>
              <a:rPr lang="ru-RU" sz="2400" dirty="0" err="1"/>
              <a:t>рыбохозяйственных</a:t>
            </a:r>
            <a:r>
              <a:rPr lang="ru-RU" sz="2400" dirty="0"/>
              <a:t>, энергетических, транспортных и иных общественных потребностей. </a:t>
            </a:r>
          </a:p>
          <a:p>
            <a:pPr indent="446088" algn="just">
              <a:lnSpc>
                <a:spcPts val="2600"/>
              </a:lnSpc>
            </a:pPr>
            <a:r>
              <a:rPr lang="ru-RU" sz="2400" dirty="0"/>
              <a:t>Земли, занимаемые водными объектами, как правило, являются объектами государственной собственности</a:t>
            </a:r>
            <a:r>
              <a:rPr lang="ru-RU" sz="2400" dirty="0" smtClean="0"/>
              <a:t>. Государственная </a:t>
            </a:r>
            <a:r>
              <a:rPr lang="ru-RU" sz="2400" dirty="0"/>
              <a:t>форма собственности на большую часть водного фонда и земли водного фонда представляется необходимым условием для ведения полноценного водного хозяйства, гарантом его нормального развития. </a:t>
            </a:r>
          </a:p>
          <a:p>
            <a:pPr indent="446088" algn="just"/>
            <a:r>
              <a:rPr lang="ru-RU" sz="24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20310963"/>
      </p:ext>
    </p:extLst>
  </p:cSld>
  <p:clrMapOvr>
    <a:masterClrMapping/>
  </p:clrMapOvr>
  <p:transition spd="slow">
    <p:checker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8F0D3D7A-A66B-4932-8193-B178E0AB29E0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8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Понятие и общая характеристика земель водного фонда </a:t>
            </a:r>
            <a:endParaRPr lang="ru-RU" sz="3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-15078" y="1085851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/>
          <a:p>
            <a:pPr indent="446088" algn="just">
              <a:lnSpc>
                <a:spcPts val="2600"/>
              </a:lnSpc>
            </a:pPr>
            <a:r>
              <a:rPr lang="ru-RU" sz="2400" dirty="0"/>
              <a:t>Главной составной частью </a:t>
            </a:r>
            <a:r>
              <a:rPr lang="ru-RU" sz="2400" dirty="0" smtClean="0"/>
              <a:t>земель водного фонда  </a:t>
            </a:r>
            <a:r>
              <a:rPr lang="ru-RU" sz="2400" dirty="0"/>
              <a:t>являются </a:t>
            </a:r>
            <a:r>
              <a:rPr lang="ru-RU" sz="2400" dirty="0" err="1"/>
              <a:t>водопокрытые</a:t>
            </a:r>
            <a:r>
              <a:rPr lang="ru-RU" sz="2400" dirty="0"/>
              <a:t> земли, т. е. такие, которые покрыты водой относительно устойчиво (вечно или большую часть времени года). К их числу нельзя отнести земли, покрывающиеся водой лишь в короткие промежутки времени (в периоды половодья, морских приливов и т. п.). </a:t>
            </a:r>
          </a:p>
          <a:p>
            <a:pPr indent="446088" algn="just">
              <a:lnSpc>
                <a:spcPts val="2600"/>
              </a:lnSpc>
            </a:pPr>
            <a:r>
              <a:rPr lang="ru-RU" sz="2400" dirty="0"/>
              <a:t>Помимо </a:t>
            </a:r>
            <a:r>
              <a:rPr lang="ru-RU" sz="2400" dirty="0" err="1"/>
              <a:t>водопокрытых</a:t>
            </a:r>
            <a:r>
              <a:rPr lang="ru-RU" sz="2400" dirty="0"/>
              <a:t> в категорию земель водного фонда входят </a:t>
            </a:r>
            <a:r>
              <a:rPr lang="ru-RU" sz="2400" dirty="0" err="1"/>
              <a:t>приводоемные</a:t>
            </a:r>
            <a:r>
              <a:rPr lang="ru-RU" sz="2400" dirty="0"/>
              <a:t> земельные участки: береговые полосы вдоль внутренних водных путей; полосы отвода каналов и водоемов; прилегающие к водоемам земельные участки, занятые гидротехническими и другими водохозяйственными сооружениями и устройствами, и т. п. </a:t>
            </a:r>
            <a:endParaRPr lang="ru-RU" sz="2400" dirty="0" smtClean="0"/>
          </a:p>
          <a:p>
            <a:pPr indent="446088" algn="just">
              <a:lnSpc>
                <a:spcPts val="2600"/>
              </a:lnSpc>
            </a:pPr>
            <a:r>
              <a:rPr lang="ru-RU" sz="2400" dirty="0"/>
              <a:t>При этом к землям водного фонда относятся лишь такие земли, которые заняты естественными, а не искусственными водоемами (плавательными бассейнами, водопроводами, пожарными водоемами). </a:t>
            </a:r>
          </a:p>
          <a:p>
            <a:pPr indent="446088" algn="just"/>
            <a:endParaRPr lang="ru-RU" sz="2400" dirty="0" smtClean="0"/>
          </a:p>
          <a:p>
            <a:pPr indent="446088" algn="just"/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418361160"/>
      </p:ext>
    </p:extLst>
  </p:cSld>
  <p:clrMapOvr>
    <a:masterClrMapping/>
  </p:clrMapOvr>
  <p:transition spd="slow">
    <p:checker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8F0D3D7A-A66B-4932-8193-B178E0AB29E0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9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Понятие и общая характеристика земель водного фонда </a:t>
            </a:r>
            <a:endParaRPr lang="ru-RU" sz="3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-15078" y="1085851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/>
          <a:p>
            <a:pPr indent="446088" algn="just">
              <a:lnSpc>
                <a:spcPts val="2400"/>
              </a:lnSpc>
            </a:pPr>
            <a:r>
              <a:rPr lang="ru-RU" sz="2400" dirty="0" smtClean="0"/>
              <a:t>Не </a:t>
            </a:r>
            <a:r>
              <a:rPr lang="ru-RU" sz="2400" dirty="0"/>
              <a:t>входят в состав водного фонда замкнутые небольшие по площади и непроточные водоемы искусственного происхождения на земельных участках, находящихся в собственности юридических или физических лиц, а также пресные подземные воды первого от поверхности водоносного горизонта, если он не является и не может являться источником централизованного водоснабжения</a:t>
            </a:r>
            <a:r>
              <a:rPr lang="ru-RU" sz="2400" dirty="0" smtClean="0"/>
              <a:t>.</a:t>
            </a:r>
          </a:p>
          <a:p>
            <a:pPr indent="446088" algn="just">
              <a:lnSpc>
                <a:spcPts val="2400"/>
              </a:lnSpc>
            </a:pPr>
            <a:r>
              <a:rPr lang="ru-RU" sz="2400" dirty="0"/>
              <a:t>В связи с тем, что водоемы играют разнообразную роль в жизни человека и общества, использование их может быть урегулировано многоаспектно в качестве источника получения питьевой воды, </a:t>
            </a:r>
            <a:r>
              <a:rPr lang="ru-RU" sz="2400" dirty="0" err="1"/>
              <a:t>рыбохозяйственного</a:t>
            </a:r>
            <a:r>
              <a:rPr lang="ru-RU" sz="2400" dirty="0"/>
              <a:t> водоема, водоема для купания, в качестве судоходного водоема и т. д. </a:t>
            </a:r>
          </a:p>
          <a:p>
            <a:pPr indent="446088" algn="just">
              <a:lnSpc>
                <a:spcPts val="2400"/>
              </a:lnSpc>
            </a:pPr>
            <a:r>
              <a:rPr lang="ru-RU" sz="2400" dirty="0" smtClean="0"/>
              <a:t>На </a:t>
            </a:r>
            <a:r>
              <a:rPr lang="ru-RU" sz="2400" dirty="0"/>
              <a:t>землях водного фонда может действовать сводный правовой режим, предусмотренный различными нормативно-правовыми актами: положениями об охране рыбных запасов; Кодексом торгового мореплавания РФ; законами об охране и использовании животного мира; законом о </a:t>
            </a:r>
            <a:r>
              <a:rPr lang="ru-RU" sz="2400" dirty="0" err="1"/>
              <a:t>санитарноэпидемиологическом</a:t>
            </a:r>
            <a:r>
              <a:rPr lang="ru-RU" sz="2400" dirty="0"/>
              <a:t> благополучии населения и др. </a:t>
            </a:r>
          </a:p>
          <a:p>
            <a:pPr indent="446088" algn="just"/>
            <a:r>
              <a:rPr lang="ru-RU" sz="2400" dirty="0" smtClean="0"/>
              <a:t>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072420080"/>
      </p:ext>
    </p:extLst>
  </p:cSld>
  <p:clrMapOvr>
    <a:masterClrMapping/>
  </p:clrMapOvr>
  <p:transition spd="slow">
    <p:checker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</TotalTime>
  <Words>2112</Words>
  <Application>Microsoft Office PowerPoint</Application>
  <PresentationFormat>Экран (4:3)</PresentationFormat>
  <Paragraphs>119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9" baseType="lpstr">
      <vt:lpstr>Arial</vt:lpstr>
      <vt:lpstr>Calibri</vt:lpstr>
      <vt:lpstr>Century Gothic</vt:lpstr>
      <vt:lpstr>Impact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Валагин Олег Александрович</dc:creator>
  <cp:lastModifiedBy>Пользователь</cp:lastModifiedBy>
  <cp:revision>247</cp:revision>
  <dcterms:created xsi:type="dcterms:W3CDTF">2014-07-21T11:02:43Z</dcterms:created>
  <dcterms:modified xsi:type="dcterms:W3CDTF">2022-04-12T06:46:49Z</dcterms:modified>
</cp:coreProperties>
</file>