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09" r:id="rId2"/>
    <p:sldId id="269" r:id="rId3"/>
    <p:sldId id="273" r:id="rId4"/>
    <p:sldId id="271" r:id="rId5"/>
    <p:sldId id="274" r:id="rId6"/>
    <p:sldId id="511" r:id="rId7"/>
    <p:sldId id="512" r:id="rId8"/>
    <p:sldId id="514" r:id="rId9"/>
    <p:sldId id="515" r:id="rId10"/>
    <p:sldId id="516" r:id="rId11"/>
    <p:sldId id="523" r:id="rId12"/>
    <p:sldId id="524" r:id="rId13"/>
    <p:sldId id="393" r:id="rId14"/>
    <p:sldId id="467" r:id="rId15"/>
    <p:sldId id="517" r:id="rId16"/>
    <p:sldId id="518" r:id="rId17"/>
    <p:sldId id="519" r:id="rId18"/>
    <p:sldId id="520" r:id="rId19"/>
    <p:sldId id="521" r:id="rId20"/>
    <p:sldId id="522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38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5425B8-7805-4A3E-9BE0-051A7D8D6F6B}" type="datetimeFigureOut">
              <a:rPr lang="ru-RU" smtClean="0"/>
              <a:t>10.04.2022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CC8C88-3266-4AD4-97C8-9E282166F3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496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BE8CD-7448-4E16-B5BE-AA9E11647C00}" type="datetimeFigureOut">
              <a:rPr lang="ru-RU"/>
              <a:pPr>
                <a:defRPr/>
              </a:pPr>
              <a:t>10.04.2022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CE61C-4158-46BF-9707-9B612156AD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AE3F4-2638-46E7-821A-7BC897156FC2}" type="datetimeFigureOut">
              <a:rPr lang="ru-RU"/>
              <a:pPr>
                <a:defRPr/>
              </a:pPr>
              <a:t>10.04.2022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6CF4B-0888-4C94-857D-27724A3878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9FC38-209C-4F2E-9B49-8839353CC4AA}" type="datetimeFigureOut">
              <a:rPr lang="ru-RU"/>
              <a:pPr>
                <a:defRPr/>
              </a:pPr>
              <a:t>10.04.2022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C8D70-392C-43DC-8D7A-042901FCBE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E452F-549A-47A2-93BE-FECCB1F4F391}" type="datetimeFigureOut">
              <a:rPr lang="ru-RU"/>
              <a:pPr>
                <a:defRPr/>
              </a:pPr>
              <a:t>10.04.2022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E735F-6F8B-4A97-9DDC-F2203903B2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DBBF6-1843-4BAD-A888-D4F1D03AF401}" type="datetimeFigureOut">
              <a:rPr lang="ru-RU"/>
              <a:pPr>
                <a:defRPr/>
              </a:pPr>
              <a:t>10.04.2022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0F268-0D8E-48DF-AB41-57C3684A3B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32F58-F944-43CB-A399-EC4C085EC56D}" type="datetimeFigureOut">
              <a:rPr lang="ru-RU"/>
              <a:pPr>
                <a:defRPr/>
              </a:pPr>
              <a:t>10.04.2022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7D678-ED51-4B29-9E9A-A398AAED9E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D04B3-B034-4411-B766-FED5B39CD7BE}" type="datetimeFigureOut">
              <a:rPr lang="ru-RU"/>
              <a:pPr>
                <a:defRPr/>
              </a:pPr>
              <a:t>10.04.2022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663D3-95B4-4670-8E90-895A3F05B1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FA016-FEAD-43C6-A6F5-9E52476CEB28}" type="datetimeFigureOut">
              <a:rPr lang="ru-RU"/>
              <a:pPr>
                <a:defRPr/>
              </a:pPr>
              <a:t>10.04.2022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65D03-BFCD-4AA9-9913-B8FF73C0D2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331CB-6168-42E1-A1CF-93443487B31A}" type="datetimeFigureOut">
              <a:rPr lang="ru-RU"/>
              <a:pPr>
                <a:defRPr/>
              </a:pPr>
              <a:t>10.04.2022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72BA3-71C5-46B0-8EA8-593CFC27FA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9C3BE-3F70-4D8B-99DF-0EE79185B18D}" type="datetimeFigureOut">
              <a:rPr lang="ru-RU"/>
              <a:pPr>
                <a:defRPr/>
              </a:pPr>
              <a:t>10.04.2022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FBA2A-8104-4871-A501-FA17D4AC93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2D733-EECE-4851-829F-91DC870B5410}" type="datetimeFigureOut">
              <a:rPr lang="ru-RU"/>
              <a:pPr>
                <a:defRPr/>
              </a:pPr>
              <a:t>10.04.2022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F2A4A-D313-400F-91CF-D981B2F0E8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D86810-C405-44E7-921E-A4B40A600BD7}" type="datetimeFigureOut">
              <a:rPr lang="ru-RU"/>
              <a:pPr>
                <a:defRPr/>
              </a:pPr>
              <a:t>10.04.2022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EC7FA6-C857-4101-8591-9EABD6A6FE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 descr="D:\ВОЕННЫЙ СОВЕТ\16-9 (для войск).jpg"/>
          <p:cNvPicPr>
            <a:picLocks noChangeAspect="1" noChangeArrowheads="1"/>
          </p:cNvPicPr>
          <p:nvPr/>
        </p:nvPicPr>
        <p:blipFill>
          <a:blip r:embed="rId2" cstate="print"/>
          <a:srcRect t="5621"/>
          <a:stretch>
            <a:fillRect/>
          </a:stretch>
        </p:blipFill>
        <p:spPr bwMode="auto">
          <a:xfrm>
            <a:off x="-26640" y="2109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TextBox 1"/>
          <p:cNvSpPr txBox="1">
            <a:spLocks noChangeArrowheads="1"/>
          </p:cNvSpPr>
          <p:nvPr/>
        </p:nvSpPr>
        <p:spPr bwMode="auto">
          <a:xfrm>
            <a:off x="395536" y="275889"/>
            <a:ext cx="7416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Новосибирский государственный университет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экономики и управления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Юридический факультет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 административного, финансового и корпоративного права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Дисциплина: Земельное право</a:t>
            </a:r>
            <a:endParaRPr lang="ru-RU" sz="32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26640" y="2955235"/>
            <a:ext cx="7920286" cy="2031325"/>
          </a:xfrm>
          <a:prstGeom prst="rect">
            <a:avLst/>
          </a:prstGeom>
          <a:noFill/>
          <a:effectLst>
            <a:outerShdw blurRad="12700" dist="25400" dir="27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 smtClean="0">
                <a:solidFill>
                  <a:srgbClr val="FF0000"/>
                </a:solidFill>
                <a:latin typeface="Impact" pitchFamily="34" charset="0"/>
              </a:rPr>
              <a:t>ТЕМА </a:t>
            </a:r>
            <a:r>
              <a:rPr lang="ru-RU" sz="4400" dirty="0">
                <a:solidFill>
                  <a:srgbClr val="FF0000"/>
                </a:solidFill>
                <a:latin typeface="Impact" pitchFamily="34" charset="0"/>
              </a:rPr>
              <a:t>№ </a:t>
            </a:r>
            <a:r>
              <a:rPr lang="ru-RU" sz="4400" dirty="0" smtClean="0">
                <a:solidFill>
                  <a:srgbClr val="FF0000"/>
                </a:solidFill>
                <a:latin typeface="Impact" pitchFamily="34" charset="0"/>
              </a:rPr>
              <a:t>11: «Правовой режим земель населенных пунктов»</a:t>
            </a:r>
            <a:endParaRPr lang="ru-RU" sz="4400" dirty="0">
              <a:solidFill>
                <a:srgbClr val="FF0000"/>
              </a:solidFill>
              <a:latin typeface="Impact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13317" name="TextBox 9"/>
          <p:cNvSpPr txBox="1">
            <a:spLocks noChangeArrowheads="1"/>
          </p:cNvSpPr>
          <p:nvPr/>
        </p:nvSpPr>
        <p:spPr bwMode="auto">
          <a:xfrm>
            <a:off x="179388" y="5516563"/>
            <a:ext cx="8858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000">
              <a:solidFill>
                <a:srgbClr val="2A373D"/>
              </a:solidFill>
              <a:latin typeface="Impact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265631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населенных пунктов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/>
            <a:r>
              <a:rPr lang="ru-RU" sz="2400" dirty="0"/>
              <a:t>На территориях городских и сельских поселений деятельность осуществляется в соответствии с градостроительной документацией, правилами застройки, градостроительными нормативами и правилами, экологическими и санитарно-гигиеническими </a:t>
            </a:r>
            <a:r>
              <a:rPr lang="ru-RU" sz="2400" dirty="0" smtClean="0"/>
              <a:t>требованиями</a:t>
            </a:r>
          </a:p>
          <a:p>
            <a:pPr indent="446088" algn="just"/>
            <a:r>
              <a:rPr lang="ru-RU" sz="2400" dirty="0" smtClean="0"/>
              <a:t>Правовой основой этой деятельности выступает Градостроительный кодекс РФ, который регулирует </a:t>
            </a:r>
            <a:r>
              <a:rPr lang="ru-RU" sz="2400" dirty="0"/>
              <a:t>отношения в области создания системы расселения, градостроительного планирования, застройки, благоустройства городских и сельских поселений, развития их инженерной, транспортной и социальной </a:t>
            </a:r>
            <a:r>
              <a:rPr lang="ru-RU" sz="2400" dirty="0" err="1"/>
              <a:t>инфрастуктур</a:t>
            </a:r>
            <a:r>
              <a:rPr lang="ru-RU" sz="2400" dirty="0"/>
              <a:t>, рационального природопользования, сохранения объектов историко-культурного наследия и охраны окружающей природной среды в целях обеспечения благоприятных условий проживания населения</a:t>
            </a:r>
            <a:r>
              <a:rPr lang="ru-RU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577993"/>
      </p:ext>
    </p:extLst>
  </p:cSld>
  <p:clrMapOvr>
    <a:masterClrMapping/>
  </p:clrMapOvr>
  <p:transition spd="slow">
    <p:check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265631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населенных пунктов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2600"/>
              </a:lnSpc>
            </a:pPr>
            <a:r>
              <a:rPr lang="ru-RU" sz="2400" dirty="0"/>
              <a:t>Градостроительная документация — это документация о градостроительном планировании развития территорий и об их застройке.</a:t>
            </a:r>
          </a:p>
          <a:p>
            <a:pPr indent="446088" algn="just">
              <a:lnSpc>
                <a:spcPts val="2600"/>
              </a:lnSpc>
            </a:pPr>
            <a:r>
              <a:rPr lang="ru-RU" sz="2400" b="1" dirty="0"/>
              <a:t>Государственные градостроительные нормативы и правила</a:t>
            </a:r>
            <a:r>
              <a:rPr lang="ru-RU" sz="2400" i="1" dirty="0"/>
              <a:t> —</a:t>
            </a:r>
            <a:r>
              <a:rPr lang="ru-RU" sz="2400" dirty="0"/>
              <a:t> это нормативно-технические документы, разработанные и утвержденные федеральным органом архитектуры и градостроительства или органами архитектура и строительства субъектов Российской Федерации и подлежащие обязательному исполнению при осуществлении градостроительной деятельности всех видов.</a:t>
            </a:r>
          </a:p>
          <a:p>
            <a:pPr indent="446088" algn="just">
              <a:lnSpc>
                <a:spcPts val="2600"/>
              </a:lnSpc>
            </a:pPr>
            <a:r>
              <a:rPr lang="ru-RU" sz="2400" b="1" dirty="0"/>
              <a:t>Правила землепользования и застройки территорий городских и сельских поселений, других муниципальных образований</a:t>
            </a:r>
            <a:r>
              <a:rPr lang="ru-RU" sz="2400" i="1" dirty="0"/>
              <a:t>—</a:t>
            </a:r>
            <a:r>
              <a:rPr lang="ru-RU" sz="2400" dirty="0"/>
              <a:t> нормативные правовые акты органов местного самоуправления, регулирующие использование и изменение объектов недвижимости посредством введения градостроительных регламентов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62782101"/>
      </p:ext>
    </p:extLst>
  </p:cSld>
  <p:clrMapOvr>
    <a:masterClrMapping/>
  </p:clrMapOvr>
  <p:transition spd="slow">
    <p:check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12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265631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населенных пунктов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2500"/>
              </a:lnSpc>
            </a:pPr>
            <a:r>
              <a:rPr lang="ru-RU" sz="2400" b="1" dirty="0" smtClean="0"/>
              <a:t>Градостроительный </a:t>
            </a:r>
            <a:r>
              <a:rPr lang="ru-RU" sz="2400" b="1" dirty="0"/>
              <a:t>регламент</a:t>
            </a:r>
            <a:r>
              <a:rPr lang="ru-RU" sz="2400" i="1" dirty="0"/>
              <a:t> —</a:t>
            </a:r>
            <a:r>
              <a:rPr lang="ru-RU" sz="2400" dirty="0"/>
              <a:t> это совокупность установленных правилами застройки параметров и видов использования земельных участков и иных объектов недвижимости в городских и сельских поселениях, других муниципальных образованиях, а также допустимых изменений объектов недвижимости при осуществлении градостроительной деятельности в пределах каждой зоны</a:t>
            </a:r>
            <a:r>
              <a:rPr lang="ru-RU" sz="2400" dirty="0" smtClean="0"/>
              <a:t>.</a:t>
            </a:r>
          </a:p>
          <a:p>
            <a:pPr indent="446088" algn="just">
              <a:lnSpc>
                <a:spcPts val="2500"/>
              </a:lnSpc>
            </a:pPr>
            <a:r>
              <a:rPr lang="ru-RU" sz="2400" dirty="0"/>
              <a:t>Застройка земель в городах и поселениях ведется на основе разрешительного использования, т.е. использования объектов недвижимости в соответствии с градостроительным регламентом, ограничениями на использование этих объектов и установленными сервитутами. Разрешение на строительство (документ) выдается в порядке, установленным Градостроительным кодексом Российской Федерации, на основании заявлений заинтересованных физических и юридических лиц при наличии утвержденной проектной документации (ст. 62 Градостроительного кодекса РФ).</a:t>
            </a:r>
          </a:p>
          <a:p>
            <a:pPr indent="446088" algn="just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139832274"/>
      </p:ext>
    </p:extLst>
  </p:cSld>
  <p:clrMapOvr>
    <a:masterClrMapping/>
  </p:clrMapOvr>
  <p:transition spd="slow">
    <p:checke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13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учебный </a:t>
            </a: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вопрос: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6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ru-RU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smtClean="0"/>
              <a:t>Второй </a:t>
            </a:r>
            <a:r>
              <a:rPr lang="ru-RU" sz="5400" b="1" dirty="0"/>
              <a:t>учебный вопрос: </a:t>
            </a:r>
            <a:r>
              <a:rPr lang="ru-RU" sz="5400" dirty="0" smtClean="0"/>
              <a:t>Состав земель поселений и зонирование территорий 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5400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307574"/>
      </p:ext>
    </p:extLst>
  </p:cSld>
  <p:clrMapOvr>
    <a:masterClrMapping/>
  </p:clrMapOvr>
  <p:transition spd="slow">
    <p:check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14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земель поселений и зонирование территорий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/>
              <a:t>Состав земель поселений и правовой режим их использования определяют конкретные территориальные </a:t>
            </a:r>
            <a:r>
              <a:rPr lang="ru-RU" sz="2400" dirty="0" smtClean="0"/>
              <a:t>зоны. </a:t>
            </a:r>
            <a:r>
              <a:rPr lang="ru-RU" sz="2400" b="1" dirty="0"/>
              <a:t>Зонирование </a:t>
            </a:r>
            <a:r>
              <a:rPr lang="ru-RU" sz="2400" i="1" dirty="0"/>
              <a:t>—</a:t>
            </a:r>
            <a:r>
              <a:rPr lang="ru-RU" sz="2400" dirty="0"/>
              <a:t> деление территории на зоны при градостроительном планировании развития территорий и поселений с определением видов  градостроительного использования установленных зон и ограничений на их использование.  </a:t>
            </a:r>
            <a:endParaRPr lang="ru-RU" sz="2400" dirty="0" smtClean="0"/>
          </a:p>
          <a:p>
            <a:pPr marL="0" indent="446088" algn="just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/>
              <a:t>В состав земель населенных пунктов могут входить земельные участки, отнесенные в соответствии с градостроительными регламентами к следующим территориальным зонам: </a:t>
            </a:r>
            <a:endParaRPr lang="ru-RU" sz="2400" dirty="0" smtClean="0"/>
          </a:p>
          <a:p>
            <a:pPr marL="0" indent="446088" algn="just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/>
              <a:t>1. Жилые зоны. Они предназначаются для застройки жилыми домами, в том числе с приусадебными земельными участками. В Жилых домах допускается размещение отдельно стоящих, встроенных или пристроенных объектов социального и культурно-бытового обслуживания населения, культовых зданий, стоянок автомобильного транспорта, промышленных, коммунальных и складских объектов, для которых не требуется установление санитарно-защитных зон и деятельность которых не оказывает вредное воздействие на окружающую среду. </a:t>
            </a:r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09816578"/>
      </p:ext>
    </p:extLst>
  </p:cSld>
  <p:clrMapOvr>
    <a:masterClrMapping/>
  </p:clrMapOvr>
  <p:transition spd="slow">
    <p:checke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15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земель поселений и зонирование территорий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 fontAlgn="auto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/>
              <a:t>2. Общественно-деловые зоны. Они предназначены для размещения объектов здравоохранения, культуры, торговли, общественного питания, бытового обслуживания, образовательных учреждений, административных, научно-исследовательских учреждений и иных зданий, строений и сооружений. </a:t>
            </a:r>
            <a:endParaRPr lang="ru-RU" sz="2800" dirty="0" smtClean="0"/>
          </a:p>
          <a:p>
            <a:pPr marL="0" indent="446088" algn="just" fontAlgn="auto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/>
              <a:t>3. Производственные зоны. Предназначаются для размещения промышленных, коммунальных и складских объектов, обеспечивающих объекты инженерной и транспортной инфраструктуры, а также для установления санитарно-защитных зон таких объектов. Благоустройство территорий производственных зон осуществляется за счет собственников производственных объектов.</a:t>
            </a:r>
          </a:p>
          <a:p>
            <a:pPr marL="0" indent="446088" algn="just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sz="2400" dirty="0"/>
          </a:p>
          <a:p>
            <a:pPr marL="0" indent="446088" algn="just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sz="2400" dirty="0" smtClean="0"/>
          </a:p>
          <a:p>
            <a:pPr marL="0" indent="446088" algn="just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221953624"/>
      </p:ext>
    </p:extLst>
  </p:cSld>
  <p:clrMapOvr>
    <a:masterClrMapping/>
  </p:clrMapOvr>
  <p:transition spd="slow">
    <p:check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16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земель поселений и зонирование территорий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 fontAlgn="auto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/>
              <a:t>4. Зоны инженерной и транспортной инфраструктуры. Эти территории предназначены для размещения и функционирования сооружений и коммуникаций железнодорожного, автомобильного, речного, морского, воздушного и трубопроводного транспорта, связи, инженерного оборудования. Для предотвращения вредного воздействия сооружений и коммуникаций транспорта, связи, инженерного оборудования на среду жизнедеятельности устанавливается ряд требований в соответствии с государственными градостроительными нормативами и правилами, а также со специальными нормативами, правилами застройки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70161555"/>
      </p:ext>
    </p:extLst>
  </p:cSld>
  <p:clrMapOvr>
    <a:masterClrMapping/>
  </p:clrMapOvr>
  <p:transition spd="slow">
    <p:checker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17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земель поселений и зонирование территорий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58775" algn="just">
              <a:buNone/>
            </a:pPr>
            <a:r>
              <a:rPr lang="ru-RU" sz="2400" dirty="0"/>
              <a:t>5. Рекреационные зоны. Предназначены для организации мест отдыха населения и включают в себя парки, сады, городские леса, лесопарки, пляжи, иные объекты. В рекреационные зоны могу включаться особо охраняемые природные территории и природные объекты.</a:t>
            </a:r>
          </a:p>
          <a:p>
            <a:pPr marL="0" indent="358775" algn="just">
              <a:buNone/>
            </a:pPr>
            <a:r>
              <a:rPr lang="ru-RU" sz="2400" dirty="0"/>
              <a:t>6. Зоны сельскохозяйственного использования. Это зоны, занятые пашнями, садами, виноградниками, огородами, сенокосами, пастбищами, а также сельскохозяйственными зданиями, строениями, сооружениями.</a:t>
            </a:r>
          </a:p>
          <a:p>
            <a:pPr marL="0" indent="358775" algn="just">
              <a:buNone/>
            </a:pPr>
            <a:r>
              <a:rPr lang="ru-RU" sz="2400" dirty="0"/>
              <a:t>7. Зоны специального назначения: выделяются для размещения кладбищ, крематориев, скотомогильников, свалок бытовых отходов и иных объектов; использование которых несовместимо с использованием других видов территориальных зон городских и сельских поселений.</a:t>
            </a:r>
          </a:p>
          <a:p>
            <a:pPr marL="0" indent="446088" algn="just" fontAlgn="auto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2367507182"/>
      </p:ext>
    </p:extLst>
  </p:cSld>
  <p:clrMapOvr>
    <a:masterClrMapping/>
  </p:clrMapOvr>
  <p:transition spd="slow">
    <p:checker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18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земель поселений и зонирование территорий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buNone/>
            </a:pPr>
            <a:r>
              <a:rPr lang="ru-RU" sz="2400" dirty="0"/>
              <a:t>8. Земельные участки общего пользования, занятые, площадями, улицами, проездами, автомобильными дорогами, набережными, скверами, бульварами, закрытыми водоемами, пляжами и другими объектами, могут включаться в состав различных территориальных зон и не подлежат приватизации.</a:t>
            </a:r>
          </a:p>
          <a:p>
            <a:pPr marL="0" indent="446088" algn="just">
              <a:buNone/>
            </a:pPr>
            <a:r>
              <a:rPr lang="ru-RU" sz="2400" dirty="0"/>
              <a:t>9. Зоны военных объектов и иные режимные территории. Порядок использования указанных ‚ зон устанавливается федеральными органами исполнительной власти и органами исполнительной власти субъектов Федерации по согласованию с органами местного самоуправления в соответствии с государственными градостроительными нормативами и правилами, со специальными нормативами, правилами застройки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90291517"/>
      </p:ext>
    </p:extLst>
  </p:cSld>
  <p:clrMapOvr>
    <a:masterClrMapping/>
  </p:clrMapOvr>
  <p:transition spd="slow">
    <p:checker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19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земель поселений и зонирование территорий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buNone/>
            </a:pPr>
            <a:r>
              <a:rPr lang="ru-RU" sz="2400" dirty="0"/>
              <a:t>10. Пригородные зоны. Земли, находящиеся за пределами черты городских поселений, но составляющие с городом единую социальную, природную и хозяйственную территорию и не входящие в состав земельных поселений, именуются пригородными зонами. Границы и правовой режим пригородных зон утверждается и изменяется законами субъектов Федерации, за исключением пригородных зон городов федерального значения (Москвы и Санкт-Петербурга). Границы и правовой режим городов Москвы и Санкт-Петербурга утверждаются и изменяются федеральными законами. В составе пригородных зон могут выделяться зеленые зоны, которые выполняют санитарные, санитарно-гигиенические и рекреационные функции и в границах которых запрещается хозяйственная и иная деятельность, оказывающая вредное воздействие на окружающую среду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886087"/>
      </p:ext>
    </p:extLst>
  </p:cSld>
  <p:clrMapOvr>
    <a:masterClrMapping/>
  </p:clrMapOvr>
  <p:transition spd="slow">
    <p:check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231460E9-95F0-4E1D-8174-D38F83423153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1196975"/>
            <a:ext cx="9144000" cy="579235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Конституция Российской Федерации. Принята всенародным голосованием 12 декабря 1993 года. 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Собрание законодательства РФ. 2014. № 31.  Ст. 4398  </a:t>
            </a:r>
          </a:p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2.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Земельный кодекс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Российской Федерации 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Собрание законодательства РФ. 2002. № 46. Ст. 4532.  </a:t>
            </a:r>
          </a:p>
          <a:p>
            <a:pPr indent="271463"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Борисов А.Б. Комментарий к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Земельному кодексу Российской Федерации (постатейный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. Книжный мир.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608 с.</a:t>
            </a:r>
          </a:p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4. Земельное право: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Учебник / Под ред. М.К. </a:t>
            </a:r>
            <a:r>
              <a:rPr lang="ru-RU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Треушникова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М.: ОАО «Издательский дом «Городец»,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784 с.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 spd="slow">
    <p:checker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20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земель поселений и зонирование территорий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2400"/>
              </a:lnSpc>
              <a:spcBef>
                <a:spcPts val="0"/>
              </a:spcBef>
              <a:buNone/>
            </a:pPr>
            <a:r>
              <a:rPr lang="ru-RU" sz="2400" b="1" dirty="0"/>
              <a:t>Границы территориальных зон должны отвечать требованиям принадлежности каждого земельного участка только к одной зоне.</a:t>
            </a:r>
            <a:endParaRPr lang="ru-RU" sz="2400" dirty="0"/>
          </a:p>
          <a:p>
            <a:pPr marL="0" indent="446088" algn="just">
              <a:lnSpc>
                <a:spcPts val="2400"/>
              </a:lnSpc>
              <a:spcBef>
                <a:spcPts val="0"/>
              </a:spcBef>
              <a:buNone/>
            </a:pPr>
            <a:r>
              <a:rPr lang="ru-RU" sz="2400" dirty="0"/>
              <a:t>Правилами землепользования и застройки устанавливается градостроительный регламент для каждой территориальной зоны индивидуально, с учетом особенностей ее расположения и развития, а также возможности территориального сочетания различных видов использования земельных участков (жилого, общественно-делового, производственного, рекреационного и иных видов использования земельных участков).</a:t>
            </a:r>
          </a:p>
          <a:p>
            <a:pPr marL="0" indent="446088" algn="just">
              <a:lnSpc>
                <a:spcPts val="2400"/>
              </a:lnSpc>
              <a:spcBef>
                <a:spcPts val="0"/>
              </a:spcBef>
              <a:buNone/>
            </a:pPr>
            <a:r>
              <a:rPr lang="ru-RU" sz="2400" dirty="0"/>
              <a:t>Для земельных участков, расположенных в границах одной территориальной зоны, устанавливается единый градостроительный регламент. Он определяет основу правового режима земельных участков, равно как всего, что находится над и под поверхностью земельных участков и используется в процессе застройки и последующей эксплуатации зданий, строений, сооружений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81858942"/>
      </p:ext>
    </p:extLst>
  </p:cSld>
  <p:clrMapOvr>
    <a:masterClrMapping/>
  </p:clrMapOvr>
  <p:transition spd="slow">
    <p:check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FA18FF9-3F06-46B5-852F-0B973DBD140A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Учебные вопросы: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1196975"/>
            <a:ext cx="9144000" cy="4278094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b="1" dirty="0">
                <a:latin typeface="+mn-lt"/>
              </a:rPr>
              <a:t>Первый учебный вопрос: </a:t>
            </a:r>
            <a:endParaRPr lang="ru-RU" sz="4400" b="1" dirty="0" smtClean="0">
              <a:latin typeface="+mn-lt"/>
            </a:endParaRPr>
          </a:p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dirty="0" smtClean="0">
                <a:latin typeface="+mn-lt"/>
              </a:rPr>
              <a:t>Понятие и общая характеристика земель населенных пунктов</a:t>
            </a:r>
          </a:p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b="1" dirty="0" smtClean="0">
                <a:latin typeface="+mn-lt"/>
              </a:rPr>
              <a:t>Второй </a:t>
            </a:r>
            <a:r>
              <a:rPr lang="ru-RU" sz="4400" b="1" dirty="0">
                <a:latin typeface="+mn-lt"/>
              </a:rPr>
              <a:t>учебный вопрос</a:t>
            </a:r>
            <a:r>
              <a:rPr lang="ru-RU" sz="4400" dirty="0">
                <a:latin typeface="+mn-lt"/>
              </a:rPr>
              <a:t>: </a:t>
            </a:r>
            <a:r>
              <a:rPr lang="ru-RU" sz="4400" dirty="0" smtClean="0">
                <a:latin typeface="+mn-lt"/>
              </a:rPr>
              <a:t>Состав земель поселений и зонирование территорий  </a:t>
            </a:r>
            <a:endParaRPr lang="ru-RU" sz="44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 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учебный вопрос: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/>
              <a:t>Первый учебный вопрос: </a:t>
            </a:r>
            <a:r>
              <a:rPr lang="ru-RU" sz="5400" dirty="0" smtClean="0"/>
              <a:t>Понятие и общая характеристика земель населенных пунктов 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heck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265631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населенных пунктов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/>
            <a:r>
              <a:rPr lang="ru-RU" sz="2800" dirty="0"/>
              <a:t>В соответствии со ст. 83 Земельного кодекса РФ, землями поселений признаются земли, используемые и предназначенные для застройки и развития городских и сельских поселений, которые отделены чертой от земель других категорий. </a:t>
            </a:r>
          </a:p>
          <a:p>
            <a:pPr indent="446088" algn="just"/>
            <a:r>
              <a:rPr lang="ru-RU" sz="2800" dirty="0"/>
              <a:t>Статья 83 ЗК РФ устанавливает два признака земель населенного пункта: </a:t>
            </a:r>
            <a:endParaRPr lang="ru-RU" sz="2800" dirty="0" smtClean="0"/>
          </a:p>
          <a:p>
            <a:pPr indent="446088" algn="just"/>
            <a:r>
              <a:rPr lang="ru-RU" sz="2800" dirty="0" smtClean="0"/>
              <a:t>содержательный </a:t>
            </a:r>
            <a:r>
              <a:rPr lang="ru-RU" sz="2800" dirty="0"/>
              <a:t>- земли, используемые и предназначенные для застройки и развития населенных пунктов; </a:t>
            </a:r>
            <a:endParaRPr lang="ru-RU" sz="2800" dirty="0" smtClean="0"/>
          </a:p>
          <a:p>
            <a:pPr indent="446088" algn="just"/>
            <a:r>
              <a:rPr lang="ru-RU" sz="2800" dirty="0" smtClean="0"/>
              <a:t>формальный </a:t>
            </a:r>
            <a:r>
              <a:rPr lang="ru-RU" sz="2800" dirty="0"/>
              <a:t>- границы городских, сельских населенных пунктов отделяют земли населенных пунктов от земель иных категорий. </a:t>
            </a:r>
          </a:p>
        </p:txBody>
      </p:sp>
    </p:spTree>
  </p:cSld>
  <p:clrMapOvr>
    <a:masterClrMapping/>
  </p:clrMapOvr>
  <p:transition spd="slow">
    <p:check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265631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населенных пунктов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2800"/>
              </a:lnSpc>
            </a:pPr>
            <a:r>
              <a:rPr lang="ru-RU" sz="2400" dirty="0"/>
              <a:t>Назначение земель поселений заключается в том, что они функционируют как фундамент, как место, пространственно-операционный базис, используемый в целях строительства. Пространственную и земельно-ресурсную основу городских и сельских поселений составляют территории в пределах установленных границ (черты) городских и сельских поселений, а также все, что находится над и под поверхностью указанных территорий. </a:t>
            </a:r>
            <a:endParaRPr lang="ru-RU" sz="2400" dirty="0" smtClean="0"/>
          </a:p>
          <a:p>
            <a:pPr indent="446088" algn="just">
              <a:lnSpc>
                <a:spcPts val="2800"/>
              </a:lnSpc>
            </a:pPr>
            <a:r>
              <a:rPr lang="ru-RU" sz="2400" dirty="0" smtClean="0"/>
              <a:t>Городская </a:t>
            </a:r>
            <a:r>
              <a:rPr lang="ru-RU" sz="2400" dirty="0"/>
              <a:t>черта и черта сельских поселений устанавливается и изменяется в порядке, предусмотренном Градостроительным кодексом РФ, земельным законодательством РФ. Однако черта поселений охватывает не только земли, застроенные зданиями и сооружениями, но и незастроенные земельные участки, предназначенные для обслуживания хозяйства и населения. </a:t>
            </a:r>
          </a:p>
          <a:p>
            <a:pPr indent="446088" algn="just">
              <a:lnSpc>
                <a:spcPts val="3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4860383"/>
      </p:ext>
    </p:extLst>
  </p:cSld>
  <p:clrMapOvr>
    <a:masterClrMapping/>
  </p:clrMapOvr>
  <p:transition spd="slow">
    <p:check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265631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населенных пунктов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/>
            <a:r>
              <a:rPr lang="ru-RU" sz="2400" b="1" dirty="0"/>
              <a:t>Черта городских, сельских поселений представляет собой внешние границы земель городских, сельских поселений, отделяющие эти земли от земель иных категорий (п.1 с. 84 ЗК РФ).</a:t>
            </a:r>
            <a:r>
              <a:rPr lang="ru-RU" sz="2400" dirty="0"/>
              <a:t> </a:t>
            </a:r>
          </a:p>
          <a:p>
            <a:pPr indent="446088" algn="just"/>
            <a:r>
              <a:rPr lang="ru-RU" sz="2400" dirty="0"/>
              <a:t>Утверждение черты поселений проводится на основании утвержденной градостроительной и землеустроительной документации. Проект черты поселения относится к градостроительной документации. Черта поселения должны устанавливаться по границам земельных участков, предоставленных гражданам и юридическим лицам.</a:t>
            </a:r>
          </a:p>
          <a:p>
            <a:pPr indent="446088" algn="just"/>
            <a:r>
              <a:rPr lang="ru-RU" sz="2400" dirty="0"/>
              <a:t>Утверждение и изменение черты городских, сельских поселений осуществляется органами государственной власти субъектов Российской Федерации за некоторыми исключениями, установленными в Земельном кодексе РФ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33270364"/>
      </p:ext>
    </p:extLst>
  </p:cSld>
  <p:clrMapOvr>
    <a:masterClrMapping/>
  </p:clrMapOvr>
  <p:transition spd="slow">
    <p:check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265631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населенных пунктов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/>
            <a:r>
              <a:rPr lang="ru-RU" sz="2800" dirty="0"/>
              <a:t>На территории городских и сельских поселений деятельность осуществляется в соответствии с градостроительной документацией, правилами застройки, градостроительными нормативами и правилами, экологическими и санитарно-гигиеническими требованиями. Земли поселений как самостоятельная категория имеет особенности своего правового режима. Они находятся в ведении органов власти города и других поселений. Эти органы организуют использование и охрану земель, для чего вся территория города или иного поселения в пределах его административных границ делится на территориальные зоны. </a:t>
            </a:r>
            <a:endParaRPr lang="ru-RU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1548091402"/>
      </p:ext>
    </p:extLst>
  </p:cSld>
  <p:clrMapOvr>
    <a:masterClrMapping/>
  </p:clrMapOvr>
  <p:transition spd="slow">
    <p:check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265631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населенных пунктов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/>
            <a:r>
              <a:rPr lang="ru-RU" sz="2400" dirty="0"/>
              <a:t>Правовое регулирование использования земель поселений </a:t>
            </a:r>
            <a:r>
              <a:rPr lang="ru-RU" sz="2400" dirty="0" smtClean="0"/>
              <a:t>осуществляется министерствами</a:t>
            </a:r>
            <a:r>
              <a:rPr lang="ru-RU" sz="2400" dirty="0"/>
              <a:t>, ведомствами совместно с органами местного самоуправления, а также органами исполнительной власти. </a:t>
            </a:r>
          </a:p>
          <a:p>
            <a:pPr indent="446088" algn="just"/>
            <a:r>
              <a:rPr lang="ru-RU" sz="2400" dirty="0"/>
              <a:t>Государственное регулирование землями </a:t>
            </a:r>
            <a:r>
              <a:rPr lang="ru-RU" sz="2400" dirty="0" smtClean="0"/>
              <a:t>населенных </a:t>
            </a:r>
            <a:r>
              <a:rPr lang="ru-RU" sz="2400" dirty="0"/>
              <a:t>пунктов осуществляется посредством: </a:t>
            </a:r>
          </a:p>
          <a:p>
            <a:pPr indent="446088" algn="just"/>
            <a:r>
              <a:rPr lang="ru-RU" sz="2400" dirty="0" smtClean="0"/>
              <a:t>1) выдачи </a:t>
            </a:r>
            <a:r>
              <a:rPr lang="ru-RU" sz="2400" dirty="0"/>
              <a:t>разрешений на строительство объектов недвижимости федерального значения, </a:t>
            </a:r>
          </a:p>
          <a:p>
            <a:pPr indent="446088" algn="just"/>
            <a:r>
              <a:rPr lang="ru-RU" sz="2400" dirty="0" smtClean="0"/>
              <a:t>2) ведения </a:t>
            </a:r>
            <a:r>
              <a:rPr lang="ru-RU" sz="2400" dirty="0"/>
              <a:t>государственного градостроительного кадастра и мониторинга объектов градостроительной деятельности в РФ, </a:t>
            </a:r>
          </a:p>
          <a:p>
            <a:pPr indent="446088" algn="just"/>
            <a:r>
              <a:rPr lang="ru-RU" sz="2400" dirty="0" smtClean="0"/>
              <a:t>3) планирования </a:t>
            </a:r>
            <a:r>
              <a:rPr lang="ru-RU" sz="2400" dirty="0"/>
              <a:t>развития территории РФ, субъектов РФ, городских и </a:t>
            </a:r>
            <a:r>
              <a:rPr lang="ru-RU" sz="2400" dirty="0" smtClean="0"/>
              <a:t>сельских </a:t>
            </a:r>
            <a:r>
              <a:rPr lang="ru-RU" sz="2400" dirty="0"/>
              <a:t>поселений, других муниципальных образований. </a:t>
            </a:r>
          </a:p>
        </p:txBody>
      </p:sp>
    </p:spTree>
    <p:extLst>
      <p:ext uri="{BB962C8B-B14F-4D97-AF65-F5344CB8AC3E}">
        <p14:creationId xmlns:p14="http://schemas.microsoft.com/office/powerpoint/2010/main" val="1242948067"/>
      </p:ext>
    </p:extLst>
  </p:cSld>
  <p:clrMapOvr>
    <a:masterClrMapping/>
  </p:clrMapOvr>
  <p:transition spd="slow">
    <p:checker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</TotalTime>
  <Words>1713</Words>
  <Application>Microsoft Office PowerPoint</Application>
  <PresentationFormat>Экран (4:3)</PresentationFormat>
  <Paragraphs>100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Calibri</vt:lpstr>
      <vt:lpstr>Century Gothic</vt:lpstr>
      <vt:lpstr>Impact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Валагин Олег Александрович</dc:creator>
  <cp:lastModifiedBy>Пользователь</cp:lastModifiedBy>
  <cp:revision>251</cp:revision>
  <dcterms:created xsi:type="dcterms:W3CDTF">2014-07-21T11:02:43Z</dcterms:created>
  <dcterms:modified xsi:type="dcterms:W3CDTF">2022-04-10T07:09:15Z</dcterms:modified>
</cp:coreProperties>
</file>