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09" r:id="rId2"/>
    <p:sldId id="269" r:id="rId3"/>
    <p:sldId id="273" r:id="rId4"/>
    <p:sldId id="271" r:id="rId5"/>
    <p:sldId id="274" r:id="rId6"/>
    <p:sldId id="481" r:id="rId7"/>
    <p:sldId id="482" r:id="rId8"/>
    <p:sldId id="483" r:id="rId9"/>
    <p:sldId id="484" r:id="rId10"/>
    <p:sldId id="485" r:id="rId11"/>
    <p:sldId id="393" r:id="rId12"/>
    <p:sldId id="467" r:id="rId13"/>
    <p:sldId id="486" r:id="rId14"/>
    <p:sldId id="487" r:id="rId15"/>
    <p:sldId id="488" r:id="rId16"/>
    <p:sldId id="489" r:id="rId17"/>
    <p:sldId id="490" r:id="rId18"/>
    <p:sldId id="491" r:id="rId19"/>
    <p:sldId id="493" r:id="rId20"/>
    <p:sldId id="495" r:id="rId21"/>
    <p:sldId id="492" r:id="rId22"/>
    <p:sldId id="496" r:id="rId23"/>
    <p:sldId id="497" r:id="rId24"/>
    <p:sldId id="498" r:id="rId25"/>
    <p:sldId id="499" r:id="rId26"/>
    <p:sldId id="500" r:id="rId27"/>
    <p:sldId id="501" r:id="rId28"/>
    <p:sldId id="502" r:id="rId29"/>
    <p:sldId id="503" r:id="rId30"/>
    <p:sldId id="504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7949" y="3208338"/>
            <a:ext cx="7920286" cy="2031325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8: «Правовой режим охраны земель»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14326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Понятие, цели и задачи охраны земель 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sz="2800" dirty="0"/>
              <a:t>в) рекультивация нарушенных земель, восстановление их плодородия, своевременное вовлечение земель в хозяйственный оборот;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г) сохранение и использование плодородного слоя почвы при проведении работ, связанных с нарушением земель;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д) благоустройство и озеленение территории хозяйства. 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Если невозможно в ближайшее время восстановить плодородие почв деградированных сельскохозяйственных угодий, устранить вредное влияние на окружающую природную среду химического или радиоактивного загрязнения, то производится консервация земель.</a:t>
            </a:r>
          </a:p>
          <a:p>
            <a:pPr indent="446088" algn="just">
              <a:lnSpc>
                <a:spcPts val="2500"/>
              </a:lnSpc>
            </a:pPr>
            <a:endParaRPr lang="ru-RU" sz="2400" dirty="0" smtClean="0"/>
          </a:p>
          <a:p>
            <a:pPr indent="446088" algn="just">
              <a:lnSpc>
                <a:spcPts val="25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49546022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4800" b="1" dirty="0"/>
              <a:t>Ответственность за правонарушения в области использования и охраны земли</a:t>
            </a:r>
            <a:endParaRPr lang="ru-RU" sz="4800" dirty="0"/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4800" dirty="0" smtClean="0"/>
              <a:t>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Целям обеспечения рационального использования земель, сохранения и улучшения ее плодородного слоя служит юридическая ответственность. 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Ответственность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 правонарушения в области использования и охраны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включает совокупность юридических норм, устанавливающих неблагоприятные последствия и порядок их возложения на правонарушителя.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Юридическая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ответственность выражается в обязанности лица, совершившего правонарушение, претерпеть санкцию (меру ответственности),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е. неблагоприятные последствия, установленные законом и (или) договором.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600" dirty="0" smtClean="0"/>
              <a:t>Функциями </a:t>
            </a:r>
            <a:r>
              <a:rPr lang="ru-RU" sz="2600" dirty="0"/>
              <a:t>юридической ответственности являются: 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600" dirty="0"/>
              <a:t>штрафная, или репрессивно-карательная (направлена непосредственно на правонарушителя); 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600" dirty="0"/>
              <a:t>предупредительно-воспитательная, или превентивная (призвана обеспечить формирование у всех субъектов мотивов для соблюдения норм </a:t>
            </a:r>
            <a:r>
              <a:rPr lang="ru-RU" sz="2600" dirty="0" smtClean="0"/>
              <a:t>законодательства) </a:t>
            </a:r>
            <a:endParaRPr lang="ru-RU" sz="2600" dirty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600" dirty="0" err="1"/>
              <a:t>правовосстановительная</a:t>
            </a:r>
            <a:r>
              <a:rPr lang="ru-RU" sz="2600" dirty="0"/>
              <a:t>, или компенсационная (свойственна имущественной ответственности и связана с компенсацией потерпевшему потерь).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600" dirty="0"/>
              <a:t> </a:t>
            </a:r>
            <a:r>
              <a:rPr lang="ru-RU" sz="2600" dirty="0" smtClean="0"/>
              <a:t>Особенностью </a:t>
            </a:r>
            <a:r>
              <a:rPr lang="ru-RU" sz="2600" dirty="0"/>
              <a:t>ответственности в области использования и охраны земель является то, что привлечение виновного к уголовной или административной ответственности не освобождает от обязанности устранить земельное правонарушение и возместить причиненный им вред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365701798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600" b="1" dirty="0"/>
              <a:t>Земельное правонарушение можно определить как виновное противоправное деяние, нарушающее правовые нормы, регулирующие отношения в области использования и охраны земель.</a:t>
            </a:r>
            <a:endParaRPr lang="ru-RU" sz="2600" dirty="0"/>
          </a:p>
          <a:p>
            <a:pPr marL="0" indent="446088" algn="just">
              <a:buNone/>
            </a:pPr>
            <a:r>
              <a:rPr lang="ru-RU" sz="2600" dirty="0"/>
              <a:t> </a:t>
            </a:r>
            <a:r>
              <a:rPr lang="ru-RU" sz="2600" dirty="0" smtClean="0"/>
              <a:t>Для </a:t>
            </a:r>
            <a:r>
              <a:rPr lang="ru-RU" sz="2600" dirty="0"/>
              <a:t>квалификации противоправного деяния в качестве правонарушения требуется наличие совокупности необходимых и достаточных с точки зрения закона условий (элементов) — состав.</a:t>
            </a:r>
          </a:p>
          <a:p>
            <a:pPr marL="0" indent="446088" algn="just">
              <a:buNone/>
            </a:pPr>
            <a:r>
              <a:rPr lang="ru-RU" sz="2600" b="1" dirty="0"/>
              <a:t>В состав земельного правонарушения включаются четыре элемента: объект, объективная сторона, субъект и субъективная сторона.</a:t>
            </a:r>
            <a:endParaRPr lang="ru-RU" sz="2600" dirty="0"/>
          </a:p>
          <a:p>
            <a:pPr marL="0" indent="446088" algn="just">
              <a:buNone/>
            </a:pPr>
            <a:r>
              <a:rPr lang="ru-RU" sz="2600" b="1" dirty="0"/>
              <a:t>Общим объектом</a:t>
            </a:r>
            <a:r>
              <a:rPr lang="ru-RU" sz="2600" dirty="0"/>
              <a:t> являются отношения в области использования и охраны земель. </a:t>
            </a:r>
          </a:p>
        </p:txBody>
      </p:sp>
    </p:spTree>
    <p:extLst>
      <p:ext uri="{BB962C8B-B14F-4D97-AF65-F5344CB8AC3E}">
        <p14:creationId xmlns:p14="http://schemas.microsoft.com/office/powerpoint/2010/main" val="559927247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b="1" dirty="0"/>
              <a:t>В качестве специального объекта</a:t>
            </a:r>
            <a:r>
              <a:rPr lang="ru-RU" sz="2400" dirty="0"/>
              <a:t> могут быть выделены: отношения собственности, землевладения, землепользования </a:t>
            </a:r>
            <a:r>
              <a:rPr lang="ru-RU" sz="2400" dirty="0" smtClean="0"/>
              <a:t>(при </a:t>
            </a:r>
            <a:r>
              <a:rPr lang="ru-RU" sz="2400" dirty="0"/>
              <a:t>самовольном занятии земельного участка); установленный порядок использования и охраны земель (например, при использовании земельного участка не по назначению).</a:t>
            </a:r>
          </a:p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b="1" dirty="0"/>
              <a:t>Объективную сторону</a:t>
            </a:r>
            <a:r>
              <a:rPr lang="ru-RU" sz="2400" dirty="0"/>
              <a:t> образует противоправное деяние, которое выражается в противоправных действиях (например, захламление земель) или в противоправном бездействии (например, неосуществление мероприятий по охране земель).</a:t>
            </a:r>
          </a:p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dirty="0"/>
              <a:t>К элементам объективной стороны земельного правонарушения относятся также причинная связь между деянием и наступившими последствиями и причиненный вред.</a:t>
            </a:r>
          </a:p>
          <a:p>
            <a:pPr marL="0" indent="446088" algn="just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400" dirty="0"/>
              <a:t>В соответствии с законодательством для привлечения лиц к ответственности в одних случаях достаточно самого факта совершения ими противоправного деяния (формальный состав), в других — требуется и наступление отрицательных последствий или реальная угроза их наступления (материальный состав).</a:t>
            </a:r>
          </a:p>
          <a:p>
            <a:pPr marL="0" indent="446088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40631357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400" b="1" dirty="0"/>
              <a:t>Субъектом земельных правонарушений </a:t>
            </a:r>
            <a:r>
              <a:rPr lang="ru-RU" sz="2400" dirty="0"/>
              <a:t>могут быть любые физические лица (российские, иностранные граждане, лица без гражданства) и юридические лица.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Нередко ответственность несут специальные субъекты — должностные лица органов государственной власти и органов местного самоуправления. Лицо должно обладать установленными законодательством признаками субъекта земельного правонарушения (достижение определенного возраста, вменяемость и др.).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Субъектами земельных правонарушений являются как «непосредственные» лица, которым земельные участки предоставлены на законном основании (например, при использовании землевладельцем земельного участка способами, приводящими к ухудшению его качества), так и «сторонние» (например, при самовольном занятии земельного участка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18567075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  <a:tabLst>
                <a:tab pos="533400" algn="l"/>
              </a:tabLst>
            </a:pPr>
            <a:r>
              <a:rPr lang="ru-RU" sz="2800" b="1" dirty="0"/>
              <a:t>Субъективная сторона земельных правонарушений</a:t>
            </a:r>
            <a:r>
              <a:rPr lang="ru-RU" sz="2800" dirty="0"/>
              <a:t> характеризуется виной правонарушителя, т. е. наличием неосторожности или умысла. Большая часть земельных правонарушений совершается с умышленной формой вины (косвенный умысел).</a:t>
            </a:r>
          </a:p>
          <a:p>
            <a:pPr marL="0" indent="446088" algn="just">
              <a:buNone/>
              <a:tabLst>
                <a:tab pos="533400" algn="l"/>
              </a:tabLst>
            </a:pPr>
            <a:r>
              <a:rPr lang="ru-RU" sz="2800" b="1" dirty="0"/>
              <a:t>За земельные правонарушения законодательство предусматривает административную, уголовную, гражданскую, земельно-правовую и дисциплинарную ответственность.</a:t>
            </a:r>
            <a:endParaRPr lang="ru-RU" sz="2800" dirty="0"/>
          </a:p>
          <a:p>
            <a:pPr marL="0" indent="446088" algn="just">
              <a:spcBef>
                <a:spcPts val="0"/>
              </a:spcBef>
              <a:buNone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062531366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b="1" dirty="0"/>
              <a:t>Уголовная ответственность за земельные </a:t>
            </a:r>
            <a:r>
              <a:rPr lang="ru-RU" sz="2400" b="1" dirty="0" smtClean="0"/>
              <a:t>правонарушения </a:t>
            </a:r>
            <a:r>
              <a:rPr lang="ru-RU" sz="2400" dirty="0" smtClean="0"/>
              <a:t>наступает </a:t>
            </a:r>
            <a:r>
              <a:rPr lang="ru-RU" sz="2400" dirty="0"/>
              <a:t>за совершение </a:t>
            </a:r>
            <a:r>
              <a:rPr lang="ru-RU" sz="2400" dirty="0" smtClean="0"/>
              <a:t>преступлений как виновно </a:t>
            </a:r>
            <a:r>
              <a:rPr lang="ru-RU" sz="2400" dirty="0"/>
              <a:t>совершенные общественно опасные деяния.</a:t>
            </a:r>
          </a:p>
          <a:p>
            <a:pPr marL="0" indent="446088" algn="just">
              <a:buNone/>
            </a:pPr>
            <a:r>
              <a:rPr lang="ru-RU" sz="2400" dirty="0"/>
              <a:t>	</a:t>
            </a:r>
            <a:r>
              <a:rPr lang="ru-RU" sz="2400" dirty="0" smtClean="0"/>
              <a:t>К </a:t>
            </a:r>
            <a:r>
              <a:rPr lang="ru-RU" sz="2400" dirty="0"/>
              <a:t>числу наиболее распространенных среди таковых в Уголовном кодексе РФ названа порча земли (ст. 254), под которой понимается отравление, загрязнение или иная порча земли вредными продуктами хозяйственной или иной деятельности вследствие нарушения правил обращения с удобрениями, стимуляторами роста растений, ядохимикатами и иными опасными химическими или биологическими веществами при их хранении, использовании и транспортировке, повлекшее причинение вреда здоровью человека или окружающей среде. </a:t>
            </a:r>
          </a:p>
        </p:txBody>
      </p:sp>
    </p:spTree>
    <p:extLst>
      <p:ext uri="{BB962C8B-B14F-4D97-AF65-F5344CB8AC3E}">
        <p14:creationId xmlns:p14="http://schemas.microsoft.com/office/powerpoint/2010/main" val="2599511284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800" dirty="0"/>
              <a:t>Преступлением в области земельного правопорядка признается также и регистрация заведомо знакомых сделок с землей, искажение учетных данных государственного земельного кадастра, а также умышленное занижение размеров платежей за землю, если эти деяния совершены из корыстной или иной личной заинтересованности должностным лицом с использованием своего служебного положения. Ответственность за подобного рода деяния предусмотрена ст. 170 УК РФ. </a:t>
            </a:r>
          </a:p>
        </p:txBody>
      </p:sp>
    </p:spTree>
    <p:extLst>
      <p:ext uri="{BB962C8B-B14F-4D97-AF65-F5344CB8AC3E}">
        <p14:creationId xmlns:p14="http://schemas.microsoft.com/office/powerpoint/2010/main" val="3584096565"/>
      </p:ext>
    </p:extLst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3000" dirty="0" smtClean="0"/>
              <a:t>Не относятся к числу преступлений в сфере землепользования как таковых, но так или иначе связаны с земельными отношениями следующие их виды: 	</a:t>
            </a:r>
          </a:p>
          <a:p>
            <a:pPr marL="0" lvl="0" indent="446088" algn="just">
              <a:buNone/>
            </a:pPr>
            <a:r>
              <a:rPr lang="ru-RU" sz="3000" dirty="0" smtClean="0"/>
              <a:t>нарушение правил охраны окружающей среды при производстве работ (ст. 246 УК РФ), нарушение правил обращения экологически опасных веществ и отходов (ст. 247 УК РФ), нарушение правил безопасности при обращении с микробиологическими либо другими биологическими агентами или токсинами (ст. 248 УК РФ); </a:t>
            </a:r>
          </a:p>
          <a:p>
            <a:pPr marL="0" indent="446088" algn="just">
              <a:buNone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064624803"/>
      </p:ext>
    </p:extLst>
  </p:cSld>
  <p:clrMapOvr>
    <a:masterClrMapping/>
  </p:clrMapOvr>
  <p:transition spd="slow"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446088" algn="just">
              <a:spcBef>
                <a:spcPts val="0"/>
              </a:spcBef>
              <a:buNone/>
            </a:pPr>
            <a:r>
              <a:rPr lang="ru-RU" sz="2400" dirty="0"/>
              <a:t>нарушение ветеринарных правил и правил, установленных для борьбы с болезнями и вредителями растений (ст. 249 УК РФ), загрязнение вод (ст. 250 УК РФ), загрязнение атмосферы (ст. 251 УК РФ), загрязнение морской среды (ст. 252 УК РФ), нарушение законодательства Российской Федерации о континентальном шельфе и об исключительной экономической зоне Российской Федерации (ст.253 УК РФ);</a:t>
            </a:r>
          </a:p>
          <a:p>
            <a:pPr marL="0" lvl="0" indent="446088" algn="just">
              <a:spcBef>
                <a:spcPts val="0"/>
              </a:spcBef>
              <a:buNone/>
            </a:pPr>
            <a:r>
              <a:rPr lang="ru-RU" sz="2400" dirty="0"/>
              <a:t>незаконная добыча водных животных и растений (ст.256 УК РФ), нарушение правил охоты рыбных запасов (ст.257 УК РФ), незаконная охота (ст. 258 УК РФ), уничтожение критических местообитаний для организмов, занесенных в Красную книгу РФ (ст.259 УК РФ), незаконная порубка деревьев и кустарников (ст.260 УК РФ), уничтожение или повреждение лесов (ст. 261 УК РФ), нарушение режима особо охраняемых природных территорий и природных объектов (ст.262 УК РФ) и ряд других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56512799"/>
      </p:ext>
    </p:extLst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800" b="1" dirty="0"/>
              <a:t>Административная ответственность за земельные правонарушения</a:t>
            </a:r>
            <a:endParaRPr lang="ru-RU" sz="2800" dirty="0"/>
          </a:p>
          <a:p>
            <a:pPr marL="0" indent="446088" algn="just">
              <a:buNone/>
            </a:pPr>
            <a:r>
              <a:rPr lang="ru-RU" sz="2800" dirty="0"/>
              <a:t>Земельные правонарушения, за которые может применяться административная ответственность, в Земельном кодексе РФ не перечислены. Они поименованы в Кодексе РФ об административных правонарушениях, но не как самостоятельная правовая категория, а в виде разновидностей административных правонарушений в области охраны собственности либо в области охраны окружающей природной среды и природопользования (гл. 7 и 8 КоАП</a:t>
            </a:r>
            <a:r>
              <a:rPr lang="ru-RU" sz="2800" dirty="0" smtClean="0"/>
              <a:t>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90671353"/>
      </p:ext>
    </p:extLst>
  </p:cSld>
  <p:clrMapOvr>
    <a:masterClrMapping/>
  </p:clrMapOvr>
  <p:transition spd="slow">
    <p:check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Первую группу земельных правонарушений оставляют:</a:t>
            </a:r>
          </a:p>
          <a:p>
            <a:pPr marL="0" lv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самовольное занятие земельного участка (ст. 7.1 КоАП РФ);</a:t>
            </a:r>
          </a:p>
          <a:p>
            <a:pPr marL="0" lv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уничтожение межевых знаков границ земельных участков (ч.1 ст.7.2 КоАП РФ);</a:t>
            </a:r>
          </a:p>
          <a:p>
            <a:pPr marL="0" lv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пользование недрами без разрешения или лицензии либо с нарушением условий, предусмотренных разрешением и лицензией (ст.7.3 КоАП РФ);</a:t>
            </a:r>
          </a:p>
          <a:p>
            <a:pPr marL="0" lv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самовольная застройка площадей залегания полезных ископаемых (ст.7.4 КоАП РФ);</a:t>
            </a:r>
          </a:p>
          <a:p>
            <a:pPr marL="0" lv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самовольная добыча янтаря (ст.7.5 КоАП РФ);</a:t>
            </a:r>
          </a:p>
          <a:p>
            <a:pPr marL="0" lv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самовольное занятие водного объекта или пользование им без разрешения или лицензии (ст.7.6 КоАП РФ</a:t>
            </a:r>
            <a:r>
              <a:rPr lang="ru-RU" sz="2800" dirty="0" smtClean="0"/>
              <a:t>);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6642501"/>
      </p:ext>
    </p:extLst>
  </p:cSld>
  <p:clrMapOvr>
    <a:masterClrMapping/>
  </p:clrMapOvr>
  <p:transition spd="slow">
    <p:check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самовольное занятие земельного участка прибрежной защитной полосы водного объекта, </a:t>
            </a:r>
            <a:r>
              <a:rPr lang="ru-RU" sz="2400" dirty="0" err="1"/>
              <a:t>водоохранной</a:t>
            </a:r>
            <a:r>
              <a:rPr lang="ru-RU" sz="2400" dirty="0"/>
              <a:t> зоны водного объекта либо зоны (округа) санитарной охраны источников питьевого и хозяйственно-бытового водоснабжения (ст.7.8 КоАП РФ)</a:t>
            </a:r>
          </a:p>
          <a:p>
            <a:pPr marL="0" lv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самовольное занятие участка лесного фонда или участка леса, не входящего в лесной фонд (ст.7.9 </a:t>
            </a:r>
            <a:r>
              <a:rPr lang="ru-RU" sz="2400" dirty="0" err="1"/>
              <a:t>КоаП</a:t>
            </a:r>
            <a:r>
              <a:rPr lang="ru-RU" sz="2400" dirty="0"/>
              <a:t> РФ)</a:t>
            </a:r>
          </a:p>
          <a:p>
            <a:pPr marL="0" lv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самовольная переуступка права пользования землей, недрами, участком лесного фонда, участками леса не входящего в лесной фонд, или водным объектом (ст.7.10 КоАП РФ)</a:t>
            </a:r>
          </a:p>
          <a:p>
            <a:pPr marL="0" lv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проведение земляных, строительных и иных работ без разрешения государственного органа охраны объектов культурного наследия (ст.7.14 КоАП РФ)</a:t>
            </a:r>
          </a:p>
          <a:p>
            <a:pPr marL="0" lv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ведение археологических разведок и раскопок без разрешения (ст.7.15 КоАП РФ)</a:t>
            </a:r>
          </a:p>
          <a:p>
            <a:pPr marL="0" lv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незаконный отвод земельных участков на особо охраняемых землях историко-культового назначения (ст.7.16 КоАП РФ)</a:t>
            </a:r>
          </a:p>
        </p:txBody>
      </p:sp>
    </p:spTree>
    <p:extLst>
      <p:ext uri="{BB962C8B-B14F-4D97-AF65-F5344CB8AC3E}">
        <p14:creationId xmlns:p14="http://schemas.microsoft.com/office/powerpoint/2010/main" val="3972433737"/>
      </p:ext>
    </p:extLst>
  </p:cSld>
  <p:clrMapOvr>
    <a:masterClrMapping/>
  </p:clrMapOvr>
  <p:transition spd="slow">
    <p:check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Вторую группу земельных правонарушений составляют: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порча земель (ст.8.6 КоАП РФ)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невыполнение обязанностей по приведению земель в состояние, пригодное для использования по целевому назначению (ст.8.7 КоАП РФ)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использование земель не по целевому назначению, невыполнение обязательных мероприятий по улучшению земель и охране почв (ст.8.8 КоАП РФ)</a:t>
            </a:r>
          </a:p>
          <a:p>
            <a:pPr marL="0" lv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нарушение порядка предоставления в пользование и режима использования земельных участков и лесов в </a:t>
            </a:r>
            <a:r>
              <a:rPr lang="ru-RU" sz="2800" dirty="0" err="1"/>
              <a:t>водоохранных</a:t>
            </a:r>
            <a:r>
              <a:rPr lang="ru-RU" sz="2800" dirty="0"/>
              <a:t> зонах и прибрежных полосах водных объектов (ст.8.12 КоАП РФ) и некоторые другие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09309950"/>
      </p:ext>
    </p:extLst>
  </p:cSld>
  <p:clrMapOvr>
    <a:masterClrMapping/>
  </p:clrMapOvr>
  <p:transition spd="slow">
    <p:check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800" dirty="0"/>
              <a:t>Рассматривают дела об административных правонарушениях должностные лица органов, осуществляющих государственный контроль за использованием и охраной земель (а именно – главный государственный инспектор Российской Федерации и его заместитель, главные государственные инспекторы субъектов Федерации, городов, районов, их заместители); органов, осуществляющих государственный надзор в области мелиорации; органов, осуществляющих государственный контроль за использованием и охраной водных объектов; органов, уполномоченных в области использования и защиты лесного фонда и др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1299267"/>
      </p:ext>
    </p:extLst>
  </p:cSld>
  <p:clrMapOvr>
    <a:masterClrMapping/>
  </p:clrMapOvr>
  <p:transition spd="slow">
    <p:check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b="1" dirty="0"/>
              <a:t>Основной формой гражданско-правовой ответственности является возмещение убытков, которое характеризуется тем, что имущество из сферы одного лица (правонарушителя) переходит к другому лицу (потерпевшему).</a:t>
            </a:r>
            <a:endParaRPr lang="ru-RU" sz="2800" dirty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Понятие убытков содержится в ст. 15 ГК РФ. Гражданское законодательство исходит из принципа возмещения убытков в полном объеме. Исключения из этого принципа могут быть установлены в законе или договоре. Согласно же нормам земельного законодательства убытки, причиненные нарушением прав собственников земельных участков, землепользователей, землевладельцев и арендаторов земельных участков, подлежат возмещению в полном объеме (п. 1 ст. 62 ЗК РФ</a:t>
            </a:r>
            <a:r>
              <a:rPr lang="ru-RU" sz="2800" dirty="0" smtClean="0"/>
              <a:t>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64610364"/>
      </p:ext>
    </p:extLst>
  </p:cSld>
  <p:clrMapOvr>
    <a:masterClrMapping/>
  </p:clrMapOvr>
  <p:transition spd="slow">
    <p:checke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Убытки, причиненные земельными правонарушениями, выражаются для отдельных собственников, землевладельцев, землепользователей в порче земельных участков, невозможности использовать их по целевому назначению и др. Размер причиненных убытков доказывает непосредственно лицо, в имущественной сфере которого они возникли.</a:t>
            </a:r>
          </a:p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400" dirty="0"/>
              <a:t>В соответствии со ст. 77 Федерального закона «Об охране окружающей природной среды» вред окружающей среде, причиненный субъектом хозяйственной и иной деятельности, возмещается в соответствии с утвержденными в установленном порядке таксами и методиками исчисления размера вреда окружающей среде, а при их отсутствии исходя из фактических затрат на восстановление нарушенного состояния окружающей природной среды с учетом понесенных убытков, в том числе упущенной выгоды.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952730430"/>
      </p:ext>
    </p:extLst>
  </p:cSld>
  <p:clrMapOvr>
    <a:masterClrMapping/>
  </p:clrMapOvr>
  <p:transition spd="slow">
    <p:check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800" b="1" dirty="0"/>
              <a:t>Дисциплинарная ответственность наступает за совершение дисциплинарного проступка. </a:t>
            </a:r>
            <a:endParaRPr lang="ru-RU" sz="2800" dirty="0"/>
          </a:p>
          <a:p>
            <a:pPr marL="0" indent="446088" algn="just">
              <a:buNone/>
            </a:pPr>
            <a:r>
              <a:rPr lang="ru-RU" sz="2800" dirty="0"/>
              <a:t>Субъектом дисциплинарной ответственности может выступать только лицо, состоящее с организацией в трудовых отношениях.</a:t>
            </a:r>
          </a:p>
          <a:p>
            <a:pPr marL="0" indent="446088" algn="just">
              <a:buNone/>
            </a:pPr>
            <a:r>
              <a:rPr lang="ru-RU" sz="2800" dirty="0"/>
              <a:t>Субъектом такой ответственности за земельные правонарушения могут быть лица, в обязанности которых входит соблюдение земельного законодательства (например, по проведению мероприятий, связанных с повышением плодородия земель): агрономы, механизаторы, санитарные врачи и др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9553743"/>
      </p:ext>
    </p:extLst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Понятие, цели и задачи охраны земель 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000" dirty="0"/>
              <a:t>Ответственность за правонарушения в области использования и охраны земли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правонарушения в области использования и охраны земли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 smtClean="0"/>
              <a:t>Так</a:t>
            </a:r>
            <a:r>
              <a:rPr lang="ru-RU" sz="2800" dirty="0"/>
              <a:t>, дисциплинарным проступком является непринятие работником мер по борьбе с эрозией и иными негативными процессами, происходящими на почве.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Меры дисциплинарной ответственности (замечание, выговор, увольнение и др.)применяются к правонарушителю по усмотрению администрации организации и в необходимых случаях. Порядок привлечения к ответственности определяется трудовым законодательством, законодательством о государственной и муниципальной службе, законодательством о дисциплинарной ответственности глав администраций, федеральными законами и иными нормативными правовыми актами, законами и иными нормативными правовыми актами субъектов Федерации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35925115"/>
      </p:ext>
    </p:extLst>
  </p:cSld>
  <p:clrMapOvr>
    <a:masterClrMapping/>
  </p:clrMapOvr>
  <p:transition spd="slow"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Понятие, цели и задачи охраны земель 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14326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Понятие, цели и задачи охраны земель 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dirty="0"/>
              <a:t> </a:t>
            </a:r>
            <a:r>
              <a:rPr lang="ru-RU" sz="2600" dirty="0"/>
              <a:t>Земля в Российской Федерации охраняется как основа жизни и деятельности народов, проживающих на соответствующей территории. Охрана земель включает систему правовых, организационных, экологических, технологических и других мероприятий по использованию и охране земель, сохранению и повышению плодородия почв, недопущению необоснованного изъятия наиболее ценных земель из сельскохозяйственного и лесохозяйственного оборота</a:t>
            </a:r>
            <a:r>
              <a:rPr lang="ru-RU" sz="2600" dirty="0" smtClean="0"/>
              <a:t>.</a:t>
            </a:r>
          </a:p>
          <a:p>
            <a:pPr indent="446088" algn="just">
              <a:lnSpc>
                <a:spcPts val="3000"/>
              </a:lnSpc>
            </a:pPr>
            <a:r>
              <a:rPr lang="ru-RU" sz="2600" dirty="0" smtClean="0"/>
              <a:t> </a:t>
            </a:r>
            <a:r>
              <a:rPr lang="ru-RU" sz="2600" dirty="0"/>
              <a:t>Требование охраны земель касается всех ее пользователей как сельскохозяйственного, так и несельскохозяйственного направления, а также государственных органов и должностных лиц, решающих вопросы землепользования. </a:t>
            </a:r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14326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Понятие, цели и задачи охраны земель 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dirty="0"/>
              <a:t> </a:t>
            </a:r>
            <a:r>
              <a:rPr lang="ru-RU" sz="2800" dirty="0"/>
              <a:t>Цели охраны земель сформулированы в ст. 12 Земельного кодекса РФ. Таковыми являются:</a:t>
            </a:r>
          </a:p>
          <a:p>
            <a:pPr indent="446088" algn="just"/>
            <a:r>
              <a:rPr lang="ru-RU" sz="2800" dirty="0"/>
              <a:t> 1) предотвращение деградации, загрязнения, захламления, нарушения земель, других негативных (вредных) воздействий хозяйственной деятельности;</a:t>
            </a:r>
          </a:p>
          <a:p>
            <a:pPr indent="446088" algn="just"/>
            <a:r>
              <a:rPr lang="ru-RU" sz="2800" dirty="0"/>
              <a:t> 2) обеспечение улучшения и восстановления земель, e- подвергшихся деградации, загрязнению, захламлению, нарушению, другим негативным (вредным) </a:t>
            </a:r>
            <a:r>
              <a:rPr lang="ru-RU" sz="2800" dirty="0" smtClean="0"/>
              <a:t>воздействиям </a:t>
            </a:r>
            <a:r>
              <a:rPr lang="ru-RU" sz="2800" dirty="0"/>
              <a:t>хозяйственной деятельности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596201196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14326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Понятие, цели и задачи охраны земель 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 Земельный кодекс РФ предусматривает и ряд мероприятий, которые обязаны выполнять в процессе хозяйственного использования земель все их правообладатели: собственники, землевладельцы, землепользователи и арендаторы. В составе этих мероприятий ст. 13 ЗК РФ называет: </a:t>
            </a:r>
          </a:p>
          <a:p>
            <a:pPr indent="446088" algn="just"/>
            <a:r>
              <a:rPr lang="ru-RU" sz="2800" dirty="0"/>
              <a:t>1. Сохранение почв и их плодородия.</a:t>
            </a:r>
          </a:p>
          <a:p>
            <a:pPr indent="446088" algn="just"/>
            <a:r>
              <a:rPr lang="ru-RU" sz="2800" dirty="0"/>
              <a:t>2. Защиту земель от ветровой и водной эрозии.</a:t>
            </a:r>
          </a:p>
          <a:p>
            <a:pPr indent="446088" algn="just"/>
            <a:r>
              <a:rPr lang="ru-RU" sz="2800" dirty="0"/>
              <a:t>3. Защиту сельскохозяйственных угодий и других земель от загрязнения </a:t>
            </a:r>
            <a:r>
              <a:rPr lang="ru-RU" sz="2800" dirty="0" err="1"/>
              <a:t>бактериально</a:t>
            </a:r>
            <a:r>
              <a:rPr lang="ru-RU" sz="2800" dirty="0"/>
              <a:t>-паразитическими и карантинными вредителями, зарастания сорными растениями. </a:t>
            </a:r>
          </a:p>
        </p:txBody>
      </p:sp>
    </p:spTree>
    <p:extLst>
      <p:ext uri="{BB962C8B-B14F-4D97-AF65-F5344CB8AC3E}">
        <p14:creationId xmlns:p14="http://schemas.microsoft.com/office/powerpoint/2010/main" val="1369284919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14326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Понятие, цели и задачи охраны земель 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 smtClean="0"/>
              <a:t>4</a:t>
            </a:r>
            <a:r>
              <a:rPr lang="ru-RU" sz="2800" dirty="0"/>
              <a:t>. Ликвидацию последствий загрязнения и захламления земель. </a:t>
            </a:r>
          </a:p>
          <a:p>
            <a:pPr indent="446088" algn="just"/>
            <a:r>
              <a:rPr lang="ru-RU" sz="2800" dirty="0"/>
              <a:t>5. Сохранение достаточного уровня мелиорации. </a:t>
            </a:r>
          </a:p>
          <a:p>
            <a:pPr indent="446088" algn="just"/>
            <a:r>
              <a:rPr lang="ru-RU" sz="2800" dirty="0"/>
              <a:t>6. Рекультивацию нарушенных земель, восстановление плодородия почв и своевременное вовлечение земель в оборот. </a:t>
            </a:r>
          </a:p>
          <a:p>
            <a:pPr indent="446088" algn="just"/>
            <a:r>
              <a:rPr lang="ru-RU" sz="2800" dirty="0"/>
              <a:t>7</a:t>
            </a:r>
            <a:r>
              <a:rPr lang="ru-RU" sz="2800" dirty="0" smtClean="0"/>
              <a:t>. Сохранение </a:t>
            </a:r>
            <a:r>
              <a:rPr lang="ru-RU" sz="2800" dirty="0"/>
              <a:t>плодородного слоя почвы при проведении работ связанных с нарушением почвенного слоя и другие мероприятия направленные на охрану земель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54070433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14326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Понятие, цели и задачи охраны земель  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500"/>
              </a:lnSpc>
            </a:pPr>
            <a:r>
              <a:rPr lang="ru-RU" sz="2400" dirty="0" smtClean="0"/>
              <a:t>Собственники, землепользователи, землевладельцы, арендаторы, срочные безвозмездные пользователи земельных участков обязаны выполнять узкоспециальные мероприятия по охране своих земель с учетом их естественно-природного состояния. К ним, в частности, относятся:</a:t>
            </a:r>
          </a:p>
          <a:p>
            <a:pPr indent="446088" algn="just">
              <a:lnSpc>
                <a:spcPts val="2500"/>
              </a:lnSpc>
            </a:pPr>
            <a:r>
              <a:rPr lang="ru-RU" sz="2400" dirty="0" smtClean="0"/>
              <a:t>a) защита земель от водной и ветровой эрозии, селей, подтопления, заболачивания, вторичного засоления, иссушения, уплотнения, загрязнения радиоактивными и химическими веществами, захламления производственными и бытовыми отходами и от других процессов, ведущих к деградации земель; </a:t>
            </a:r>
          </a:p>
          <a:p>
            <a:pPr indent="446088" algn="just">
              <a:lnSpc>
                <a:spcPts val="2500"/>
              </a:lnSpc>
            </a:pPr>
            <a:r>
              <a:rPr lang="ru-RU" sz="2400" dirty="0" smtClean="0"/>
              <a:t>б) защита от загрязнения сельскохозяйственных угодий и других земель </a:t>
            </a:r>
            <a:r>
              <a:rPr lang="ru-RU" sz="2400" dirty="0" err="1" smtClean="0"/>
              <a:t>бактериально</a:t>
            </a:r>
            <a:r>
              <a:rPr lang="ru-RU" sz="2400" dirty="0" smtClean="0"/>
              <a:t>-паразитическими и карантинными вредителями и болезнями растений, зарастания сорными растениями, кустарниками и мелколесьем, от иных видов ухудшения состояния земель;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9916739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2361</Words>
  <Application>Microsoft Office PowerPoint</Application>
  <PresentationFormat>Экран (4:3)</PresentationFormat>
  <Paragraphs>165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213</cp:revision>
  <dcterms:created xsi:type="dcterms:W3CDTF">2014-07-21T11:02:43Z</dcterms:created>
  <dcterms:modified xsi:type="dcterms:W3CDTF">2022-04-02T12:02:21Z</dcterms:modified>
</cp:coreProperties>
</file>