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4" r:id="rId2"/>
    <p:sldId id="257" r:id="rId3"/>
    <p:sldId id="282" r:id="rId4"/>
    <p:sldId id="315" r:id="rId5"/>
    <p:sldId id="283" r:id="rId6"/>
    <p:sldId id="290" r:id="rId7"/>
    <p:sldId id="292" r:id="rId8"/>
    <p:sldId id="291" r:id="rId9"/>
    <p:sldId id="285" r:id="rId10"/>
    <p:sldId id="316" r:id="rId11"/>
    <p:sldId id="288" r:id="rId12"/>
    <p:sldId id="289" r:id="rId13"/>
    <p:sldId id="293" r:id="rId14"/>
    <p:sldId id="294" r:id="rId15"/>
    <p:sldId id="295" r:id="rId16"/>
    <p:sldId id="296" r:id="rId17"/>
    <p:sldId id="298" r:id="rId18"/>
    <p:sldId id="297" r:id="rId19"/>
    <p:sldId id="299" r:id="rId20"/>
    <p:sldId id="300" r:id="rId21"/>
    <p:sldId id="301" r:id="rId22"/>
    <p:sldId id="317" r:id="rId23"/>
    <p:sldId id="304" r:id="rId24"/>
    <p:sldId id="306" r:id="rId25"/>
    <p:sldId id="308" r:id="rId26"/>
    <p:sldId id="309" r:id="rId27"/>
    <p:sldId id="310" r:id="rId28"/>
    <p:sldId id="305" r:id="rId29"/>
    <p:sldId id="312" r:id="rId30"/>
    <p:sldId id="311" r:id="rId31"/>
    <p:sldId id="313" r:id="rId32"/>
    <p:sldId id="318" r:id="rId33"/>
    <p:sldId id="307" r:id="rId34"/>
    <p:sldId id="320" r:id="rId35"/>
    <p:sldId id="319" r:id="rId36"/>
    <p:sldId id="321" r:id="rId37"/>
    <p:sldId id="322" r:id="rId38"/>
    <p:sldId id="281" r:id="rId39"/>
  </p:sldIdLst>
  <p:sldSz cx="14400213" cy="80994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1">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400" autoAdjust="0"/>
  </p:normalViewPr>
  <p:slideViewPr>
    <p:cSldViewPr snapToGrid="0">
      <p:cViewPr varScale="1">
        <p:scale>
          <a:sx n="57" d="100"/>
          <a:sy n="57" d="100"/>
        </p:scale>
        <p:origin x="2202" y="78"/>
      </p:cViewPr>
      <p:guideLst>
        <p:guide orient="horz" pos="2551"/>
        <p:guide pos="453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6E36514-0DA2-448F-9B52-75F18DD58BCE}" type="datetimeFigureOut">
              <a:rPr lang="ru-RU" smtClean="0"/>
              <a:t>28.11.2019</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E833F72-08DF-41FD-8BF2-6E46D3020A10}" type="slidenum">
              <a:rPr lang="ru-RU" smtClean="0"/>
              <a:t>‹#›</a:t>
            </a:fld>
            <a:endParaRPr lang="ru-RU"/>
          </a:p>
        </p:txBody>
      </p:sp>
    </p:spTree>
    <p:extLst>
      <p:ext uri="{BB962C8B-B14F-4D97-AF65-F5344CB8AC3E}">
        <p14:creationId xmlns:p14="http://schemas.microsoft.com/office/powerpoint/2010/main" val="37590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Добрый день, уважаемые слушатели. Меня зовут Родионова Зинаида Валерьевна. Я являюсь сертифицированным специалистом в области управления проектами </a:t>
            </a:r>
            <a:r>
              <a:rPr lang="en-US" sz="1200" kern="1200" dirty="0" smtClean="0">
                <a:solidFill>
                  <a:schemeClr val="tx1"/>
                </a:solidFill>
                <a:effectLst/>
                <a:latin typeface="+mn-lt"/>
                <a:ea typeface="+mn-ea"/>
                <a:cs typeface="+mn-cs"/>
              </a:rPr>
              <a:t>IPMA</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а также работаю </a:t>
            </a:r>
            <a:r>
              <a:rPr lang="ru-RU" sz="1200" kern="1200" dirty="0" smtClean="0">
                <a:solidFill>
                  <a:schemeClr val="tx1"/>
                </a:solidFill>
                <a:effectLst/>
                <a:latin typeface="+mn-lt"/>
                <a:ea typeface="+mn-ea"/>
                <a:cs typeface="+mn-cs"/>
              </a:rPr>
              <a:t>доцентом на кафедре прикладной информатики НГУЭУ. Сегодня мы будем говорить о том,</a:t>
            </a:r>
            <a:r>
              <a:rPr lang="ru-RU" sz="1200" kern="1200" baseline="0" dirty="0" smtClean="0">
                <a:solidFill>
                  <a:schemeClr val="tx1"/>
                </a:solidFill>
                <a:effectLst/>
                <a:latin typeface="+mn-lt"/>
                <a:ea typeface="+mn-ea"/>
                <a:cs typeface="+mn-cs"/>
              </a:rPr>
              <a:t> как эффективно провести презентацию вашего проекта.</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a:t>
            </a:fld>
            <a:endParaRPr lang="ru-RU"/>
          </a:p>
        </p:txBody>
      </p:sp>
    </p:spTree>
    <p:extLst>
      <p:ext uri="{BB962C8B-B14F-4D97-AF65-F5344CB8AC3E}">
        <p14:creationId xmlns:p14="http://schemas.microsoft.com/office/powerpoint/2010/main" val="26305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Итак, в рамках первого вопроса мы с вами рассмотрели концептуальную основу эффективной презентации, узнали как изучать аудиторию, ставить цель презентации и определять ее идею.</a:t>
            </a:r>
          </a:p>
          <a:p>
            <a:r>
              <a:rPr lang="ru-RU" baseline="0" dirty="0" smtClean="0"/>
              <a:t>Теперь можно  </a:t>
            </a:r>
            <a:r>
              <a:rPr lang="ru-RU" baseline="0" dirty="0" smtClean="0"/>
              <a:t>переходить к разработке </a:t>
            </a:r>
            <a:r>
              <a:rPr lang="ru-RU" baseline="0" dirty="0" smtClean="0"/>
              <a:t>структуры презентации.</a:t>
            </a:r>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10</a:t>
            </a:fld>
            <a:endParaRPr lang="ru-RU"/>
          </a:p>
        </p:txBody>
      </p:sp>
    </p:spTree>
    <p:extLst>
      <p:ext uri="{BB962C8B-B14F-4D97-AF65-F5344CB8AC3E}">
        <p14:creationId xmlns:p14="http://schemas.microsoft.com/office/powerpoint/2010/main" val="274221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Сократ когда-то пошутил, что структура публичной речи проста: сначала скажи, о чем ты собираешься рассказать, затем расскажи это, затем скажи, о чем ты сейчас рассказал. Современные</a:t>
            </a:r>
            <a:r>
              <a:rPr lang="ru-RU" sz="1200" b="0" i="0" kern="1200" baseline="0" dirty="0" smtClean="0">
                <a:solidFill>
                  <a:schemeClr val="tx1"/>
                </a:solidFill>
                <a:effectLst/>
                <a:latin typeface="+mn-lt"/>
                <a:ea typeface="+mn-ea"/>
                <a:cs typeface="+mn-cs"/>
              </a:rPr>
              <a:t> ораторы используют эту шутку как закон: во вступлении представляют основную идею проекта, в основной части ее раскрывают, в заключении делают </a:t>
            </a:r>
            <a:r>
              <a:rPr lang="ru-RU" sz="1200" b="0" i="0" kern="1200" baseline="0" dirty="0" err="1" smtClean="0">
                <a:solidFill>
                  <a:schemeClr val="tx1"/>
                </a:solidFill>
                <a:effectLst/>
                <a:latin typeface="+mn-lt"/>
                <a:ea typeface="+mn-ea"/>
                <a:cs typeface="+mn-cs"/>
              </a:rPr>
              <a:t>ревью</a:t>
            </a:r>
            <a:r>
              <a:rPr lang="ru-RU" sz="1200" b="0" i="0" kern="1200" baseline="0" dirty="0" smtClean="0">
                <a:solidFill>
                  <a:schemeClr val="tx1"/>
                </a:solidFill>
                <a:effectLst/>
                <a:latin typeface="+mn-lt"/>
                <a:ea typeface="+mn-ea"/>
                <a:cs typeface="+mn-cs"/>
              </a:rPr>
              <a:t> всего ранее сказанного. На слайде вы можете увидеть примерную структуру презентации, которая наилучшим образом подойдет для представления проекта заказчику или инвестору. Эта структура является рекомендованной и может быть как расширена, так и сокращена по желанию презентатора в соответствии с идеей презентации проекта. Как правило каждый раздел размещается на одном слайде презентации. Далее рассмотри подробно содержание каждого раздела и рекомендации по его наполнению.</a:t>
            </a:r>
            <a:endParaRPr lang="ru-RU" sz="1200" b="0" i="0" kern="1200" dirty="0" smtClean="0">
              <a:solidFill>
                <a:schemeClr val="tx1"/>
              </a:solidFill>
              <a:effectLst/>
              <a:latin typeface="+mn-lt"/>
              <a:ea typeface="+mn-ea"/>
              <a:cs typeface="+mn-cs"/>
            </a:endParaRP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11</a:t>
            </a:fld>
            <a:endParaRPr lang="ru-RU"/>
          </a:p>
        </p:txBody>
      </p:sp>
    </p:spTree>
    <p:extLst>
      <p:ext uri="{BB962C8B-B14F-4D97-AF65-F5344CB8AC3E}">
        <p14:creationId xmlns:p14="http://schemas.microsoft.com/office/powerpoint/2010/main" val="295845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титульном слайде указывается название презентации</a:t>
            </a:r>
            <a:r>
              <a:rPr lang="ru-RU" baseline="0" dirty="0" smtClean="0"/>
              <a:t> и</a:t>
            </a:r>
            <a:r>
              <a:rPr lang="ru-RU" dirty="0" smtClean="0"/>
              <a:t> слоган.</a:t>
            </a:r>
            <a:r>
              <a:rPr lang="ru-RU" baseline="0" dirty="0" smtClean="0"/>
              <a:t> В</a:t>
            </a:r>
            <a:r>
              <a:rPr lang="ru-RU" dirty="0" smtClean="0"/>
              <a:t> докладе к титульному</a:t>
            </a:r>
            <a:r>
              <a:rPr lang="ru-RU" baseline="0" dirty="0" smtClean="0"/>
              <a:t> слайду</a:t>
            </a:r>
            <a:r>
              <a:rPr lang="ru-RU" dirty="0" smtClean="0"/>
              <a:t> озвучивается основная идея презентации.</a:t>
            </a:r>
            <a:r>
              <a:rPr lang="ru-RU" baseline="0" dirty="0" smtClean="0"/>
              <a:t> Правильно подобранный дизайн презентации может быть представлен в виде визуальной метафоры, как на слайде. Под визуальной метафорой понимается</a:t>
            </a:r>
            <a:r>
              <a:rPr lang="ru-RU" sz="1200" b="0" i="0" kern="1200" dirty="0" smtClean="0">
                <a:solidFill>
                  <a:schemeClr val="tx1"/>
                </a:solidFill>
                <a:effectLst/>
                <a:latin typeface="+mn-lt"/>
                <a:ea typeface="+mn-ea"/>
                <a:cs typeface="+mn-cs"/>
              </a:rPr>
              <a:t> изображение, которое символизирует сложную идею или показывает отношение между двумя понятиями, обычно не связанными между собой. Такие образы помогут привлечь внимание аудитории и убедительно представить идею.</a:t>
            </a:r>
            <a:r>
              <a:rPr lang="en-US" sz="1200" b="0" i="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12</a:t>
            </a:fld>
            <a:endParaRPr lang="ru-RU"/>
          </a:p>
        </p:txBody>
      </p:sp>
    </p:spTree>
    <p:extLst>
      <p:ext uri="{BB962C8B-B14F-4D97-AF65-F5344CB8AC3E}">
        <p14:creationId xmlns:p14="http://schemas.microsoft.com/office/powerpoint/2010/main" val="341615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слайде с актуальностью рассказывается о проблеме, которую решает проект. Проблемы могут касаться потенциальных инвесторов, физических или юридических лиц,  Этот слайд отвечает на три ключевых вопроса: «Насколько велика проблема?», «Почему это важно?», «Для кого вы решаете проблему?». Наиболее убедительно выглядит описание проблемы в цифрах, как на представленном слайде. Здесь речь идет о том, что вождение в ночное время суток доставляет дискомфорт и приводит к ДТП с большим процентом смертности. </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13</a:t>
            </a:fld>
            <a:endParaRPr lang="ru-RU"/>
          </a:p>
        </p:txBody>
      </p:sp>
    </p:spTree>
    <p:extLst>
      <p:ext uri="{BB962C8B-B14F-4D97-AF65-F5344CB8AC3E}">
        <p14:creationId xmlns:p14="http://schemas.microsoft.com/office/powerpoint/2010/main" val="157549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После того как проблема поставлена, можно переходить к описанию</a:t>
            </a:r>
            <a:r>
              <a:rPr lang="ru-RU" baseline="0" dirty="0" smtClean="0"/>
              <a:t> того, как работает сервис, услуга, продукт, позволяющие эту проблему решить. На этом слайде нужно отобразить не только технологию решения проблемы, но и преимущества по сравнению с вашими конкурентами. Рекомендуется избегать оценочных суждений. Например таких как, самые лучшие, классные, супер передовые, уникальные и т.д. Желательно привести конкретные цифры относительно преимущества вашей команды, места реализации проекта, финансов, времени, веса, скорости, сервиса, качества и т.д. И на основе этих данных аудитория сама делает оценочное суждение, супер вы или нет…</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14</a:t>
            </a:fld>
            <a:endParaRPr lang="ru-RU"/>
          </a:p>
        </p:txBody>
      </p:sp>
    </p:spTree>
    <p:extLst>
      <p:ext uri="{BB962C8B-B14F-4D97-AF65-F5344CB8AC3E}">
        <p14:creationId xmlns:p14="http://schemas.microsoft.com/office/powerpoint/2010/main" val="329768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Основная задача этого слайда показать ваши возможности на рынке: общий объем рынка, на каком сегменте вы находитесь, размер сегмента в денежном эквиваленте. Также можно перечислить каналы привлечения клиентов и сколько именно из них пришло или может прийти по тому или иному каналу, если это актуально для вашего проекта.</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15</a:t>
            </a:fld>
            <a:endParaRPr lang="ru-RU"/>
          </a:p>
        </p:txBody>
      </p:sp>
    </p:spTree>
    <p:extLst>
      <p:ext uri="{BB962C8B-B14F-4D97-AF65-F5344CB8AC3E}">
        <p14:creationId xmlns:p14="http://schemas.microsoft.com/office/powerpoint/2010/main" val="404943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Конкуренты есть у любого бизнеса, даже для рынков научно-технологической инициативы, которые только создаются,</a:t>
            </a:r>
            <a:r>
              <a:rPr lang="ru-RU" baseline="0" dirty="0" smtClean="0"/>
              <a:t> так п</a:t>
            </a:r>
            <a:r>
              <a:rPr lang="ru-RU" sz="1200" b="0" i="0" kern="1200" dirty="0" smtClean="0">
                <a:solidFill>
                  <a:schemeClr val="tx1"/>
                </a:solidFill>
                <a:effectLst/>
                <a:latin typeface="+mn-lt"/>
                <a:ea typeface="+mn-ea"/>
                <a:cs typeface="+mn-cs"/>
              </a:rPr>
              <a:t>отенциальные клиенты используют альтернативные варианты для решения их проблем. Этот слайд призван ответить на такие вопросы, как: «кто является вашими конкурентами» и «каковы их отличительные особенности». Эффектно информацию на слайде можно представить в виде оси координат</a:t>
            </a:r>
            <a:r>
              <a:rPr lang="ru-RU" sz="1200" b="0" i="0" kern="1200" baseline="0" dirty="0" smtClean="0">
                <a:solidFill>
                  <a:schemeClr val="tx1"/>
                </a:solidFill>
                <a:effectLst/>
                <a:latin typeface="+mn-lt"/>
                <a:ea typeface="+mn-ea"/>
                <a:cs typeface="+mn-cs"/>
              </a:rPr>
              <a:t> с параметрами, характеризующими компании этого рынка. Можно представить таблицу, в которой по критериям будут сравниваться ваше решение и продукты</a:t>
            </a:r>
            <a:r>
              <a:rPr lang="en-US" sz="1200" b="0" i="0" kern="1200" baseline="0" dirty="0" smtClean="0">
                <a:solidFill>
                  <a:schemeClr val="tx1"/>
                </a:solidFill>
                <a:effectLst/>
                <a:latin typeface="+mn-lt"/>
                <a:ea typeface="+mn-ea"/>
                <a:cs typeface="+mn-cs"/>
              </a:rPr>
              <a:t>/</a:t>
            </a:r>
            <a:r>
              <a:rPr lang="ru-RU" sz="1200" b="0" i="0" kern="1200" baseline="0" dirty="0" smtClean="0">
                <a:solidFill>
                  <a:schemeClr val="tx1"/>
                </a:solidFill>
                <a:effectLst/>
                <a:latin typeface="+mn-lt"/>
                <a:ea typeface="+mn-ea"/>
                <a:cs typeface="+mn-cs"/>
              </a:rPr>
              <a:t>сервисы ваших конкурентов. На слайде вы видите еще один продуктивный способ описать свои конкурентные преимущества.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16</a:t>
            </a:fld>
            <a:endParaRPr lang="ru-RU"/>
          </a:p>
        </p:txBody>
      </p:sp>
    </p:spTree>
    <p:extLst>
      <p:ext uri="{BB962C8B-B14F-4D97-AF65-F5344CB8AC3E}">
        <p14:creationId xmlns:p14="http://schemas.microsoft.com/office/powerpoint/2010/main" val="414939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правило реальный план-график проекта на слайде не показывают, т.к. он является слишком большим для его быстрого восприятия со слайда.  Поэтому</a:t>
            </a:r>
            <a:r>
              <a:rPr lang="ru-RU" baseline="0" dirty="0" smtClean="0"/>
              <a:t> зачастую в презентации отображаю </a:t>
            </a:r>
            <a:r>
              <a:rPr lang="ru-RU" baseline="0" dirty="0" err="1" smtClean="0"/>
              <a:t>таймлайн</a:t>
            </a:r>
            <a:r>
              <a:rPr lang="ru-RU" baseline="0" dirty="0" smtClean="0"/>
              <a:t>, графическое представление временного горизонта вашего проекта в некоторых интервалах – день, месяц, год.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17</a:t>
            </a:fld>
            <a:endParaRPr lang="ru-RU"/>
          </a:p>
        </p:txBody>
      </p:sp>
    </p:spTree>
    <p:extLst>
      <p:ext uri="{BB962C8B-B14F-4D97-AF65-F5344CB8AC3E}">
        <p14:creationId xmlns:p14="http://schemas.microsoft.com/office/powerpoint/2010/main" val="5431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После </a:t>
            </a:r>
            <a:r>
              <a:rPr lang="ru-RU" dirty="0" err="1" smtClean="0"/>
              <a:t>таймлайна</a:t>
            </a:r>
            <a:r>
              <a:rPr lang="ru-RU" dirty="0" smtClean="0"/>
              <a:t> логично представить финансовое обоснование проекта в виде бизнес-модели. Основная цель бизнес-модели – показать каким</a:t>
            </a:r>
            <a:r>
              <a:rPr lang="ru-RU" baseline="0" dirty="0" smtClean="0"/>
              <a:t> образом вы будете зарабатывать деньги. Как правило информация на этом слайде представляется в виде упрощенной схемы процесса. Основные требования к схеме – это простота, логичность и корректность. Если есть возможность, то на этом слайде также имеет смысл сказать о ценообразовании, как будет расти средний чек в динамике и т.д.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18</a:t>
            </a:fld>
            <a:endParaRPr lang="ru-RU"/>
          </a:p>
        </p:txBody>
      </p:sp>
    </p:spTree>
    <p:extLst>
      <p:ext uri="{BB962C8B-B14F-4D97-AF65-F5344CB8AC3E}">
        <p14:creationId xmlns:p14="http://schemas.microsoft.com/office/powerpoint/2010/main" val="71085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правило в блоке финансы оценивается общий объем целевого рынка,</a:t>
            </a:r>
            <a:r>
              <a:rPr lang="ru-RU" baseline="0" dirty="0" smtClean="0"/>
              <a:t> доступный объем рынка и достижимый объем целевого рынка.  Оценка должна быть реалистичной. Далее описываются затраты и потенциальные доходы, хорошо если их можно сегментировать, как в примере на слайде.</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19</a:t>
            </a:fld>
            <a:endParaRPr lang="ru-RU"/>
          </a:p>
        </p:txBody>
      </p:sp>
    </p:spTree>
    <p:extLst>
      <p:ext uri="{BB962C8B-B14F-4D97-AF65-F5344CB8AC3E}">
        <p14:creationId xmlns:p14="http://schemas.microsoft.com/office/powerpoint/2010/main" val="335223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Хотелось бы начать нашу лекцию с известной восточной притче о сне. </a:t>
            </a:r>
          </a:p>
          <a:p>
            <a:r>
              <a:rPr lang="ru-RU" sz="1200" kern="1200" dirty="0" smtClean="0">
                <a:solidFill>
                  <a:schemeClr val="tx1"/>
                </a:solidFill>
                <a:effectLst/>
                <a:latin typeface="+mn-lt"/>
                <a:ea typeface="+mn-ea"/>
                <a:cs typeface="+mn-cs"/>
              </a:rPr>
              <a:t>Одному восточному королю приснился страшный сон, что у него один за другим выпали все зубы. Обеспокоившись, он позвал своего толкователя снов. Тот сказал королю: "Я должен сообщить тебе печальную весть. Так же, как ты потерял зубы, так же одного за другим ты потеряешь всех своих родных". Толкование разгневало короля, и он его казнил. Потом он позвал другого толкователя снов и тот сказал: "Я счастлив, что могу сообщить тебе радостную весть: ты станешь старше всех своих родных, ты их всех переживешь". Король был счастлив и богато наградил толкователя снов. </a:t>
            </a:r>
          </a:p>
          <a:p>
            <a:r>
              <a:rPr lang="ru-RU" sz="1200" kern="1200" dirty="0" smtClean="0">
                <a:solidFill>
                  <a:schemeClr val="tx1"/>
                </a:solidFill>
                <a:effectLst/>
                <a:latin typeface="+mn-lt"/>
                <a:ea typeface="+mn-ea"/>
                <a:cs typeface="+mn-cs"/>
              </a:rPr>
              <a:t>Также, как и в этой притче, в проектном управлении важно не только то, что вы скажете о проекте, но и то каким образом. Именно об этом пойдет речь в сегодняшней лекции.</a:t>
            </a:r>
            <a:endParaRPr lang="ru-RU" sz="1200" b="0" i="0" u="none" strike="noStrik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E833F72-08DF-41FD-8BF2-6E46D3020A10}" type="slidenum">
              <a:rPr lang="ru-RU" smtClean="0"/>
              <a:t>2</a:t>
            </a:fld>
            <a:endParaRPr lang="ru-RU"/>
          </a:p>
        </p:txBody>
      </p:sp>
    </p:spTree>
    <p:extLst>
      <p:ext uri="{BB962C8B-B14F-4D97-AF65-F5344CB8AC3E}">
        <p14:creationId xmlns:p14="http://schemas.microsoft.com/office/powerpoint/2010/main" val="719764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слайде «Команда проекта» демонстрируются преимущества, такие как гранты, патенты, сертификаты, победы в конкурсах и другое и сильные стороны команды. Если на слайде размещены фотографии участников, то желательно чтобы они были одного типа – все черно белые или все цветные, в полный рост или только лица и т.д.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20</a:t>
            </a:fld>
            <a:endParaRPr lang="ru-RU"/>
          </a:p>
        </p:txBody>
      </p:sp>
    </p:spTree>
    <p:extLst>
      <p:ext uri="{BB962C8B-B14F-4D97-AF65-F5344CB8AC3E}">
        <p14:creationId xmlns:p14="http://schemas.microsoft.com/office/powerpoint/2010/main" val="304872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зависимости от специфики проекта и цели презентации можно добавить и другие слайды, примеры</a:t>
            </a:r>
            <a:r>
              <a:rPr lang="ru-RU" baseline="0" dirty="0" smtClean="0"/>
              <a:t> которых вы видите на экране.</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21</a:t>
            </a:fld>
            <a:endParaRPr lang="ru-RU"/>
          </a:p>
        </p:txBody>
      </p:sp>
    </p:spTree>
    <p:extLst>
      <p:ext uri="{BB962C8B-B14F-4D97-AF65-F5344CB8AC3E}">
        <p14:creationId xmlns:p14="http://schemas.microsoft.com/office/powerpoint/2010/main" val="411902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Итак,</a:t>
            </a:r>
            <a:r>
              <a:rPr lang="ru-RU" baseline="0" dirty="0" smtClean="0"/>
              <a:t> мы рассмотрели возможные разделы презентации проекта и </a:t>
            </a:r>
            <a:r>
              <a:rPr lang="ru-RU" dirty="0" smtClean="0"/>
              <a:t>знаем какую информацию необходимо представить на слайдах, давайте поговорим о том, как лучше всего, продуктивнее это сделать.</a:t>
            </a:r>
          </a:p>
        </p:txBody>
      </p:sp>
      <p:sp>
        <p:nvSpPr>
          <p:cNvPr id="4" name="Номер слайда 3"/>
          <p:cNvSpPr>
            <a:spLocks noGrp="1"/>
          </p:cNvSpPr>
          <p:nvPr>
            <p:ph type="sldNum" sz="quarter" idx="10"/>
          </p:nvPr>
        </p:nvSpPr>
        <p:spPr/>
        <p:txBody>
          <a:bodyPr/>
          <a:lstStyle/>
          <a:p>
            <a:fld id="{CE833F72-08DF-41FD-8BF2-6E46D3020A10}" type="slidenum">
              <a:rPr lang="ru-RU" smtClean="0"/>
              <a:t>22</a:t>
            </a:fld>
            <a:endParaRPr lang="ru-RU"/>
          </a:p>
        </p:txBody>
      </p:sp>
    </p:spTree>
    <p:extLst>
      <p:ext uri="{BB962C8B-B14F-4D97-AF65-F5344CB8AC3E}">
        <p14:creationId xmlns:p14="http://schemas.microsoft.com/office/powerpoint/2010/main" val="2093424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Международная</a:t>
            </a:r>
            <a:r>
              <a:rPr lang="ru-RU" baseline="0" dirty="0" smtClean="0"/>
              <a:t> компания </a:t>
            </a:r>
            <a:r>
              <a:rPr lang="en-US" baseline="0" dirty="0" err="1" smtClean="0"/>
              <a:t>DocSend</a:t>
            </a:r>
            <a:r>
              <a:rPr lang="en-US" baseline="0" dirty="0" smtClean="0"/>
              <a:t> </a:t>
            </a:r>
            <a:r>
              <a:rPr lang="ru-RU" baseline="0" dirty="0" smtClean="0"/>
              <a:t>провела анализ более 200 реальных презентаций для того чтобы выяснить какие показатели презентации влияют на привлечение инвестиции. По результатам этого исследования, в среднем для привлечения инвестиций требуется </a:t>
            </a:r>
            <a:r>
              <a:rPr lang="ru-RU" dirty="0" smtClean="0"/>
              <a:t>40 встреч с инвесторами и чуть более 12 недель. Наибольшую заинтересованность</a:t>
            </a:r>
            <a:r>
              <a:rPr lang="ru-RU" baseline="0" dirty="0" smtClean="0"/>
              <a:t> у инвестора вызывают слайды с финансовым обоснованием проекта, описанием состава команды и конкурентами.</a:t>
            </a:r>
            <a:endParaRPr lang="ru-RU" dirty="0" smtClean="0"/>
          </a:p>
          <a:p>
            <a:endParaRPr lang="ru-RU" dirty="0" smtClean="0"/>
          </a:p>
          <a:p>
            <a:r>
              <a:rPr lang="ru-RU" dirty="0" smtClean="0"/>
              <a:t>Инвесторы просматривают презентацию </a:t>
            </a:r>
            <a:r>
              <a:rPr lang="ru-RU" dirty="0" err="1" smtClean="0"/>
              <a:t>стартапа</a:t>
            </a:r>
            <a:r>
              <a:rPr lang="ru-RU" dirty="0" smtClean="0"/>
              <a:t> недолго - в течение 3 минут и 44 секунд. Презентация как правило состоит из 19 слайдов. Учитывая такое короткое время внимания инвестора, важной задачей при подготовке презентации является продуктивное представление информации, т.е. возможность воспринять идею</a:t>
            </a:r>
            <a:r>
              <a:rPr lang="ru-RU" baseline="0" dirty="0" smtClean="0"/>
              <a:t> слайда за считанные секунды. Далее будем говорить об этом.</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23</a:t>
            </a:fld>
            <a:endParaRPr lang="ru-RU"/>
          </a:p>
        </p:txBody>
      </p:sp>
    </p:spTree>
    <p:extLst>
      <p:ext uri="{BB962C8B-B14F-4D97-AF65-F5344CB8AC3E}">
        <p14:creationId xmlns:p14="http://schemas.microsoft.com/office/powerpoint/2010/main" val="272417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Перечисленные</a:t>
            </a:r>
            <a:r>
              <a:rPr lang="ru-RU" baseline="0" dirty="0" smtClean="0"/>
              <a:t> на этом слайде, в общем-то не сложные действия, помогут обеспечить хороший уровень наглядности вашей презентации проекта.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Рассмотрим некоторые действия более подробно.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Так, выбор стандартного шаблона </a:t>
            </a:r>
            <a:r>
              <a:rPr lang="en-US" baseline="0" dirty="0" smtClean="0"/>
              <a:t>PowerPoint </a:t>
            </a:r>
            <a:r>
              <a:rPr lang="ru-RU" baseline="0" dirty="0" smtClean="0"/>
              <a:t>воспринимается аудиторией либо как непрофессионализм (не знаете где найти не стандартные шаблоны и как их использовать) либо как лень (вы не захотели тратить свое время на это). Очень плохо если этот шаблон из более старшей версии </a:t>
            </a:r>
            <a:r>
              <a:rPr lang="en-US" baseline="0" dirty="0" smtClean="0"/>
              <a:t>PowerPoint</a:t>
            </a:r>
            <a:r>
              <a:rPr lang="ru-RU" baseline="0" dirty="0" smtClean="0"/>
              <a:t>, чем текущая – ваш доклад будет причислен к неактуальным.</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Можно много спорить относительно выбора шрифта и его размера, ведь шрифт – это невербальная коммуникация с аудиторией! Шрифты могут быть энергичными, уверенными или нерешительными, звучать громко или тихо. Но ваш текст 100% может быть легко прочитан, если вы возьмете шрифт без засечек по размеру  не менее двадцать второго пункта.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Пунктуация в конце предложений, элементов маркированного и нумерованного списков создает дополнительный шум на сайде, который мешает воспринимать информацию за короткое время. Оставьте все это для документов.</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24</a:t>
            </a:fld>
            <a:endParaRPr lang="ru-RU"/>
          </a:p>
        </p:txBody>
      </p:sp>
    </p:spTree>
    <p:extLst>
      <p:ext uri="{BB962C8B-B14F-4D97-AF65-F5344CB8AC3E}">
        <p14:creationId xmlns:p14="http://schemas.microsoft.com/office/powerpoint/2010/main" val="816049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Нелегкий выбор любого презентатора – это выбор типа фона. Что лучше?</a:t>
            </a:r>
            <a:r>
              <a:rPr lang="ru-RU" baseline="0" dirty="0" smtClean="0"/>
              <a:t> </a:t>
            </a:r>
            <a:r>
              <a:rPr lang="ru-RU" dirty="0" smtClean="0"/>
              <a:t>На темном фоне светлые буквы или на светлом темные? Ответ на этот вопрос не может быть однозначным. Все зависит от помещения в котором вы выступаете и предоставленного оборудования. Так для большого</a:t>
            </a:r>
            <a:r>
              <a:rPr lang="ru-RU" baseline="0" dirty="0" smtClean="0"/>
              <a:t> помещения лучше выбрать темный фон, а для маленького светлый. Если презентация будет распечатываться в качестве раздаточного материала, то выбирайте светлый фон, в идеале – белый. Обычно на презентациях с темным фоном плохо смотрятся диаграммы и графики, а они почти всегда присутствуют в презентациях проекта! Делайте выводы сами.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Важно помнить, что контрастность между фоном презентации и цветом шрифта должна быть не менее 70%. На белом фоне черные буквы – это 100% контраста, на синем фоне голубые буквы – это 30% контраста и читабельность у этого варианта будет крайне низкой.</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25</a:t>
            </a:fld>
            <a:endParaRPr lang="ru-RU"/>
          </a:p>
        </p:txBody>
      </p:sp>
    </p:spTree>
    <p:extLst>
      <p:ext uri="{BB962C8B-B14F-4D97-AF65-F5344CB8AC3E}">
        <p14:creationId xmlns:p14="http://schemas.microsoft.com/office/powerpoint/2010/main" val="1457806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Можно</a:t>
            </a:r>
            <a:r>
              <a:rPr lang="ru-RU" baseline="0" dirty="0" smtClean="0"/>
              <a:t> выполнить небольшое психологическое воздействие на аудиторию с помощью выбора основного цвета презентации. В зависимости от цели презентации вы можете сделать ее более агрессивной выбрав красный цвет. Для представления промежуточных отчетов по проекту подойдет желтый цвет, т.к. он будет стимулировать слушателей на генерацию идей по решению текущих проблем проекта. Если проблем в проекте много, то можно выбрать зеленый цвет, который не затормаживает восприятие аудитории, но успокаивает нервную систему. Голубой цвет, ассоциирующейся с разочарованием и подозрением лучше не использовать. Синий с одной стороны успокаивает, но с другой затормаживает реакцию, поэтому применяйте его с осторожность.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26</a:t>
            </a:fld>
            <a:endParaRPr lang="ru-RU"/>
          </a:p>
        </p:txBody>
      </p:sp>
    </p:spTree>
    <p:extLst>
      <p:ext uri="{BB962C8B-B14F-4D97-AF65-F5344CB8AC3E}">
        <p14:creationId xmlns:p14="http://schemas.microsoft.com/office/powerpoint/2010/main" val="4032252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Выбирая дизайн или шаблон слайдов обратите внимание не то, чтобы рабочая область была большой, особенно для технологического </a:t>
            </a:r>
            <a:r>
              <a:rPr lang="ru-RU" dirty="0" err="1" smtClean="0"/>
              <a:t>стартапа</a:t>
            </a:r>
            <a:r>
              <a:rPr lang="ru-RU" dirty="0" smtClean="0"/>
              <a:t>, а фон не должен отвлекать от информации на слайде.</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27</a:t>
            </a:fld>
            <a:endParaRPr lang="ru-RU"/>
          </a:p>
        </p:txBody>
      </p:sp>
    </p:spTree>
    <p:extLst>
      <p:ext uri="{BB962C8B-B14F-4D97-AF65-F5344CB8AC3E}">
        <p14:creationId xmlns:p14="http://schemas.microsoft.com/office/powerpoint/2010/main" val="337293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spcAft>
                <a:spcPts val="1200"/>
              </a:spcAft>
              <a:buClr>
                <a:srgbClr val="C00000"/>
              </a:buClr>
              <a:buFont typeface="Wingdings" panose="05000000000000000000" pitchFamily="2" charset="2"/>
              <a:buNone/>
            </a:pPr>
            <a:r>
              <a:rPr lang="ru-RU" sz="1200" dirty="0" smtClean="0"/>
              <a:t>Не</a:t>
            </a:r>
            <a:r>
              <a:rPr lang="ru-RU" sz="1200" baseline="0" dirty="0" smtClean="0"/>
              <a:t> перегружайте ваши слайды информацией, хорошо – не значит много! На каждом слайде допустима только одна точка фокуса, только самая необходимая информации.</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28</a:t>
            </a:fld>
            <a:endParaRPr lang="ru-RU"/>
          </a:p>
        </p:txBody>
      </p:sp>
    </p:spTree>
    <p:extLst>
      <p:ext uri="{BB962C8B-B14F-4D97-AF65-F5344CB8AC3E}">
        <p14:creationId xmlns:p14="http://schemas.microsoft.com/office/powerpoint/2010/main" val="2754027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выборе способа подачи информации следует руководствоваться</a:t>
            </a:r>
            <a:r>
              <a:rPr lang="ru-RU" baseline="0" dirty="0" smtClean="0"/>
              <a:t> принципом «Схема, рисунок, график, таблица, текст». Что это значит, в первую очередь пытаемся представить информацию графически, не получается, тогда рисунком, не получается графиком или таблицей. И только когда не осталось вариантов – делаем текстовый слайд. Этот принцип связан с высокой эффективностью запоминания человеком информации в визуальном формате.</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29</a:t>
            </a:fld>
            <a:endParaRPr lang="ru-RU"/>
          </a:p>
        </p:txBody>
      </p:sp>
    </p:spTree>
    <p:extLst>
      <p:ext uri="{BB962C8B-B14F-4D97-AF65-F5344CB8AC3E}">
        <p14:creationId xmlns:p14="http://schemas.microsoft.com/office/powerpoint/2010/main" val="388331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a:t>
            </a:r>
            <a:r>
              <a:rPr lang="ru-RU" baseline="0" dirty="0" smtClean="0"/>
              <a:t>поговорим о том, что понимается под эффективной презентацией. Какие разделы может включать презентация проекта и как продуктивно представлять информацию на слайде. Рассмотрим некоторые приемы взаимодействия с аудиторией слушателей.</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a:t>
            </a:fld>
            <a:endParaRPr lang="ru-RU"/>
          </a:p>
        </p:txBody>
      </p:sp>
    </p:spTree>
    <p:extLst>
      <p:ext uri="{BB962C8B-B14F-4D97-AF65-F5344CB8AC3E}">
        <p14:creationId xmlns:p14="http://schemas.microsoft.com/office/powerpoint/2010/main" val="4145794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Располагая</a:t>
            </a:r>
            <a:r>
              <a:rPr lang="ru-RU" baseline="0" dirty="0" smtClean="0"/>
              <a:t> объекты на слайде важно помнить, что традиционно человек «считывает» информацию слева на право сверху вниз. Если вам нужно подать информацию в другом направление, то стоит указать стрелками в каком порядке читать или показать это путем графического увеличения объектов от большого к маленькому. Схематические такие примеры представлена на слайде в оранжевом и голубом прямоугольнике.</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30</a:t>
            </a:fld>
            <a:endParaRPr lang="ru-RU"/>
          </a:p>
        </p:txBody>
      </p:sp>
    </p:spTree>
    <p:extLst>
      <p:ext uri="{BB962C8B-B14F-4D97-AF65-F5344CB8AC3E}">
        <p14:creationId xmlns:p14="http://schemas.microsoft.com/office/powerpoint/2010/main" val="68855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Подбирая картинки для слайдов по возможности старайтесь, чтобы они были оформлены в одном формате (например – все в виде рисунков карандашом или фотографий), тогда вся презентация будет выглядеть стильно, а не безвкусно.</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31</a:t>
            </a:fld>
            <a:endParaRPr lang="ru-RU"/>
          </a:p>
        </p:txBody>
      </p:sp>
    </p:spTree>
    <p:extLst>
      <p:ext uri="{BB962C8B-B14F-4D97-AF65-F5344CB8AC3E}">
        <p14:creationId xmlns:p14="http://schemas.microsoft.com/office/powerpoint/2010/main" val="1059280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Подводя итог, можно сказать, что теперь вы владеете всей необходимой информацией для графического оформления презентации, теперь </a:t>
            </a:r>
            <a:r>
              <a:rPr lang="ru-RU" baseline="0" dirty="0" smtClean="0"/>
              <a:t>давайте </a:t>
            </a:r>
            <a:r>
              <a:rPr lang="ru-RU" baseline="0" dirty="0" smtClean="0"/>
              <a:t>перейдем к вопросу коммуникации с аудиторией во время выступления и после него.</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32</a:t>
            </a:fld>
            <a:endParaRPr lang="ru-RU"/>
          </a:p>
        </p:txBody>
      </p:sp>
    </p:spTree>
    <p:extLst>
      <p:ext uri="{BB962C8B-B14F-4D97-AF65-F5344CB8AC3E}">
        <p14:creationId xmlns:p14="http://schemas.microsoft.com/office/powerpoint/2010/main" val="2766416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Выступление всегда начинается с </a:t>
            </a:r>
            <a:r>
              <a:rPr lang="ru-RU" dirty="0" err="1" smtClean="0"/>
              <a:t>тайминга</a:t>
            </a:r>
            <a:r>
              <a:rPr lang="ru-RU" dirty="0" smtClean="0"/>
              <a:t>. У вас есть строго определенное время на публичное выступление и его </a:t>
            </a:r>
            <a:r>
              <a:rPr lang="ru-RU" dirty="0" err="1" smtClean="0"/>
              <a:t>архиважно</a:t>
            </a:r>
            <a:r>
              <a:rPr lang="ru-RU" dirty="0" smtClean="0"/>
              <a:t> соблюдать. Помните правило – один слайд – одна идея. Формула для расчета</a:t>
            </a:r>
            <a:r>
              <a:rPr lang="ru-RU" baseline="0" dirty="0" smtClean="0"/>
              <a:t> количества слайдов следующая – количество минут плюс два слайда, один из которых титульный, второй «спасибо за внимание».</a:t>
            </a:r>
            <a:r>
              <a:rPr lang="ru-RU" dirty="0" smtClean="0"/>
              <a:t>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33</a:t>
            </a:fld>
            <a:endParaRPr lang="ru-RU"/>
          </a:p>
        </p:txBody>
      </p:sp>
    </p:spTree>
    <p:extLst>
      <p:ext uri="{BB962C8B-B14F-4D97-AF65-F5344CB8AC3E}">
        <p14:creationId xmlns:p14="http://schemas.microsoft.com/office/powerpoint/2010/main" val="2580762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Яркое начало презентации позволит привлечь внимание аудитории. Этого можно добиться просто назвав главную идею презентации, если она сформулирована правильно, то сама по себе вызовет интерес. Задавая</a:t>
            </a:r>
            <a:r>
              <a:rPr lang="ru-RU" baseline="0" dirty="0" smtClean="0"/>
              <a:t> вопросы во время вступления вы вовлекаете аудиторию в презентацию, теперь они тоже ее участники, а значит будут относиться к ней с уважением. </a:t>
            </a:r>
            <a:r>
              <a:rPr lang="ru-RU" b="0" baseline="0" dirty="0" smtClean="0"/>
              <a:t>Можно немного сгустить краски при описании проблемы, а потом </a:t>
            </a:r>
            <a:r>
              <a:rPr lang="ru-RU" sz="1200" b="0" kern="1200" dirty="0" smtClean="0">
                <a:solidFill>
                  <a:schemeClr val="tx1"/>
                </a:solidFill>
                <a:effectLst/>
                <a:latin typeface="+mn-lt"/>
                <a:ea typeface="+mn-ea"/>
                <a:cs typeface="+mn-cs"/>
              </a:rPr>
              <a:t>расписать, как будет выглядеть мир ваших слушателей, когда проблема исчезнет.</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effectLst/>
                <a:latin typeface="+mn-lt"/>
                <a:ea typeface="+mn-ea"/>
                <a:cs typeface="+mn-cs"/>
              </a:rPr>
              <a:t>Если есть статистические</a:t>
            </a:r>
            <a:r>
              <a:rPr lang="ru-RU" sz="1200" b="0" kern="1200" baseline="0" dirty="0" smtClean="0">
                <a:solidFill>
                  <a:schemeClr val="tx1"/>
                </a:solidFill>
                <a:effectLst/>
                <a:latin typeface="+mn-lt"/>
                <a:ea typeface="+mn-ea"/>
                <a:cs typeface="+mn-cs"/>
              </a:rPr>
              <a:t> данные, которые связаны с вашим проектом и могут шокировать аудиторию – заявите об этом! Например, по данным исследований ФРИИ среднестатистический Россиянин проводит в сети интернет 9 лет своей жизни.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baseline="0" dirty="0" smtClean="0">
                <a:solidFill>
                  <a:schemeClr val="tx1"/>
                </a:solidFill>
                <a:effectLst/>
                <a:latin typeface="+mn-lt"/>
                <a:ea typeface="+mn-ea"/>
                <a:cs typeface="+mn-cs"/>
              </a:rPr>
              <a:t>Можете рассказать историю о своей жизни или историю в духе «Когда я ехал на презентацию, то я думала…».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baseline="0" dirty="0" smtClean="0">
                <a:solidFill>
                  <a:schemeClr val="tx1"/>
                </a:solidFill>
                <a:effectLst/>
                <a:latin typeface="+mn-lt"/>
                <a:ea typeface="+mn-ea"/>
                <a:cs typeface="+mn-cs"/>
              </a:rPr>
              <a:t>Если у вас есть прототип продукта, то его можно удачно вписать в выступление.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baseline="0" dirty="0" smtClean="0">
                <a:solidFill>
                  <a:schemeClr val="tx1"/>
                </a:solidFill>
                <a:effectLst/>
                <a:latin typeface="+mn-lt"/>
                <a:ea typeface="+mn-ea"/>
                <a:cs typeface="+mn-cs"/>
              </a:rPr>
              <a:t>Начиная выступление с фразы знаменитого человека вы как бы переносите на себя его авторитет.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34</a:t>
            </a:fld>
            <a:endParaRPr lang="ru-RU"/>
          </a:p>
        </p:txBody>
      </p:sp>
    </p:spTree>
    <p:extLst>
      <p:ext uri="{BB962C8B-B14F-4D97-AF65-F5344CB8AC3E}">
        <p14:creationId xmlns:p14="http://schemas.microsoft.com/office/powerpoint/2010/main" val="1624156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Информация на слайде –</a:t>
            </a:r>
            <a:r>
              <a:rPr lang="ru-RU" baseline="0" dirty="0" smtClean="0"/>
              <a:t> это не краткий конспект вашего выступления, презентация не должна помочь вам выступить, она должна помочь вашей аудитории вас услышать. В качестве подсказок можно использовать небольшой листочек с пометками, но лучший вариант – это говорить от себя.</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35</a:t>
            </a:fld>
            <a:endParaRPr lang="ru-RU"/>
          </a:p>
        </p:txBody>
      </p:sp>
    </p:spTree>
    <p:extLst>
      <p:ext uri="{BB962C8B-B14F-4D97-AF65-F5344CB8AC3E}">
        <p14:creationId xmlns:p14="http://schemas.microsoft.com/office/powerpoint/2010/main" val="3646028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Начинающие ораторы бояться в процессе выступления допустить ошибку в</a:t>
            </a:r>
            <a:r>
              <a:rPr lang="ru-RU" baseline="0" dirty="0" smtClean="0"/>
              <a:t> тексте или произношении. Но как показывает практика, эту ошибку либо не заметят, либо простят, если презентация будет интересна аудитории.</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36</a:t>
            </a:fld>
            <a:endParaRPr lang="ru-RU"/>
          </a:p>
        </p:txBody>
      </p:sp>
    </p:spTree>
    <p:extLst>
      <p:ext uri="{BB962C8B-B14F-4D97-AF65-F5344CB8AC3E}">
        <p14:creationId xmlns:p14="http://schemas.microsoft.com/office/powerpoint/2010/main" val="1446986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ответах</a:t>
            </a:r>
            <a:r>
              <a:rPr lang="ru-RU" baseline="0" dirty="0" smtClean="0"/>
              <a:t> на вопросы помните – на 90 % вопросов  вы можете ответить без труда, никто не может знать проект лучше его идеолога и создателя. Верьте в себя! На слайде перечислены некоторые варианты действий в случае 10% вопросов, ответы на которые вы не знаете. </a:t>
            </a:r>
          </a:p>
          <a:p>
            <a:r>
              <a:rPr lang="ru-RU" baseline="0" dirty="0" smtClean="0"/>
              <a:t>Иногда можно вернуть вопрос аудитории «Что вы все думаете об этом». Если вы видите по тону задающего или формулировке вопроса, что ответ скорее всего известен задающему, то можно ему его переадресовать – «А что Вы сами об этом думает?». Если есть 100 процентная уверенность, что один из членов команды или коллега знает ответ на вопрос, то переадресуйте его ему. </a:t>
            </a:r>
          </a:p>
          <a:p>
            <a:r>
              <a:rPr lang="ru-RU" baseline="0" dirty="0" smtClean="0"/>
              <a:t>Если вопрос слишком детальный, то предложите его обсудить после выступления. </a:t>
            </a:r>
          </a:p>
          <a:p>
            <a:r>
              <a:rPr lang="ru-RU" baseline="0" dirty="0" smtClean="0"/>
              <a:t>И в заключении хотелось бы сказать, что можно честно признаться аудитории в незнании и пообещать уточнить информацию и довести ее до </a:t>
            </a:r>
            <a:r>
              <a:rPr lang="ru-RU" baseline="0" dirty="0" err="1" smtClean="0"/>
              <a:t>аудитори</a:t>
            </a:r>
            <a:r>
              <a:rPr lang="ru-RU" baseline="0" dirty="0" smtClean="0"/>
              <a:t> – на следующем мероприятии, сайте проекта, </a:t>
            </a:r>
            <a:r>
              <a:rPr lang="ru-RU" baseline="0" dirty="0" err="1" smtClean="0"/>
              <a:t>емэйлом</a:t>
            </a:r>
            <a:r>
              <a:rPr lang="ru-RU" baseline="0" dirty="0" smtClean="0"/>
              <a:t> и т.д.</a:t>
            </a:r>
          </a:p>
          <a:p>
            <a:endParaRPr lang="ru-RU" baseline="0" dirty="0" smtClean="0"/>
          </a:p>
        </p:txBody>
      </p:sp>
      <p:sp>
        <p:nvSpPr>
          <p:cNvPr id="4" name="Номер слайда 3"/>
          <p:cNvSpPr>
            <a:spLocks noGrp="1"/>
          </p:cNvSpPr>
          <p:nvPr>
            <p:ph type="sldNum" sz="quarter" idx="10"/>
          </p:nvPr>
        </p:nvSpPr>
        <p:spPr/>
        <p:txBody>
          <a:bodyPr/>
          <a:lstStyle/>
          <a:p>
            <a:fld id="{CE833F72-08DF-41FD-8BF2-6E46D3020A10}" type="slidenum">
              <a:rPr lang="ru-RU" smtClean="0"/>
              <a:t>37</a:t>
            </a:fld>
            <a:endParaRPr lang="ru-RU"/>
          </a:p>
        </p:txBody>
      </p:sp>
    </p:spTree>
    <p:extLst>
      <p:ext uri="{BB962C8B-B14F-4D97-AF65-F5344CB8AC3E}">
        <p14:creationId xmlns:p14="http://schemas.microsoft.com/office/powerpoint/2010/main" val="1231944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Итак, мы рассмотрели весь жизненный цикл создания и демонстрации презентации проекта от идеи, до приемов эффективной коммуникации с аудиторией во время выступления.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Я </a:t>
            </a:r>
            <a:r>
              <a:rPr lang="ru-RU" baseline="0" dirty="0" smtClean="0"/>
              <a:t>желаю вам успехов в ваших публичных представлениях проектов. </a:t>
            </a:r>
            <a:r>
              <a:rPr lang="ru-RU" dirty="0" smtClean="0"/>
              <a:t>Спасибо за внимание. Вопросы по лекции можно задать на форуме курса «Проектный менеджмент».</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38</a:t>
            </a:fld>
            <a:endParaRPr lang="ru-RU"/>
          </a:p>
        </p:txBody>
      </p:sp>
    </p:spTree>
    <p:extLst>
      <p:ext uri="{BB962C8B-B14F-4D97-AF65-F5344CB8AC3E}">
        <p14:creationId xmlns:p14="http://schemas.microsoft.com/office/powerpoint/2010/main" val="346606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Начнем с определения того,</a:t>
            </a:r>
            <a:r>
              <a:rPr lang="ru-RU" baseline="0" dirty="0" smtClean="0"/>
              <a:t> что же такое эффективная презентация.</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4</a:t>
            </a:fld>
            <a:endParaRPr lang="ru-RU"/>
          </a:p>
        </p:txBody>
      </p:sp>
    </p:spTree>
    <p:extLst>
      <p:ext uri="{BB962C8B-B14F-4D97-AF65-F5344CB8AC3E}">
        <p14:creationId xmlns:p14="http://schemas.microsoft.com/office/powerpoint/2010/main" val="94460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Эффективную презентацию проекта можно абстрактно представить в виде равностороннего треугольника, позволяющего достичь цель презентации проекта посредством баланса самой презентации, например, в </a:t>
            </a:r>
            <a:r>
              <a:rPr lang="ru-RU" sz="1200" kern="1200" dirty="0" err="1" smtClean="0">
                <a:solidFill>
                  <a:schemeClr val="tx1"/>
                </a:solidFill>
                <a:effectLst/>
                <a:latin typeface="+mn-lt"/>
                <a:ea typeface="+mn-ea"/>
                <a:cs typeface="+mn-cs"/>
              </a:rPr>
              <a:t>PowerPoint</a:t>
            </a:r>
            <a:r>
              <a:rPr lang="ru-RU" sz="1200" kern="1200" dirty="0" smtClean="0">
                <a:solidFill>
                  <a:schemeClr val="tx1"/>
                </a:solidFill>
                <a:effectLst/>
                <a:latin typeface="+mn-lt"/>
                <a:ea typeface="+mn-ea"/>
                <a:cs typeface="+mn-cs"/>
              </a:rPr>
              <a:t>, доклада и коммуникации докладчика с аудиторией. Как правило презентация проекта проводится для инвестора, клиента, партнера, представителя научного сообщества и других лиц.</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5</a:t>
            </a:fld>
            <a:endParaRPr lang="ru-RU"/>
          </a:p>
        </p:txBody>
      </p:sp>
    </p:spTree>
    <p:extLst>
      <p:ext uri="{BB962C8B-B14F-4D97-AF65-F5344CB8AC3E}">
        <p14:creationId xmlns:p14="http://schemas.microsoft.com/office/powerpoint/2010/main" val="269267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разных этапах жизненного цикла проекта проводятся различные типы презентаций. Давайте рассмотрим основные из них, </a:t>
            </a:r>
            <a:r>
              <a:rPr lang="ru-RU" dirty="0" smtClean="0"/>
              <a:t>представленные </a:t>
            </a:r>
            <a:r>
              <a:rPr lang="ru-RU" dirty="0" smtClean="0"/>
              <a:t>на </a:t>
            </a:r>
            <a:r>
              <a:rPr lang="ru-RU" dirty="0" smtClean="0"/>
              <a:t>слайде, которые</a:t>
            </a:r>
            <a:r>
              <a:rPr lang="ru-RU" baseline="0" dirty="0" smtClean="0"/>
              <a:t> чаще всего встречаются на практике</a:t>
            </a:r>
            <a:r>
              <a:rPr lang="ru-RU" dirty="0" smtClean="0"/>
              <a:t>. </a:t>
            </a:r>
            <a:endParaRPr lang="ru-RU" dirty="0" smtClean="0"/>
          </a:p>
          <a:p>
            <a:r>
              <a:rPr lang="ru-RU" dirty="0" smtClean="0"/>
              <a:t>Для решения</a:t>
            </a:r>
            <a:r>
              <a:rPr lang="ru-RU" baseline="0" dirty="0" smtClean="0"/>
              <a:t> вопрос о привлечение денежных средств, проект презентуется потенциальным инвесторам. Как правило это происходит в рамках участия в конкурсах от венчурных фондов и государственных программ. </a:t>
            </a:r>
          </a:p>
          <a:p>
            <a:r>
              <a:rPr lang="ru-RU" baseline="0" dirty="0" smtClean="0"/>
              <a:t>Если проект делается на заказ, то основная идея должна быть представлена заказчику. Это можно сделать на стратегической сессии планирования или в индивидуальном порядке. В случае реализации учебного проекта, в качестве заказчика выступает преподаватель.</a:t>
            </a:r>
          </a:p>
          <a:p>
            <a:r>
              <a:rPr lang="ru-RU" baseline="0" dirty="0" smtClean="0"/>
              <a:t>Для ознакомления участников проекта с составом работ и особенностями их проведения проект презентуется команде.</a:t>
            </a:r>
          </a:p>
          <a:p>
            <a:r>
              <a:rPr lang="ru-RU" baseline="0" dirty="0" smtClean="0"/>
              <a:t>Количество и состав промежуточных отчетов по реализации проекта зависит от требований заказчика.</a:t>
            </a:r>
          </a:p>
          <a:p>
            <a:r>
              <a:rPr lang="ru-RU" baseline="0" dirty="0" smtClean="0"/>
              <a:t>Итоговая презентация проекта как правило включает описание усвоенных уроков и презентуется руководству и коллегам.</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6</a:t>
            </a:fld>
            <a:endParaRPr lang="ru-RU"/>
          </a:p>
        </p:txBody>
      </p:sp>
    </p:spTree>
    <p:extLst>
      <p:ext uri="{BB962C8B-B14F-4D97-AF65-F5344CB8AC3E}">
        <p14:creationId xmlns:p14="http://schemas.microsoft.com/office/powerpoint/2010/main" val="153053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Итак эффективная презентация позволяет достичь цель, поэтому крайне важно эту цель четко и однозначно поставить. Определитесь, что бы Вы хотели, чтобы сделали слушатели после завершения презентации.</a:t>
            </a:r>
            <a:r>
              <a:rPr lang="ru-RU" baseline="0" dirty="0" smtClean="0"/>
              <a:t>  На слайде представлены несколько примеров таких целей.</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7</a:t>
            </a:fld>
            <a:endParaRPr lang="ru-RU"/>
          </a:p>
        </p:txBody>
      </p:sp>
    </p:spTree>
    <p:extLst>
      <p:ext uri="{BB962C8B-B14F-4D97-AF65-F5344CB8AC3E}">
        <p14:creationId xmlns:p14="http://schemas.microsoft.com/office/powerpoint/2010/main" val="328316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Презентация всегда направлена на аудиторию, она будет эффективной только в том случае, если аудитория ее примет и в последствии сделает какие-то действия, которые вы от нее ожидаете. Зная аудиторию, вы сможете подобрать аргументы, которые станут решающими для выполнения этих действий. Отсюда следует простая рекомендация -  изучите свою аудиторию. Узнайте инвесторы из каких компаний присутствуют, проект какого содержания они обычно готовы поддержать.  На слайде представлены примерные вопросы для изучения аудитории в целом и каждой целевой группы в частности. Если аудитория является специалистами в вашей профессиональной области, то в презентации можно использовать много «вкусных» деталей, если аудитория не погружена в тематику, то лучше сделать акцент на актуальности и проблематике проекта.</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t>8</a:t>
            </a:fld>
            <a:endParaRPr lang="ru-RU"/>
          </a:p>
        </p:txBody>
      </p:sp>
    </p:spTree>
    <p:extLst>
      <p:ext uri="{BB962C8B-B14F-4D97-AF65-F5344CB8AC3E}">
        <p14:creationId xmlns:p14="http://schemas.microsoft.com/office/powerpoint/2010/main" val="129872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Исходя</a:t>
            </a:r>
            <a:r>
              <a:rPr lang="ru-RU" baseline="0" dirty="0" smtClean="0"/>
              <a:t> из цели можно определить идею презентации, которую вы хотите чтобы люди усвоили и смогли донести другим людям. Это идея должна быть с одной стороны простой, с другой оригинальной, иначе ее не запомнят. Идею можно сформулировать по</a:t>
            </a:r>
            <a:r>
              <a:rPr lang="en-US" baseline="0" dirty="0" smtClean="0"/>
              <a:t> </a:t>
            </a:r>
            <a:r>
              <a:rPr lang="ru-RU" baseline="0" dirty="0" smtClean="0"/>
              <a:t>короткой формуле «Х» для «</a:t>
            </a:r>
            <a:r>
              <a:rPr lang="en-US" baseline="0" dirty="0" smtClean="0"/>
              <a:t>Y</a:t>
            </a:r>
            <a:r>
              <a:rPr lang="ru-RU" baseline="0" dirty="0" smtClean="0"/>
              <a:t>»</a:t>
            </a:r>
            <a:r>
              <a:rPr lang="en-US" baseline="0" dirty="0" smtClean="0"/>
              <a:t>. </a:t>
            </a:r>
            <a:r>
              <a:rPr lang="ru-RU" baseline="0" dirty="0" smtClean="0"/>
              <a:t> Что вы презентуете и как это может использовать аудитория.</a:t>
            </a:r>
            <a:r>
              <a:rPr lang="en-US" baseline="0" dirty="0" smtClean="0"/>
              <a:t> </a:t>
            </a:r>
            <a:r>
              <a:rPr lang="ru-RU" baseline="0" dirty="0" smtClean="0"/>
              <a:t>Например, идея знаменитой презентации Стива Джобса 2017 года следующая – «айпод, телефон и интернет коммуникатор, не три разных устройства, а одно». Это было крайне революционное заявление по тем временам.</a:t>
            </a:r>
            <a:r>
              <a:rPr lang="en-US" baseline="0" dirty="0" smtClean="0"/>
              <a:t> </a:t>
            </a:r>
            <a:endParaRPr lang="ru-RU" baseline="0" dirty="0" smtClean="0"/>
          </a:p>
          <a:p>
            <a:r>
              <a:rPr lang="ru-RU" baseline="0" dirty="0" smtClean="0"/>
              <a:t>В науке есть </a:t>
            </a:r>
            <a:r>
              <a:rPr lang="ru-RU" b="0" baseline="0" dirty="0" smtClean="0"/>
              <a:t>ф</a:t>
            </a:r>
            <a:r>
              <a:rPr lang="ru-RU" sz="1200" b="0" i="0" kern="1200" dirty="0" smtClean="0">
                <a:solidFill>
                  <a:schemeClr val="tx1"/>
                </a:solidFill>
                <a:effectLst/>
                <a:latin typeface="+mn-lt"/>
                <a:ea typeface="+mn-ea"/>
                <a:cs typeface="+mn-cs"/>
              </a:rPr>
              <a:t>еномен летающего стула, который гласит: «неважно, о чем вы рассказываете на сцене. Если вы в своем выступлении возьмете стул и бросите его куда-нибудь, ваше выступление запомнят». Таким стулом должна стать идея вашей презентации.</a:t>
            </a:r>
            <a:endParaRPr lang="ru-RU" b="0" baseline="0" dirty="0" smtClean="0"/>
          </a:p>
          <a:p>
            <a:r>
              <a:rPr lang="ru-RU" b="0" baseline="0" dirty="0" smtClean="0"/>
              <a:t>Одна презентация – одна идея. Если нужно передать несколько идей, то необходимо использовать несколько разных презентаций на связанных мероприятиях</a:t>
            </a:r>
            <a:r>
              <a:rPr lang="ru-RU" baseline="0" dirty="0" smtClean="0"/>
              <a:t>.</a:t>
            </a:r>
            <a:endParaRPr lang="en-US" baseline="0" dirty="0" smtClean="0"/>
          </a:p>
          <a:p>
            <a:r>
              <a:rPr lang="ru-RU" baseline="0" dirty="0" smtClean="0"/>
              <a:t>Можно написать несколько идей презентации на листе, а затем выбрать самую вескую и сильную. Также для создания запоминающейся презентации проекта можно включить в свое выступление какие-то физические предметы. Например принести прототип или демонстрационную версию продукта.</a:t>
            </a:r>
          </a:p>
          <a:p>
            <a:r>
              <a:rPr lang="ru-RU" sz="1200" b="0" i="0" kern="1200" dirty="0" smtClean="0">
                <a:solidFill>
                  <a:schemeClr val="tx1"/>
                </a:solidFill>
                <a:effectLst/>
                <a:latin typeface="+mn-lt"/>
                <a:ea typeface="+mn-ea"/>
                <a:cs typeface="+mn-cs"/>
              </a:rPr>
              <a:t>Иногда, в качестве идеи используется подход сравнения своего ценностного предложения с ценностным предложением другой хорошо известной  компании.</a:t>
            </a:r>
            <a:r>
              <a:rPr lang="ru-RU" sz="1200" b="0" i="0" kern="1200" baseline="0" dirty="0" smtClean="0">
                <a:solidFill>
                  <a:schemeClr val="tx1"/>
                </a:solidFill>
                <a:effectLst/>
                <a:latin typeface="+mn-lt"/>
                <a:ea typeface="+mn-ea"/>
                <a:cs typeface="+mn-cs"/>
              </a:rPr>
              <a:t> Например: «Мы </a:t>
            </a:r>
            <a:r>
              <a:rPr lang="en-US" sz="1200" b="0" i="0" kern="1200" baseline="0" dirty="0" err="1" smtClean="0">
                <a:solidFill>
                  <a:schemeClr val="tx1"/>
                </a:solidFill>
                <a:effectLst/>
                <a:latin typeface="+mn-lt"/>
                <a:ea typeface="+mn-ea"/>
                <a:cs typeface="+mn-cs"/>
              </a:rPr>
              <a:t>Uber</a:t>
            </a:r>
            <a:r>
              <a:rPr lang="en-US" sz="1200" b="0" i="0" kern="1200" baseline="0" dirty="0" smtClean="0">
                <a:solidFill>
                  <a:schemeClr val="tx1"/>
                </a:solidFill>
                <a:effectLst/>
                <a:latin typeface="+mn-lt"/>
                <a:ea typeface="+mn-ea"/>
                <a:cs typeface="+mn-cs"/>
              </a:rPr>
              <a:t> </a:t>
            </a:r>
            <a:r>
              <a:rPr lang="ru-RU" sz="1200" b="0" i="0" kern="1200" baseline="0" dirty="0" smtClean="0">
                <a:solidFill>
                  <a:schemeClr val="tx1"/>
                </a:solidFill>
                <a:effectLst/>
                <a:latin typeface="+mn-lt"/>
                <a:ea typeface="+mn-ea"/>
                <a:cs typeface="+mn-cs"/>
              </a:rPr>
              <a:t>для домашних питомцев», «Мы </a:t>
            </a:r>
            <a:r>
              <a:rPr lang="en-US" sz="1200" b="0" i="0" kern="1200" baseline="0" dirty="0" smtClean="0">
                <a:solidFill>
                  <a:schemeClr val="tx1"/>
                </a:solidFill>
                <a:effectLst/>
                <a:latin typeface="+mn-lt"/>
                <a:ea typeface="+mn-ea"/>
                <a:cs typeface="+mn-cs"/>
              </a:rPr>
              <a:t>NETFLIX </a:t>
            </a:r>
            <a:r>
              <a:rPr lang="ru-RU" sz="1200" b="0" i="0" kern="1200" baseline="0" dirty="0" smtClean="0">
                <a:solidFill>
                  <a:schemeClr val="tx1"/>
                </a:solidFill>
                <a:effectLst/>
                <a:latin typeface="+mn-lt"/>
                <a:ea typeface="+mn-ea"/>
                <a:cs typeface="+mn-cs"/>
              </a:rPr>
              <a:t>для видеоигр». Обязательное условие для применения подхода – ваша бизнес-модель должна коррелировать с компанией на которую вы ссылаетесь.</a:t>
            </a:r>
            <a:endParaRPr lang="ru-RU" baseline="0" dirty="0" smtClean="0"/>
          </a:p>
        </p:txBody>
      </p:sp>
      <p:sp>
        <p:nvSpPr>
          <p:cNvPr id="4" name="Номер слайда 3"/>
          <p:cNvSpPr>
            <a:spLocks noGrp="1"/>
          </p:cNvSpPr>
          <p:nvPr>
            <p:ph type="sldNum" sz="quarter" idx="10"/>
          </p:nvPr>
        </p:nvSpPr>
        <p:spPr/>
        <p:txBody>
          <a:bodyPr/>
          <a:lstStyle/>
          <a:p>
            <a:fld id="{CE833F72-08DF-41FD-8BF2-6E46D3020A10}" type="slidenum">
              <a:rPr lang="ru-RU" smtClean="0"/>
              <a:t>9</a:t>
            </a:fld>
            <a:endParaRPr lang="ru-RU"/>
          </a:p>
        </p:txBody>
      </p:sp>
    </p:spTree>
    <p:extLst>
      <p:ext uri="{BB962C8B-B14F-4D97-AF65-F5344CB8AC3E}">
        <p14:creationId xmlns:p14="http://schemas.microsoft.com/office/powerpoint/2010/main" val="266869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325531"/>
            <a:ext cx="10800160" cy="2819800"/>
          </a:xfrm>
        </p:spPr>
        <p:txBody>
          <a:bodyPr anchor="b"/>
          <a:lstStyle>
            <a:lvl1pPr algn="ctr">
              <a:defRPr sz="7086"/>
            </a:lvl1pPr>
          </a:lstStyle>
          <a:p>
            <a:r>
              <a:rPr lang="ru-RU" smtClean="0"/>
              <a:t>Образец заголовка</a:t>
            </a:r>
            <a:endParaRPr lang="en-US" dirty="0"/>
          </a:p>
        </p:txBody>
      </p:sp>
      <p:sp>
        <p:nvSpPr>
          <p:cNvPr id="3" name="Subtitle 2"/>
          <p:cNvSpPr>
            <a:spLocks noGrp="1"/>
          </p:cNvSpPr>
          <p:nvPr>
            <p:ph type="subTitle" idx="1"/>
          </p:nvPr>
        </p:nvSpPr>
        <p:spPr>
          <a:xfrm>
            <a:off x="1800027" y="4254073"/>
            <a:ext cx="10800160" cy="1955486"/>
          </a:xfrm>
        </p:spPr>
        <p:txBody>
          <a:bodyPr/>
          <a:lstStyle>
            <a:lvl1pPr marL="0" indent="0" algn="ctr">
              <a:buNone/>
              <a:defRPr sz="2834"/>
            </a:lvl1pPr>
            <a:lvl2pPr marL="539953" indent="0" algn="ctr">
              <a:buNone/>
              <a:defRPr sz="2362"/>
            </a:lvl2pPr>
            <a:lvl3pPr marL="1079906" indent="0" algn="ctr">
              <a:buNone/>
              <a:defRPr sz="2126"/>
            </a:lvl3pPr>
            <a:lvl4pPr marL="1619860" indent="0" algn="ctr">
              <a:buNone/>
              <a:defRPr sz="1890"/>
            </a:lvl4pPr>
            <a:lvl5pPr marL="2159813" indent="0" algn="ctr">
              <a:buNone/>
              <a:defRPr sz="1890"/>
            </a:lvl5pPr>
            <a:lvl6pPr marL="2699766" indent="0" algn="ctr">
              <a:buNone/>
              <a:defRPr sz="1890"/>
            </a:lvl6pPr>
            <a:lvl7pPr marL="3239719" indent="0" algn="ctr">
              <a:buNone/>
              <a:defRPr sz="1890"/>
            </a:lvl7pPr>
            <a:lvl8pPr marL="3779672" indent="0" algn="ctr">
              <a:buNone/>
              <a:defRPr sz="1890"/>
            </a:lvl8pPr>
            <a:lvl9pPr marL="4319626" indent="0" algn="ctr">
              <a:buNone/>
              <a:defRPr sz="189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DB0457-3B34-4287-809D-F4333ED19EFE}" type="datetimeFigureOut">
              <a:rPr lang="ru-RU" smtClean="0"/>
              <a:t>28.11.2019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120408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DB0457-3B34-4287-809D-F4333ED19EFE}" type="datetimeFigureOut">
              <a:rPr lang="ru-RU" smtClean="0"/>
              <a:t>28.11.2019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168641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31220"/>
            <a:ext cx="3105046" cy="6863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015" y="431220"/>
            <a:ext cx="9135135" cy="6863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DB0457-3B34-4287-809D-F4333ED19EFE}" type="datetimeFigureOut">
              <a:rPr lang="ru-RU" smtClean="0"/>
              <a:t>28.11.2019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66655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DB0457-3B34-4287-809D-F4333ED19EFE}" type="datetimeFigureOut">
              <a:rPr lang="ru-RU" smtClean="0"/>
              <a:t>28.11.2019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148304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82514" y="2019233"/>
            <a:ext cx="12420184" cy="3369135"/>
          </a:xfrm>
        </p:spPr>
        <p:txBody>
          <a:bodyPr anchor="b"/>
          <a:lstStyle>
            <a:lvl1pPr>
              <a:defRPr sz="7086"/>
            </a:lvl1pPr>
          </a:lstStyle>
          <a:p>
            <a:r>
              <a:rPr lang="ru-RU" smtClean="0"/>
              <a:t>Образец заголовка</a:t>
            </a:r>
            <a:endParaRPr lang="en-US" dirty="0"/>
          </a:p>
        </p:txBody>
      </p:sp>
      <p:sp>
        <p:nvSpPr>
          <p:cNvPr id="3" name="Text Placeholder 2"/>
          <p:cNvSpPr>
            <a:spLocks noGrp="1"/>
          </p:cNvSpPr>
          <p:nvPr>
            <p:ph type="body" idx="1"/>
          </p:nvPr>
        </p:nvSpPr>
        <p:spPr>
          <a:xfrm>
            <a:off x="982514" y="5420241"/>
            <a:ext cx="12420184" cy="1771749"/>
          </a:xfrm>
        </p:spPr>
        <p:txBody>
          <a:bodyPr/>
          <a:lstStyle>
            <a:lvl1pPr marL="0" indent="0">
              <a:buNone/>
              <a:defRPr sz="2834">
                <a:solidFill>
                  <a:schemeClr val="tx1">
                    <a:tint val="75000"/>
                  </a:schemeClr>
                </a:solidFill>
              </a:defRPr>
            </a:lvl1pPr>
            <a:lvl2pPr marL="539953" indent="0">
              <a:buNone/>
              <a:defRPr sz="2362">
                <a:solidFill>
                  <a:schemeClr val="tx1">
                    <a:tint val="75000"/>
                  </a:schemeClr>
                </a:solidFill>
              </a:defRPr>
            </a:lvl2pPr>
            <a:lvl3pPr marL="1079906" indent="0">
              <a:buNone/>
              <a:defRPr sz="2126">
                <a:solidFill>
                  <a:schemeClr val="tx1">
                    <a:tint val="75000"/>
                  </a:schemeClr>
                </a:solidFill>
              </a:defRPr>
            </a:lvl3pPr>
            <a:lvl4pPr marL="1619860" indent="0">
              <a:buNone/>
              <a:defRPr sz="1890">
                <a:solidFill>
                  <a:schemeClr val="tx1">
                    <a:tint val="75000"/>
                  </a:schemeClr>
                </a:solidFill>
              </a:defRPr>
            </a:lvl4pPr>
            <a:lvl5pPr marL="2159813" indent="0">
              <a:buNone/>
              <a:defRPr sz="1890">
                <a:solidFill>
                  <a:schemeClr val="tx1">
                    <a:tint val="75000"/>
                  </a:schemeClr>
                </a:solidFill>
              </a:defRPr>
            </a:lvl5pPr>
            <a:lvl6pPr marL="2699766" indent="0">
              <a:buNone/>
              <a:defRPr sz="1890">
                <a:solidFill>
                  <a:schemeClr val="tx1">
                    <a:tint val="75000"/>
                  </a:schemeClr>
                </a:solidFill>
              </a:defRPr>
            </a:lvl6pPr>
            <a:lvl7pPr marL="3239719" indent="0">
              <a:buNone/>
              <a:defRPr sz="1890">
                <a:solidFill>
                  <a:schemeClr val="tx1">
                    <a:tint val="75000"/>
                  </a:schemeClr>
                </a:solidFill>
              </a:defRPr>
            </a:lvl7pPr>
            <a:lvl8pPr marL="3779672" indent="0">
              <a:buNone/>
              <a:defRPr sz="1890">
                <a:solidFill>
                  <a:schemeClr val="tx1">
                    <a:tint val="75000"/>
                  </a:schemeClr>
                </a:solidFill>
              </a:defRPr>
            </a:lvl8pPr>
            <a:lvl9pPr marL="4319626" indent="0">
              <a:buNone/>
              <a:defRPr sz="189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DB0457-3B34-4287-809D-F4333ED19EFE}" type="datetimeFigureOut">
              <a:rPr lang="ru-RU" smtClean="0"/>
              <a:t>28.11.2019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64381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90014" y="2156097"/>
            <a:ext cx="6120091" cy="51390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290108" y="2156097"/>
            <a:ext cx="6120091" cy="51390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DB0457-3B34-4287-809D-F4333ED19EFE}" type="datetimeFigureOut">
              <a:rPr lang="ru-RU" smtClean="0"/>
              <a:t>28.11.2019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285005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91890" y="431220"/>
            <a:ext cx="12420184" cy="1565514"/>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91891" y="1985485"/>
            <a:ext cx="6091965"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ru-RU" smtClean="0"/>
              <a:t>Образец текста</a:t>
            </a:r>
          </a:p>
        </p:txBody>
      </p:sp>
      <p:sp>
        <p:nvSpPr>
          <p:cNvPr id="4" name="Content Placeholder 3"/>
          <p:cNvSpPr>
            <a:spLocks noGrp="1"/>
          </p:cNvSpPr>
          <p:nvPr>
            <p:ph sz="half" idx="2"/>
          </p:nvPr>
        </p:nvSpPr>
        <p:spPr>
          <a:xfrm>
            <a:off x="991891" y="2958540"/>
            <a:ext cx="6091965" cy="435156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290108" y="1985485"/>
            <a:ext cx="6121966"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ru-RU" smtClean="0"/>
              <a:t>Образец текста</a:t>
            </a:r>
          </a:p>
        </p:txBody>
      </p:sp>
      <p:sp>
        <p:nvSpPr>
          <p:cNvPr id="6" name="Content Placeholder 5"/>
          <p:cNvSpPr>
            <a:spLocks noGrp="1"/>
          </p:cNvSpPr>
          <p:nvPr>
            <p:ph sz="quarter" idx="4"/>
          </p:nvPr>
        </p:nvSpPr>
        <p:spPr>
          <a:xfrm>
            <a:off x="7290108" y="2958540"/>
            <a:ext cx="6121966" cy="435156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DB0457-3B34-4287-809D-F4333ED19EFE}" type="datetimeFigureOut">
              <a:rPr lang="ru-RU" smtClean="0"/>
              <a:t>28.11.2019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48257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DB0457-3B34-4287-809D-F4333ED19EFE}" type="datetimeFigureOut">
              <a:rPr lang="ru-RU" smtClean="0"/>
              <a:t>28.11.2019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54445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B0457-3B34-4287-809D-F4333ED19EFE}" type="datetimeFigureOut">
              <a:rPr lang="ru-RU" smtClean="0"/>
              <a:t>28.11.2019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422436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ru-RU" smtClean="0"/>
              <a:t>Образец заголовка</a:t>
            </a:r>
            <a:endParaRPr lang="en-US" dirty="0"/>
          </a:p>
        </p:txBody>
      </p:sp>
      <p:sp>
        <p:nvSpPr>
          <p:cNvPr id="3" name="Content Placeholder 2"/>
          <p:cNvSpPr>
            <a:spLocks noGrp="1"/>
          </p:cNvSpPr>
          <p:nvPr>
            <p:ph idx="1"/>
          </p:nvPr>
        </p:nvSpPr>
        <p:spPr>
          <a:xfrm>
            <a:off x="6121966" y="1166168"/>
            <a:ext cx="7290108" cy="5755841"/>
          </a:xfrm>
        </p:spPr>
        <p:txBody>
          <a:bodyPr/>
          <a:lstStyle>
            <a:lvl1pPr>
              <a:defRPr sz="3779"/>
            </a:lvl1pPr>
            <a:lvl2pPr>
              <a:defRPr sz="3307"/>
            </a:lvl2pPr>
            <a:lvl3pPr>
              <a:defRPr sz="2834"/>
            </a:lvl3pPr>
            <a:lvl4pPr>
              <a:defRPr sz="2362"/>
            </a:lvl4pPr>
            <a:lvl5pPr>
              <a:defRPr sz="2362"/>
            </a:lvl5pPr>
            <a:lvl6pPr>
              <a:defRPr sz="2362"/>
            </a:lvl6pPr>
            <a:lvl7pPr>
              <a:defRPr sz="2362"/>
            </a:lvl7pPr>
            <a:lvl8pPr>
              <a:defRPr sz="2362"/>
            </a:lvl8pPr>
            <a:lvl9pPr>
              <a:defRPr sz="23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ru-RU" smtClean="0"/>
              <a:t>Образец текста</a:t>
            </a:r>
          </a:p>
        </p:txBody>
      </p:sp>
      <p:sp>
        <p:nvSpPr>
          <p:cNvPr id="5" name="Date Placeholder 4"/>
          <p:cNvSpPr>
            <a:spLocks noGrp="1"/>
          </p:cNvSpPr>
          <p:nvPr>
            <p:ph type="dt" sz="half" idx="10"/>
          </p:nvPr>
        </p:nvSpPr>
        <p:spPr/>
        <p:txBody>
          <a:bodyPr/>
          <a:lstStyle/>
          <a:p>
            <a:fld id="{DDDB0457-3B34-4287-809D-F4333ED19EFE}" type="datetimeFigureOut">
              <a:rPr lang="ru-RU" smtClean="0"/>
              <a:t>28.11.2019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312209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121966" y="1166168"/>
            <a:ext cx="7290108" cy="5755841"/>
          </a:xfrm>
        </p:spPr>
        <p:txBody>
          <a:bodyPr anchor="t"/>
          <a:lstStyle>
            <a:lvl1pPr marL="0" indent="0">
              <a:buNone/>
              <a:defRPr sz="3779"/>
            </a:lvl1pPr>
            <a:lvl2pPr marL="539953" indent="0">
              <a:buNone/>
              <a:defRPr sz="3307"/>
            </a:lvl2pPr>
            <a:lvl3pPr marL="1079906" indent="0">
              <a:buNone/>
              <a:defRPr sz="2834"/>
            </a:lvl3pPr>
            <a:lvl4pPr marL="1619860" indent="0">
              <a:buNone/>
              <a:defRPr sz="2362"/>
            </a:lvl4pPr>
            <a:lvl5pPr marL="2159813" indent="0">
              <a:buNone/>
              <a:defRPr sz="2362"/>
            </a:lvl5pPr>
            <a:lvl6pPr marL="2699766" indent="0">
              <a:buNone/>
              <a:defRPr sz="2362"/>
            </a:lvl6pPr>
            <a:lvl7pPr marL="3239719" indent="0">
              <a:buNone/>
              <a:defRPr sz="2362"/>
            </a:lvl7pPr>
            <a:lvl8pPr marL="3779672" indent="0">
              <a:buNone/>
              <a:defRPr sz="2362"/>
            </a:lvl8pPr>
            <a:lvl9pPr marL="4319626" indent="0">
              <a:buNone/>
              <a:defRPr sz="2362"/>
            </a:lvl9pPr>
          </a:lstStyle>
          <a:p>
            <a:r>
              <a:rPr lang="ru-RU" smtClean="0"/>
              <a:t>Вставка рисунка</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ru-RU" smtClean="0"/>
              <a:t>Образец текста</a:t>
            </a:r>
          </a:p>
        </p:txBody>
      </p:sp>
      <p:sp>
        <p:nvSpPr>
          <p:cNvPr id="5" name="Date Placeholder 4"/>
          <p:cNvSpPr>
            <a:spLocks noGrp="1"/>
          </p:cNvSpPr>
          <p:nvPr>
            <p:ph type="dt" sz="half" idx="10"/>
          </p:nvPr>
        </p:nvSpPr>
        <p:spPr/>
        <p:txBody>
          <a:bodyPr/>
          <a:lstStyle/>
          <a:p>
            <a:fld id="{DDDB0457-3B34-4287-809D-F4333ED19EFE}" type="datetimeFigureOut">
              <a:rPr lang="ru-RU" smtClean="0"/>
              <a:t>28.11.2019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E70E63-9E4F-4E83-83BA-E68D5EE6AE57}" type="slidenum">
              <a:rPr lang="ru-RU" smtClean="0"/>
              <a:t>‹#›</a:t>
            </a:fld>
            <a:endParaRPr lang="ru-RU"/>
          </a:p>
        </p:txBody>
      </p:sp>
    </p:spTree>
    <p:extLst>
      <p:ext uri="{BB962C8B-B14F-4D97-AF65-F5344CB8AC3E}">
        <p14:creationId xmlns:p14="http://schemas.microsoft.com/office/powerpoint/2010/main" val="74151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31220"/>
            <a:ext cx="12420184" cy="156551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90015" y="2156097"/>
            <a:ext cx="12420184" cy="513901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DDDB0457-3B34-4287-809D-F4333ED19EFE}" type="datetimeFigureOut">
              <a:rPr lang="ru-RU" smtClean="0"/>
              <a:t>28.11.2019</a:t>
            </a:fld>
            <a:endParaRPr lang="ru-RU"/>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85E70E63-9E4F-4E83-83BA-E68D5EE6AE57}" type="slidenum">
              <a:rPr lang="ru-RU" smtClean="0"/>
              <a:t>‹#›</a:t>
            </a:fld>
            <a:endParaRPr lang="ru-RU"/>
          </a:p>
        </p:txBody>
      </p:sp>
    </p:spTree>
    <p:extLst>
      <p:ext uri="{BB962C8B-B14F-4D97-AF65-F5344CB8AC3E}">
        <p14:creationId xmlns:p14="http://schemas.microsoft.com/office/powerpoint/2010/main" val="823050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06" rtl="0" eaLnBrk="1" latinLnBrk="0" hangingPunct="1">
        <a:defRPr sz="2126" kern="1200">
          <a:solidFill>
            <a:schemeClr val="tx1"/>
          </a:solidFill>
          <a:latin typeface="+mn-lt"/>
          <a:ea typeface="+mn-ea"/>
          <a:cs typeface="+mn-cs"/>
        </a:defRPr>
      </a:lvl1pPr>
      <a:lvl2pPr marL="539953" algn="l" defTabSz="1079906" rtl="0" eaLnBrk="1" latinLnBrk="0" hangingPunct="1">
        <a:defRPr sz="2126" kern="1200">
          <a:solidFill>
            <a:schemeClr val="tx1"/>
          </a:solidFill>
          <a:latin typeface="+mn-lt"/>
          <a:ea typeface="+mn-ea"/>
          <a:cs typeface="+mn-cs"/>
        </a:defRPr>
      </a:lvl2pPr>
      <a:lvl3pPr marL="1079906" algn="l" defTabSz="1079906" rtl="0" eaLnBrk="1" latinLnBrk="0" hangingPunct="1">
        <a:defRPr sz="2126" kern="1200">
          <a:solidFill>
            <a:schemeClr val="tx1"/>
          </a:solidFill>
          <a:latin typeface="+mn-lt"/>
          <a:ea typeface="+mn-ea"/>
          <a:cs typeface="+mn-cs"/>
        </a:defRPr>
      </a:lvl3pPr>
      <a:lvl4pPr marL="1619860" algn="l" defTabSz="1079906" rtl="0" eaLnBrk="1" latinLnBrk="0" hangingPunct="1">
        <a:defRPr sz="2126" kern="1200">
          <a:solidFill>
            <a:schemeClr val="tx1"/>
          </a:solidFill>
          <a:latin typeface="+mn-lt"/>
          <a:ea typeface="+mn-ea"/>
          <a:cs typeface="+mn-cs"/>
        </a:defRPr>
      </a:lvl4pPr>
      <a:lvl5pPr marL="2159813" algn="l" defTabSz="1079906" rtl="0" eaLnBrk="1" latinLnBrk="0" hangingPunct="1">
        <a:defRPr sz="2126" kern="1200">
          <a:solidFill>
            <a:schemeClr val="tx1"/>
          </a:solidFill>
          <a:latin typeface="+mn-lt"/>
          <a:ea typeface="+mn-ea"/>
          <a:cs typeface="+mn-cs"/>
        </a:defRPr>
      </a:lvl5pPr>
      <a:lvl6pPr marL="2699766" algn="l" defTabSz="1079906" rtl="0" eaLnBrk="1" latinLnBrk="0" hangingPunct="1">
        <a:defRPr sz="2126" kern="1200">
          <a:solidFill>
            <a:schemeClr val="tx1"/>
          </a:solidFill>
          <a:latin typeface="+mn-lt"/>
          <a:ea typeface="+mn-ea"/>
          <a:cs typeface="+mn-cs"/>
        </a:defRPr>
      </a:lvl6pPr>
      <a:lvl7pPr marL="3239719" algn="l" defTabSz="1079906" rtl="0" eaLnBrk="1" latinLnBrk="0" hangingPunct="1">
        <a:defRPr sz="2126" kern="1200">
          <a:solidFill>
            <a:schemeClr val="tx1"/>
          </a:solidFill>
          <a:latin typeface="+mn-lt"/>
          <a:ea typeface="+mn-ea"/>
          <a:cs typeface="+mn-cs"/>
        </a:defRPr>
      </a:lvl7pPr>
      <a:lvl8pPr marL="3779672" algn="l" defTabSz="1079906" rtl="0" eaLnBrk="1" latinLnBrk="0" hangingPunct="1">
        <a:defRPr sz="2126" kern="1200">
          <a:solidFill>
            <a:schemeClr val="tx1"/>
          </a:solidFill>
          <a:latin typeface="+mn-lt"/>
          <a:ea typeface="+mn-ea"/>
          <a:cs typeface="+mn-cs"/>
        </a:defRPr>
      </a:lvl8pPr>
      <a:lvl9pPr marL="4319626" algn="l" defTabSz="107990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innoport.online/proekty-pre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innoport.online/proekty-prez"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innoport.online/proekty-prez"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innoport.online/proekty-prez"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innoport.online/proekty-pre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innoport.online/proekty-prez"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innoport.online/proekty-prez"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3886851" y="2387199"/>
            <a:ext cx="11727351"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sz="6000" b="1" dirty="0" smtClean="0">
                <a:solidFill>
                  <a:srgbClr val="003399"/>
                </a:solidFill>
                <a:latin typeface="Arial" panose="020B0604020202020204" pitchFamily="34" charset="0"/>
                <a:cs typeface="Arial" panose="020B0604020202020204" pitchFamily="34" charset="0"/>
              </a:rPr>
              <a:t>Практика управления проектами:</a:t>
            </a:r>
          </a:p>
          <a:p>
            <a:pPr algn="ctr">
              <a:defRPr/>
            </a:pPr>
            <a:r>
              <a:rPr lang="ru-RU" sz="6000" b="1" dirty="0" smtClean="0">
                <a:solidFill>
                  <a:srgbClr val="003399"/>
                </a:solidFill>
                <a:latin typeface="Arial" panose="020B0604020202020204" pitchFamily="34" charset="0"/>
                <a:cs typeface="Arial" panose="020B0604020202020204" pitchFamily="34" charset="0"/>
              </a:rPr>
              <a:t>презентация проекта</a:t>
            </a:r>
            <a:endParaRPr lang="ru-RU" sz="6000" b="1" dirty="0">
              <a:solidFill>
                <a:srgbClr val="003399"/>
              </a:solidFill>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1586" y="-485543"/>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«Проектный менеджмент»</a:t>
            </a:r>
            <a:endParaRPr lang="ru-RU" sz="4800" b="1" dirty="0">
              <a:solidFill>
                <a:srgbClr val="FC730C"/>
              </a:solidFill>
              <a:latin typeface="Arial" panose="020B0604020202020204" pitchFamily="34" charset="0"/>
              <a:cs typeface="Arial" panose="020B0604020202020204" pitchFamily="34" charset="0"/>
            </a:endParaRPr>
          </a:p>
        </p:txBody>
      </p:sp>
      <p:sp>
        <p:nvSpPr>
          <p:cNvPr id="4" name="Прямоугольник 3"/>
          <p:cNvSpPr/>
          <p:nvPr/>
        </p:nvSpPr>
        <p:spPr>
          <a:xfrm>
            <a:off x="2848708" y="5259942"/>
            <a:ext cx="11182227" cy="991800"/>
          </a:xfrm>
          <a:prstGeom prst="rect">
            <a:avLst/>
          </a:prstGeom>
        </p:spPr>
        <p:txBody>
          <a:bodyPr wrap="square" lIns="144006" tIns="72004" rIns="144006" bIns="72004">
            <a:spAutoFit/>
          </a:bodyPr>
          <a:lstStyle/>
          <a:p>
            <a:pPr algn="r"/>
            <a:r>
              <a:rPr lang="ru-RU" sz="2400" b="1" i="1" dirty="0" smtClean="0">
                <a:latin typeface="Arial" panose="020B0604020202020204" pitchFamily="34" charset="0"/>
                <a:cs typeface="Arial" panose="020B0604020202020204" pitchFamily="34" charset="0"/>
              </a:rPr>
              <a:t>Много </a:t>
            </a:r>
            <a:r>
              <a:rPr lang="ru-RU" sz="2400" b="1" i="1" dirty="0">
                <a:latin typeface="Arial" panose="020B0604020202020204" pitchFamily="34" charset="0"/>
                <a:cs typeface="Arial" panose="020B0604020202020204" pitchFamily="34" charset="0"/>
              </a:rPr>
              <a:t>говорить и много сказать </a:t>
            </a:r>
            <a:r>
              <a:rPr lang="ru-RU" sz="2400" b="1" i="1" dirty="0" smtClean="0">
                <a:latin typeface="Arial" panose="020B0604020202020204" pitchFamily="34" charset="0"/>
                <a:cs typeface="Arial" panose="020B0604020202020204" pitchFamily="34" charset="0"/>
              </a:rPr>
              <a:t>- </a:t>
            </a:r>
            <a:r>
              <a:rPr lang="ru-RU" sz="2400" b="1" i="1" dirty="0">
                <a:latin typeface="Arial" panose="020B0604020202020204" pitchFamily="34" charset="0"/>
                <a:cs typeface="Arial" panose="020B0604020202020204" pitchFamily="34" charset="0"/>
              </a:rPr>
              <a:t>не одно и то </a:t>
            </a:r>
            <a:r>
              <a:rPr lang="ru-RU" sz="2400" b="1" i="1" dirty="0" smtClean="0">
                <a:latin typeface="Arial" panose="020B0604020202020204" pitchFamily="34" charset="0"/>
                <a:cs typeface="Arial" panose="020B0604020202020204" pitchFamily="34" charset="0"/>
              </a:rPr>
              <a:t>же</a:t>
            </a:r>
            <a:endParaRPr lang="ru-RU" sz="2400" b="1" i="1" dirty="0">
              <a:latin typeface="Arial" panose="020B0604020202020204" pitchFamily="34" charset="0"/>
              <a:cs typeface="Arial" panose="020B0604020202020204" pitchFamily="34" charset="0"/>
            </a:endParaRPr>
          </a:p>
          <a:p>
            <a:pPr algn="r"/>
            <a:endParaRPr lang="ru-RU" sz="700" b="1" i="1" dirty="0" smtClean="0">
              <a:latin typeface="Arial" panose="020B0604020202020204" pitchFamily="34" charset="0"/>
              <a:cs typeface="Arial" panose="020B0604020202020204" pitchFamily="34" charset="0"/>
            </a:endParaRPr>
          </a:p>
          <a:p>
            <a:pPr algn="r"/>
            <a:r>
              <a:rPr lang="ru-RU" sz="2400" b="1" i="1" dirty="0" smtClean="0">
                <a:latin typeface="Arial" panose="020B0604020202020204" pitchFamily="34" charset="0"/>
                <a:cs typeface="Arial" panose="020B0604020202020204" pitchFamily="34" charset="0"/>
              </a:rPr>
              <a:t>Софокл</a:t>
            </a:r>
            <a:endParaRPr lang="ru-RU"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171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907069" y="2500233"/>
            <a:ext cx="8321888" cy="276151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Эффективная презентация проекта </a:t>
            </a:r>
          </a:p>
          <a:p>
            <a:pPr marL="514350" indent="-514350" defTabSz="492521">
              <a:spcBef>
                <a:spcPts val="1200"/>
              </a:spcBef>
              <a:buAutoNum type="arabicPeriod"/>
            </a:pPr>
            <a:r>
              <a:rPr lang="ru-RU" sz="2800" b="1" dirty="0">
                <a:solidFill>
                  <a:srgbClr val="FC730C"/>
                </a:solidFill>
                <a:latin typeface="Arial" panose="020B0604020202020204" pitchFamily="34" charset="0"/>
                <a:ea typeface="+mj-ea"/>
                <a:cs typeface="Arial" panose="020B0604020202020204" pitchFamily="34" charset="0"/>
              </a:rPr>
              <a:t>Структура презентации проекта</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Продуктивные способы представления информации</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Коммуникация </a:t>
            </a:r>
            <a:r>
              <a:rPr lang="ru-RU" sz="2800" b="1" dirty="0">
                <a:latin typeface="Arial" panose="020B0604020202020204" pitchFamily="34" charset="0"/>
                <a:cs typeface="Arial" panose="020B0604020202020204" pitchFamily="34" charset="0"/>
              </a:rPr>
              <a:t>с аудиторией</a:t>
            </a:r>
          </a:p>
        </p:txBody>
      </p:sp>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«Презентация проекта»</a:t>
            </a:r>
            <a:endParaRPr lang="ru-RU" sz="48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866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400" b="1" dirty="0" smtClean="0">
                <a:solidFill>
                  <a:srgbClr val="FC730C"/>
                </a:solidFill>
                <a:latin typeface="Arial" panose="020B0604020202020204" pitchFamily="34" charset="0"/>
                <a:cs typeface="Arial" panose="020B0604020202020204" pitchFamily="34" charset="0"/>
              </a:rPr>
              <a:t>2.1. Возможная структура презентации проекта</a:t>
            </a:r>
            <a:endParaRPr lang="ru-RU" sz="4400" b="1" dirty="0">
              <a:solidFill>
                <a:srgbClr val="FC730C"/>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29377770"/>
              </p:ext>
            </p:extLst>
          </p:nvPr>
        </p:nvGraphicFramePr>
        <p:xfrm>
          <a:off x="5099649" y="1001269"/>
          <a:ext cx="6449416" cy="6248400"/>
        </p:xfrm>
        <a:graphic>
          <a:graphicData uri="http://schemas.openxmlformats.org/drawingml/2006/table">
            <a:tbl>
              <a:tblPr firstRow="1" bandRow="1">
                <a:tableStyleId>{5940675A-B579-460E-94D1-54222C63F5DA}</a:tableStyleId>
              </a:tblPr>
              <a:tblGrid>
                <a:gridCol w="601973"/>
                <a:gridCol w="2378016"/>
                <a:gridCol w="3469427"/>
              </a:tblGrid>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1.</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b="1" kern="1200" dirty="0" smtClean="0">
                          <a:solidFill>
                            <a:schemeClr val="tx1"/>
                          </a:solidFill>
                          <a:latin typeface="Arial" panose="020B0604020202020204" pitchFamily="34" charset="0"/>
                          <a:ea typeface="+mn-ea"/>
                          <a:cs typeface="Arial" panose="020B0604020202020204" pitchFamily="34" charset="0"/>
                        </a:rPr>
                        <a:t>Титульный слайд</a:t>
                      </a: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i="1" kern="1200" dirty="0" smtClean="0">
                          <a:solidFill>
                            <a:schemeClr val="tx1"/>
                          </a:solidFill>
                          <a:latin typeface="Arial" panose="020B0604020202020204" pitchFamily="34" charset="0"/>
                          <a:ea typeface="+mn-ea"/>
                          <a:cs typeface="Arial" panose="020B0604020202020204" pitchFamily="34" charset="0"/>
                        </a:rPr>
                        <a:t>Название, слоган, идея</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2.</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b="1" kern="1200" dirty="0" smtClean="0">
                          <a:solidFill>
                            <a:schemeClr val="tx1"/>
                          </a:solidFill>
                          <a:latin typeface="Arial" panose="020B0604020202020204" pitchFamily="34" charset="0"/>
                          <a:ea typeface="+mn-ea"/>
                          <a:cs typeface="Arial" panose="020B0604020202020204" pitchFamily="34" charset="0"/>
                        </a:rPr>
                        <a:t>Актуальность</a:t>
                      </a: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i="1" kern="1200" dirty="0" smtClean="0">
                          <a:solidFill>
                            <a:schemeClr val="tx1"/>
                          </a:solidFill>
                          <a:latin typeface="Arial" panose="020B0604020202020204" pitchFamily="34" charset="0"/>
                          <a:ea typeface="+mn-ea"/>
                          <a:cs typeface="Arial" panose="020B0604020202020204" pitchFamily="34" charset="0"/>
                        </a:rPr>
                        <a:t>Проблема</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3.</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b="1" kern="1200" dirty="0" smtClean="0">
                          <a:solidFill>
                            <a:schemeClr val="tx1"/>
                          </a:solidFill>
                          <a:latin typeface="Arial" panose="020B0604020202020204" pitchFamily="34" charset="0"/>
                          <a:ea typeface="+mn-ea"/>
                          <a:cs typeface="Arial" panose="020B0604020202020204" pitchFamily="34" charset="0"/>
                        </a:rPr>
                        <a:t>Решение</a:t>
                      </a: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i="1" kern="1200" dirty="0" smtClean="0">
                          <a:solidFill>
                            <a:schemeClr val="tx1"/>
                          </a:solidFill>
                          <a:latin typeface="Arial" panose="020B0604020202020204" pitchFamily="34" charset="0"/>
                          <a:ea typeface="+mn-ea"/>
                          <a:cs typeface="Arial" panose="020B0604020202020204" pitchFamily="34" charset="0"/>
                        </a:rPr>
                        <a:t>Технология, преимущество</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4.</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b="1" kern="1200" dirty="0" smtClean="0">
                          <a:solidFill>
                            <a:schemeClr val="tx1"/>
                          </a:solidFill>
                          <a:latin typeface="Arial" panose="020B0604020202020204" pitchFamily="34" charset="0"/>
                          <a:ea typeface="+mn-ea"/>
                          <a:cs typeface="Arial" panose="020B0604020202020204" pitchFamily="34" charset="0"/>
                        </a:rPr>
                        <a:t>Целевой</a:t>
                      </a:r>
                      <a:r>
                        <a:rPr lang="ru-RU" sz="1900" b="1" kern="1200" baseline="0" dirty="0" smtClean="0">
                          <a:solidFill>
                            <a:schemeClr val="tx1"/>
                          </a:solidFill>
                          <a:latin typeface="Arial" panose="020B0604020202020204" pitchFamily="34" charset="0"/>
                          <a:ea typeface="+mn-ea"/>
                          <a:cs typeface="Arial" panose="020B0604020202020204" pitchFamily="34" charset="0"/>
                        </a:rPr>
                        <a:t> рынок и возможности</a:t>
                      </a: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i="1" kern="1200" dirty="0" smtClean="0">
                          <a:solidFill>
                            <a:schemeClr val="tx1"/>
                          </a:solidFill>
                          <a:latin typeface="Arial" panose="020B0604020202020204" pitchFamily="34" charset="0"/>
                          <a:ea typeface="+mn-ea"/>
                          <a:cs typeface="Arial" panose="020B0604020202020204" pitchFamily="34" charset="0"/>
                        </a:rPr>
                        <a:t>Рынок сейчас, рост рынка</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5.</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b="1" kern="1200" dirty="0" smtClean="0">
                          <a:solidFill>
                            <a:schemeClr val="tx1"/>
                          </a:solidFill>
                          <a:latin typeface="Arial" panose="020B0604020202020204" pitchFamily="34" charset="0"/>
                          <a:ea typeface="+mn-ea"/>
                          <a:cs typeface="Arial" panose="020B0604020202020204" pitchFamily="34" charset="0"/>
                        </a:rPr>
                        <a:t>Конкуренты</a:t>
                      </a: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i="1" kern="1200" dirty="0" smtClean="0">
                          <a:solidFill>
                            <a:schemeClr val="tx1"/>
                          </a:solidFill>
                          <a:latin typeface="Arial" panose="020B0604020202020204" pitchFamily="34" charset="0"/>
                          <a:ea typeface="+mn-ea"/>
                          <a:cs typeface="Arial" panose="020B0604020202020204" pitchFamily="34" charset="0"/>
                        </a:rPr>
                        <a:t>Кто, отличия, наши преимущества</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6.</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1079906" rtl="0" eaLnBrk="1" fontAlgn="auto" latinLnBrk="0" hangingPunct="1">
                        <a:lnSpc>
                          <a:spcPts val="2800"/>
                        </a:lnSpc>
                        <a:spcBef>
                          <a:spcPts val="0"/>
                        </a:spcBef>
                        <a:spcAft>
                          <a:spcPts val="0"/>
                        </a:spcAft>
                        <a:buClrTx/>
                        <a:buSzTx/>
                        <a:buFontTx/>
                        <a:buNone/>
                        <a:tabLst/>
                        <a:defRPr/>
                      </a:pPr>
                      <a:r>
                        <a:rPr lang="ru-RU" sz="1900" b="1" kern="1200" dirty="0" smtClean="0">
                          <a:solidFill>
                            <a:schemeClr val="tx1"/>
                          </a:solidFill>
                          <a:latin typeface="Arial" panose="020B0604020202020204" pitchFamily="34" charset="0"/>
                          <a:ea typeface="+mn-ea"/>
                          <a:cs typeface="Arial" panose="020B0604020202020204" pitchFamily="34" charset="0"/>
                        </a:rPr>
                        <a:t>Календарный план-график</a:t>
                      </a:r>
                    </a:p>
                  </a:txBody>
                  <a:tcPr/>
                </a:tc>
                <a:tc>
                  <a:txBody>
                    <a:bodyPr/>
                    <a:lstStyle/>
                    <a:p>
                      <a:pPr marL="0" marR="0" indent="0" algn="ctr" defTabSz="1079906" rtl="0" eaLnBrk="1" fontAlgn="auto" latinLnBrk="0" hangingPunct="1">
                        <a:lnSpc>
                          <a:spcPts val="2800"/>
                        </a:lnSpc>
                        <a:spcBef>
                          <a:spcPts val="0"/>
                        </a:spcBef>
                        <a:spcAft>
                          <a:spcPts val="0"/>
                        </a:spcAft>
                        <a:buClrTx/>
                        <a:buSzTx/>
                        <a:buFontTx/>
                        <a:buNone/>
                        <a:tabLst/>
                        <a:defRPr/>
                      </a:pPr>
                      <a:r>
                        <a:rPr lang="ru-RU" sz="1900" i="1" kern="1200" dirty="0" smtClean="0">
                          <a:solidFill>
                            <a:schemeClr val="tx1"/>
                          </a:solidFill>
                          <a:latin typeface="Arial" panose="020B0604020202020204" pitchFamily="34" charset="0"/>
                          <a:ea typeface="+mn-ea"/>
                          <a:cs typeface="Arial" panose="020B0604020202020204" pitchFamily="34" charset="0"/>
                        </a:rPr>
                        <a:t>Что, когда, кто</a:t>
                      </a: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7.</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1079906" rtl="0" eaLnBrk="1" fontAlgn="auto" latinLnBrk="0" hangingPunct="1">
                        <a:lnSpc>
                          <a:spcPts val="2800"/>
                        </a:lnSpc>
                        <a:spcBef>
                          <a:spcPts val="0"/>
                        </a:spcBef>
                        <a:spcAft>
                          <a:spcPts val="0"/>
                        </a:spcAft>
                        <a:buClrTx/>
                        <a:buSzTx/>
                        <a:buFontTx/>
                        <a:buNone/>
                        <a:tabLst/>
                        <a:defRPr/>
                      </a:pPr>
                      <a:r>
                        <a:rPr lang="ru-RU" sz="1900" b="1" kern="1200" dirty="0" smtClean="0">
                          <a:solidFill>
                            <a:schemeClr val="tx1"/>
                          </a:solidFill>
                          <a:latin typeface="Arial" panose="020B0604020202020204" pitchFamily="34" charset="0"/>
                          <a:ea typeface="+mn-ea"/>
                          <a:cs typeface="Arial" panose="020B0604020202020204" pitchFamily="34" charset="0"/>
                        </a:rPr>
                        <a:t>Бизнес-модель</a:t>
                      </a:r>
                    </a:p>
                    <a:p>
                      <a:pPr algn="ctr">
                        <a:lnSpc>
                          <a:spcPts val="2800"/>
                        </a:lnSpc>
                      </a:pP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1079906" rtl="0" eaLnBrk="1" fontAlgn="auto" latinLnBrk="0" hangingPunct="1">
                        <a:lnSpc>
                          <a:spcPts val="2800"/>
                        </a:lnSpc>
                        <a:spcBef>
                          <a:spcPts val="0"/>
                        </a:spcBef>
                        <a:spcAft>
                          <a:spcPts val="0"/>
                        </a:spcAft>
                        <a:buClrTx/>
                        <a:buSzTx/>
                        <a:buFontTx/>
                        <a:buNone/>
                        <a:tabLst/>
                        <a:defRPr/>
                      </a:pPr>
                      <a:r>
                        <a:rPr lang="ru-RU" sz="1900" i="1" kern="1200" dirty="0" smtClean="0">
                          <a:solidFill>
                            <a:schemeClr val="tx1"/>
                          </a:solidFill>
                          <a:latin typeface="Arial" panose="020B0604020202020204" pitchFamily="34" charset="0"/>
                          <a:ea typeface="+mn-ea"/>
                          <a:cs typeface="Arial" panose="020B0604020202020204" pitchFamily="34" charset="0"/>
                        </a:rPr>
                        <a:t>Целевая аудитория, ценообразование</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8. </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b="1" kern="1200" dirty="0" smtClean="0">
                          <a:solidFill>
                            <a:schemeClr val="tx1"/>
                          </a:solidFill>
                          <a:latin typeface="Arial" panose="020B0604020202020204" pitchFamily="34" charset="0"/>
                          <a:ea typeface="+mn-ea"/>
                          <a:cs typeface="Arial" panose="020B0604020202020204" pitchFamily="34" charset="0"/>
                        </a:rPr>
                        <a:t>Финансы</a:t>
                      </a: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i="1" kern="1200" dirty="0" smtClean="0">
                          <a:solidFill>
                            <a:schemeClr val="tx1"/>
                          </a:solidFill>
                          <a:latin typeface="Arial" panose="020B0604020202020204" pitchFamily="34" charset="0"/>
                          <a:ea typeface="+mn-ea"/>
                          <a:cs typeface="Arial" panose="020B0604020202020204" pitchFamily="34" charset="0"/>
                        </a:rPr>
                        <a:t>Затраты, планируемые доходы</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9.</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b="1" kern="1200" dirty="0" smtClean="0">
                          <a:solidFill>
                            <a:schemeClr val="tx1"/>
                          </a:solidFill>
                          <a:latin typeface="Arial" panose="020B0604020202020204" pitchFamily="34" charset="0"/>
                          <a:ea typeface="+mn-ea"/>
                          <a:cs typeface="Arial" panose="020B0604020202020204" pitchFamily="34" charset="0"/>
                        </a:rPr>
                        <a:t>Команда проекта</a:t>
                      </a: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i="1" kern="1200" dirty="0" smtClean="0">
                          <a:solidFill>
                            <a:schemeClr val="tx1"/>
                          </a:solidFill>
                          <a:latin typeface="Arial" panose="020B0604020202020204" pitchFamily="34" charset="0"/>
                          <a:ea typeface="+mn-ea"/>
                          <a:cs typeface="Arial" panose="020B0604020202020204" pitchFamily="34" charset="0"/>
                        </a:rPr>
                        <a:t>Опыт, управление</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algn="ctr">
                        <a:lnSpc>
                          <a:spcPts val="2800"/>
                        </a:lnSpc>
                      </a:pPr>
                      <a:r>
                        <a:rPr lang="ru-RU" sz="1900" kern="1200" dirty="0" smtClean="0">
                          <a:solidFill>
                            <a:schemeClr val="tx1"/>
                          </a:solidFill>
                          <a:latin typeface="Arial" panose="020B0604020202020204" pitchFamily="34" charset="0"/>
                          <a:ea typeface="+mn-ea"/>
                          <a:cs typeface="Arial" panose="020B0604020202020204" pitchFamily="34" charset="0"/>
                        </a:rPr>
                        <a:t>10.</a:t>
                      </a:r>
                      <a:endParaRPr lang="ru-RU" sz="19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b="1" kern="1200" dirty="0" smtClean="0">
                          <a:solidFill>
                            <a:schemeClr val="tx1"/>
                          </a:solidFill>
                          <a:latin typeface="Arial" panose="020B0604020202020204" pitchFamily="34" charset="0"/>
                          <a:ea typeface="+mn-ea"/>
                          <a:cs typeface="Arial" panose="020B0604020202020204" pitchFamily="34" charset="0"/>
                        </a:rPr>
                        <a:t>Заключение</a:t>
                      </a:r>
                      <a:endParaRPr lang="ru-RU" sz="19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lnSpc>
                          <a:spcPts val="2800"/>
                        </a:lnSpc>
                      </a:pPr>
                      <a:r>
                        <a:rPr lang="ru-RU" sz="1900" i="1" kern="1200" dirty="0" smtClean="0">
                          <a:solidFill>
                            <a:schemeClr val="tx1"/>
                          </a:solidFill>
                          <a:latin typeface="Arial" panose="020B0604020202020204" pitchFamily="34" charset="0"/>
                          <a:ea typeface="+mn-ea"/>
                          <a:cs typeface="Arial" panose="020B0604020202020204" pitchFamily="34" charset="0"/>
                        </a:rPr>
                        <a:t>Польза для аудитории</a:t>
                      </a:r>
                      <a:endParaRPr lang="ru-RU" sz="1900" i="1" kern="1200" dirty="0">
                        <a:solidFill>
                          <a:schemeClr val="tx1"/>
                        </a:solidFill>
                        <a:latin typeface="Arial" panose="020B0604020202020204" pitchFamily="34" charset="0"/>
                        <a:ea typeface="+mn-ea"/>
                        <a:cs typeface="Arial" panose="020B0604020202020204" pitchFamily="34" charset="0"/>
                      </a:endParaRPr>
                    </a:p>
                  </a:txBody>
                  <a:tcPr/>
                </a:tc>
              </a:tr>
            </a:tbl>
          </a:graphicData>
        </a:graphic>
      </p:graphicFrame>
      <p:sp>
        <p:nvSpPr>
          <p:cNvPr id="3" name="Правая фигурная скобка 2"/>
          <p:cNvSpPr/>
          <p:nvPr/>
        </p:nvSpPr>
        <p:spPr>
          <a:xfrm>
            <a:off x="11549065" y="1001270"/>
            <a:ext cx="338132" cy="819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p:cNvSpPr txBox="1"/>
          <p:nvPr/>
        </p:nvSpPr>
        <p:spPr>
          <a:xfrm>
            <a:off x="12116131" y="1149192"/>
            <a:ext cx="2308004" cy="523220"/>
          </a:xfrm>
          <a:prstGeom prst="rect">
            <a:avLst/>
          </a:prstGeom>
          <a:noFill/>
        </p:spPr>
        <p:txBody>
          <a:bodyPr wrap="none" rtlCol="0">
            <a:spAutoFit/>
          </a:bodyPr>
          <a:lstStyle/>
          <a:p>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Вступление</a:t>
            </a:r>
          </a:p>
        </p:txBody>
      </p:sp>
      <p:sp>
        <p:nvSpPr>
          <p:cNvPr id="6" name="Правая фигурная скобка 5"/>
          <p:cNvSpPr/>
          <p:nvPr/>
        </p:nvSpPr>
        <p:spPr>
          <a:xfrm>
            <a:off x="11549065" y="1820334"/>
            <a:ext cx="338132" cy="49915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p:cNvSpPr/>
          <p:nvPr/>
        </p:nvSpPr>
        <p:spPr>
          <a:xfrm>
            <a:off x="11532753" y="6811923"/>
            <a:ext cx="338132" cy="4377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TextBox 8"/>
          <p:cNvSpPr txBox="1"/>
          <p:nvPr/>
        </p:nvSpPr>
        <p:spPr>
          <a:xfrm>
            <a:off x="12246456" y="3800526"/>
            <a:ext cx="2047355" cy="954107"/>
          </a:xfrm>
          <a:prstGeom prst="rect">
            <a:avLst/>
          </a:prstGeom>
          <a:noFill/>
        </p:spPr>
        <p:txBody>
          <a:bodyPr wrap="none" rtlCol="0">
            <a:spAutoFit/>
          </a:bodyPr>
          <a:lstStyle/>
          <a:p>
            <a:r>
              <a:rPr lang="ru-RU"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Основная </a:t>
            </a:r>
          </a:p>
          <a:p>
            <a:pPr algn="ctr"/>
            <a:r>
              <a:rPr lang="ru-RU"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часть</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p:cNvSpPr txBox="1"/>
          <p:nvPr/>
        </p:nvSpPr>
        <p:spPr>
          <a:xfrm>
            <a:off x="12039951" y="6438846"/>
            <a:ext cx="2360262" cy="523220"/>
          </a:xfrm>
          <a:prstGeom prst="rect">
            <a:avLst/>
          </a:prstGeom>
          <a:noFill/>
        </p:spPr>
        <p:txBody>
          <a:bodyPr wrap="none" rtlCol="0">
            <a:spAutoFit/>
          </a:bodyPr>
          <a:lstStyle/>
          <a:p>
            <a:r>
              <a:rPr lang="ru-RU"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Заключение</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978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2.2. Титульный слайд</a:t>
            </a:r>
            <a:endParaRPr lang="ru-RU" sz="4800" b="1" dirty="0">
              <a:solidFill>
                <a:srgbClr val="FC730C"/>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3"/>
          <a:srcRect l="25708" t="16797" r="25657" b="22316"/>
          <a:stretch/>
        </p:blipFill>
        <p:spPr>
          <a:xfrm>
            <a:off x="5304727" y="993853"/>
            <a:ext cx="8787161" cy="6187998"/>
          </a:xfrm>
          <a:prstGeom prst="rect">
            <a:avLst/>
          </a:prstGeom>
        </p:spPr>
      </p:pic>
    </p:spTree>
    <p:extLst>
      <p:ext uri="{BB962C8B-B14F-4D97-AF65-F5344CB8AC3E}">
        <p14:creationId xmlns:p14="http://schemas.microsoft.com/office/powerpoint/2010/main" val="141597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2.3. Актуальность</a:t>
            </a:r>
            <a:endParaRPr lang="ru-RU" sz="4800" b="1" dirty="0">
              <a:solidFill>
                <a:srgbClr val="FC730C"/>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5875867" y="965911"/>
            <a:ext cx="8023012" cy="5680809"/>
          </a:xfrm>
          <a:prstGeom prst="rect">
            <a:avLst/>
          </a:prstGeom>
          <a:ln>
            <a:solidFill>
              <a:schemeClr val="bg1">
                <a:lumMod val="85000"/>
              </a:schemeClr>
            </a:solidFill>
          </a:ln>
        </p:spPr>
      </p:pic>
      <p:sp>
        <p:nvSpPr>
          <p:cNvPr id="4" name="TextBox 3"/>
          <p:cNvSpPr txBox="1"/>
          <p:nvPr/>
        </p:nvSpPr>
        <p:spPr>
          <a:xfrm>
            <a:off x="8737601" y="6771433"/>
            <a:ext cx="5530660"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Источник: </a:t>
            </a:r>
            <a:r>
              <a:rPr lang="en-US" dirty="0">
                <a:latin typeface="Arial" panose="020B0604020202020204" pitchFamily="34" charset="0"/>
                <a:cs typeface="Arial" panose="020B0604020202020204" pitchFamily="34" charset="0"/>
                <a:hlinkClick r:id="rId4"/>
              </a:rPr>
              <a:t>https://www.innoport.online/proekty-prez</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220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2.4. Решение</a:t>
            </a:r>
            <a:endParaRPr lang="ru-RU" sz="4800" b="1" dirty="0">
              <a:solidFill>
                <a:srgbClr val="FC730C"/>
              </a:solidFill>
              <a:latin typeface="Arial" panose="020B0604020202020204" pitchFamily="34" charset="0"/>
              <a:cs typeface="Arial" panose="020B0604020202020204" pitchFamily="34" charset="0"/>
            </a:endParaRPr>
          </a:p>
        </p:txBody>
      </p:sp>
      <p:sp>
        <p:nvSpPr>
          <p:cNvPr id="4" name="Прямоугольник 3"/>
          <p:cNvSpPr/>
          <p:nvPr/>
        </p:nvSpPr>
        <p:spPr>
          <a:xfrm>
            <a:off x="4920805" y="1221944"/>
            <a:ext cx="9073008" cy="637857"/>
          </a:xfrm>
          <a:prstGeom prst="rect">
            <a:avLst/>
          </a:prstGeom>
        </p:spPr>
        <p:txBody>
          <a:bodyPr wrap="square" lIns="144006" tIns="72004" rIns="144006" bIns="72004">
            <a:spAutoFit/>
          </a:bodyPr>
          <a:lstStyle/>
          <a:p>
            <a:pPr algn="ctr" defTabSz="492521">
              <a:spcBef>
                <a:spcPts val="1200"/>
              </a:spcBef>
            </a:pPr>
            <a:r>
              <a:rPr lang="ru-RU" sz="3200" b="1" dirty="0" smtClean="0">
                <a:latin typeface="Gotham Pro" panose="02000503040000020004" pitchFamily="50" charset="0"/>
                <a:cs typeface="Gotham Pro" panose="02000503040000020004" pitchFamily="50" charset="0"/>
              </a:rPr>
              <a:t>Решение = Технология + Преимущества</a:t>
            </a:r>
            <a:endParaRPr lang="ru-RU" sz="3200" b="1" dirty="0">
              <a:latin typeface="Gotham Pro" panose="02000503040000020004" pitchFamily="50" charset="0"/>
              <a:cs typeface="Gotham Pro" panose="02000503040000020004" pitchFamily="50" charset="0"/>
            </a:endParaRPr>
          </a:p>
        </p:txBody>
      </p:sp>
      <p:sp>
        <p:nvSpPr>
          <p:cNvPr id="5" name="Скругленная прямоугольная выноска 4"/>
          <p:cNvSpPr/>
          <p:nvPr/>
        </p:nvSpPr>
        <p:spPr>
          <a:xfrm>
            <a:off x="6060943" y="2049002"/>
            <a:ext cx="2417415" cy="1429347"/>
          </a:xfrm>
          <a:prstGeom prst="wedgeRoundRectCallout">
            <a:avLst>
              <a:gd name="adj1" fmla="val 42450"/>
              <a:gd name="adj2" fmla="val -7253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ru-RU" sz="2000" b="1" dirty="0" err="1" smtClean="0">
                <a:solidFill>
                  <a:schemeClr val="tx1"/>
                </a:solidFill>
                <a:latin typeface="Gotham Pro" panose="02000503040000020004" pitchFamily="50" charset="0"/>
                <a:cs typeface="Gotham Pro" panose="02000503040000020004" pitchFamily="50" charset="0"/>
              </a:rPr>
              <a:t>Принтскрины</a:t>
            </a:r>
            <a:endParaRPr lang="ru-RU" sz="2000" b="1" dirty="0" smtClean="0">
              <a:solidFill>
                <a:schemeClr val="tx1"/>
              </a:solidFill>
              <a:latin typeface="Gotham Pro" panose="02000503040000020004" pitchFamily="50" charset="0"/>
              <a:cs typeface="Gotham Pro" panose="02000503040000020004" pitchFamily="50" charset="0"/>
            </a:endParaRP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Интерфейсы</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Прототип </a:t>
            </a:r>
          </a:p>
          <a:p>
            <a:pPr marL="342900" indent="-342900">
              <a:buFont typeface="Wingdings" panose="05000000000000000000" pitchFamily="2" charset="2"/>
              <a:buChar char="ü"/>
            </a:pPr>
            <a:r>
              <a:rPr lang="ru-RU" sz="2000" b="1" dirty="0">
                <a:solidFill>
                  <a:schemeClr val="tx1"/>
                </a:solidFill>
                <a:latin typeface="Gotham Pro" panose="02000503040000020004" pitchFamily="50" charset="0"/>
                <a:cs typeface="Gotham Pro" panose="02000503040000020004" pitchFamily="50" charset="0"/>
              </a:rPr>
              <a:t>и</a:t>
            </a:r>
            <a:r>
              <a:rPr lang="ru-RU" sz="2000" b="1" dirty="0" smtClean="0">
                <a:solidFill>
                  <a:schemeClr val="tx1"/>
                </a:solidFill>
                <a:latin typeface="Gotham Pro" panose="02000503040000020004" pitchFamily="50" charset="0"/>
                <a:cs typeface="Gotham Pro" panose="02000503040000020004" pitchFamily="50" charset="0"/>
              </a:rPr>
              <a:t> др.</a:t>
            </a:r>
            <a:endParaRPr lang="ru-RU" sz="2000" b="1" dirty="0">
              <a:solidFill>
                <a:schemeClr val="tx1"/>
              </a:solidFill>
              <a:latin typeface="Gotham Pro" panose="02000503040000020004" pitchFamily="50" charset="0"/>
              <a:cs typeface="Gotham Pro" panose="02000503040000020004" pitchFamily="50" charset="0"/>
            </a:endParaRPr>
          </a:p>
        </p:txBody>
      </p:sp>
      <p:sp>
        <p:nvSpPr>
          <p:cNvPr id="6" name="Скругленная прямоугольная выноска 5"/>
          <p:cNvSpPr/>
          <p:nvPr/>
        </p:nvSpPr>
        <p:spPr>
          <a:xfrm>
            <a:off x="10765023" y="2049002"/>
            <a:ext cx="2417415" cy="3009533"/>
          </a:xfrm>
          <a:prstGeom prst="wedgeRoundRectCallout">
            <a:avLst>
              <a:gd name="adj1" fmla="val -44130"/>
              <a:gd name="adj2" fmla="val -61805"/>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Люди</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Место</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Деньги</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Время</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Вес</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Скорость</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Сервис</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Качество</a:t>
            </a:r>
          </a:p>
          <a:p>
            <a:pPr marL="342900" indent="-342900">
              <a:buFont typeface="Wingdings" panose="05000000000000000000" pitchFamily="2" charset="2"/>
              <a:buChar char="ü"/>
            </a:pPr>
            <a:r>
              <a:rPr lang="ru-RU" sz="2000" b="1" dirty="0" smtClean="0">
                <a:solidFill>
                  <a:schemeClr val="tx1"/>
                </a:solidFill>
                <a:latin typeface="Gotham Pro" panose="02000503040000020004" pitchFamily="50" charset="0"/>
                <a:cs typeface="Gotham Pro" panose="02000503040000020004" pitchFamily="50" charset="0"/>
              </a:rPr>
              <a:t>и др.</a:t>
            </a:r>
            <a:endParaRPr lang="ru-RU" sz="2000" b="1" dirty="0">
              <a:solidFill>
                <a:schemeClr val="tx1"/>
              </a:solidFill>
              <a:latin typeface="Gotham Pro" panose="02000503040000020004" pitchFamily="50" charset="0"/>
              <a:cs typeface="Gotham Pro" panose="02000503040000020004" pitchFamily="50" charset="0"/>
            </a:endParaRPr>
          </a:p>
        </p:txBody>
      </p:sp>
      <p:pic>
        <p:nvPicPr>
          <p:cNvPr id="2" name="Рисунок 1"/>
          <p:cNvPicPr>
            <a:picLocks noChangeAspect="1"/>
          </p:cNvPicPr>
          <p:nvPr/>
        </p:nvPicPr>
        <p:blipFill>
          <a:blip r:embed="rId3"/>
          <a:stretch>
            <a:fillRect/>
          </a:stretch>
        </p:blipFill>
        <p:spPr>
          <a:xfrm>
            <a:off x="5687628" y="3703370"/>
            <a:ext cx="3164043" cy="3553646"/>
          </a:xfrm>
          <a:prstGeom prst="rect">
            <a:avLst/>
          </a:prstGeom>
          <a:ln>
            <a:solidFill>
              <a:schemeClr val="bg1">
                <a:lumMod val="95000"/>
              </a:schemeClr>
            </a:solidFill>
          </a:ln>
        </p:spPr>
      </p:pic>
      <p:cxnSp>
        <p:nvCxnSpPr>
          <p:cNvPr id="9" name="Прямая со стрелкой 8"/>
          <p:cNvCxnSpPr>
            <a:stCxn id="5" idx="2"/>
            <a:endCxn id="2" idx="0"/>
          </p:cNvCxnSpPr>
          <p:nvPr/>
        </p:nvCxnSpPr>
        <p:spPr>
          <a:xfrm flipH="1">
            <a:off x="7269650" y="3478349"/>
            <a:ext cx="1" cy="22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95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2.5. Целевой рынок и возможности</a:t>
            </a:r>
            <a:endParaRPr lang="ru-RU" sz="4800" b="1" dirty="0">
              <a:solidFill>
                <a:srgbClr val="FC730C"/>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5638800" y="973079"/>
            <a:ext cx="8382000" cy="5985187"/>
          </a:xfrm>
          <a:prstGeom prst="rect">
            <a:avLst/>
          </a:prstGeom>
          <a:ln>
            <a:solidFill>
              <a:schemeClr val="bg1">
                <a:lumMod val="85000"/>
              </a:schemeClr>
            </a:solidFill>
          </a:ln>
        </p:spPr>
      </p:pic>
      <p:sp>
        <p:nvSpPr>
          <p:cNvPr id="4" name="TextBox 3"/>
          <p:cNvSpPr txBox="1"/>
          <p:nvPr/>
        </p:nvSpPr>
        <p:spPr>
          <a:xfrm>
            <a:off x="8784888" y="6958266"/>
            <a:ext cx="5530660"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Источник: </a:t>
            </a:r>
            <a:r>
              <a:rPr lang="en-US" dirty="0">
                <a:latin typeface="Arial" panose="020B0604020202020204" pitchFamily="34" charset="0"/>
                <a:cs typeface="Arial" panose="020B0604020202020204" pitchFamily="34" charset="0"/>
                <a:hlinkClick r:id="rId4"/>
              </a:rPr>
              <a:t>https://www.innoport.online/proekty-prez</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03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2.6. Конкуренты</a:t>
            </a:r>
            <a:endParaRPr lang="ru-RU" sz="4800" b="1" dirty="0">
              <a:solidFill>
                <a:srgbClr val="FC730C"/>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3"/>
          <a:stretch>
            <a:fillRect/>
          </a:stretch>
        </p:blipFill>
        <p:spPr>
          <a:xfrm>
            <a:off x="5604934" y="995410"/>
            <a:ext cx="8083973" cy="5842871"/>
          </a:xfrm>
          <a:prstGeom prst="rect">
            <a:avLst/>
          </a:prstGeom>
          <a:ln>
            <a:solidFill>
              <a:schemeClr val="bg1">
                <a:lumMod val="85000"/>
              </a:schemeClr>
            </a:solidFill>
          </a:ln>
        </p:spPr>
      </p:pic>
      <p:sp>
        <p:nvSpPr>
          <p:cNvPr id="4" name="TextBox 3"/>
          <p:cNvSpPr txBox="1"/>
          <p:nvPr/>
        </p:nvSpPr>
        <p:spPr>
          <a:xfrm>
            <a:off x="8449734" y="6855214"/>
            <a:ext cx="5530660"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Источник: </a:t>
            </a:r>
            <a:r>
              <a:rPr lang="en-US" dirty="0">
                <a:latin typeface="Arial" panose="020B0604020202020204" pitchFamily="34" charset="0"/>
                <a:cs typeface="Arial" panose="020B0604020202020204" pitchFamily="34" charset="0"/>
                <a:hlinkClick r:id="rId4"/>
              </a:rPr>
              <a:t>https://www.innoport.online/proekty-prez</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988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2.7. Календарный план-график</a:t>
            </a:r>
            <a:endParaRPr lang="ru-RU" sz="4800" b="1" dirty="0">
              <a:solidFill>
                <a:srgbClr val="FC730C"/>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3"/>
          <a:stretch>
            <a:fillRect/>
          </a:stretch>
        </p:blipFill>
        <p:spPr>
          <a:xfrm>
            <a:off x="5672667" y="1025460"/>
            <a:ext cx="8012852" cy="5708152"/>
          </a:xfrm>
          <a:prstGeom prst="rect">
            <a:avLst/>
          </a:prstGeom>
          <a:ln>
            <a:solidFill>
              <a:schemeClr val="bg1">
                <a:lumMod val="85000"/>
              </a:schemeClr>
            </a:solidFill>
          </a:ln>
        </p:spPr>
      </p:pic>
      <p:sp>
        <p:nvSpPr>
          <p:cNvPr id="4" name="TextBox 3"/>
          <p:cNvSpPr txBox="1"/>
          <p:nvPr/>
        </p:nvSpPr>
        <p:spPr>
          <a:xfrm>
            <a:off x="8432801" y="6839166"/>
            <a:ext cx="5530660"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Источник: </a:t>
            </a:r>
            <a:r>
              <a:rPr lang="en-US" dirty="0">
                <a:latin typeface="Arial" panose="020B0604020202020204" pitchFamily="34" charset="0"/>
                <a:cs typeface="Arial" panose="020B0604020202020204" pitchFamily="34" charset="0"/>
                <a:hlinkClick r:id="rId4"/>
              </a:rPr>
              <a:t>https://www.innoport.online/proekty-prez</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08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2.8. Бизнес-модель</a:t>
            </a:r>
            <a:endParaRPr lang="ru-RU" sz="4800" b="1" dirty="0">
              <a:solidFill>
                <a:srgbClr val="FC730C"/>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5655733" y="932439"/>
            <a:ext cx="7951893" cy="5687361"/>
          </a:xfrm>
          <a:prstGeom prst="rect">
            <a:avLst/>
          </a:prstGeom>
          <a:ln>
            <a:solidFill>
              <a:schemeClr val="bg1">
                <a:lumMod val="85000"/>
              </a:schemeClr>
            </a:solidFill>
          </a:ln>
        </p:spPr>
      </p:pic>
      <p:sp>
        <p:nvSpPr>
          <p:cNvPr id="4" name="TextBox 3"/>
          <p:cNvSpPr txBox="1"/>
          <p:nvPr/>
        </p:nvSpPr>
        <p:spPr>
          <a:xfrm>
            <a:off x="8415864" y="6771433"/>
            <a:ext cx="5530660"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Источник: </a:t>
            </a:r>
            <a:r>
              <a:rPr lang="en-US" dirty="0">
                <a:latin typeface="Arial" panose="020B0604020202020204" pitchFamily="34" charset="0"/>
                <a:cs typeface="Arial" panose="020B0604020202020204" pitchFamily="34" charset="0"/>
                <a:hlinkClick r:id="rId4"/>
              </a:rPr>
              <a:t>https://www.innoport.online/proekty-prez</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515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2.9. Финансы</a:t>
            </a:r>
            <a:endParaRPr lang="ru-RU" sz="4800" b="1" dirty="0">
              <a:solidFill>
                <a:srgbClr val="FC730C"/>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4941052" y="984232"/>
            <a:ext cx="5489881" cy="2978001"/>
          </a:xfrm>
          <a:prstGeom prst="rect">
            <a:avLst/>
          </a:prstGeom>
        </p:spPr>
      </p:pic>
      <p:pic>
        <p:nvPicPr>
          <p:cNvPr id="4" name="Рисунок 3"/>
          <p:cNvPicPr>
            <a:picLocks noChangeAspect="1"/>
          </p:cNvPicPr>
          <p:nvPr/>
        </p:nvPicPr>
        <p:blipFill>
          <a:blip r:embed="rId4"/>
          <a:stretch>
            <a:fillRect/>
          </a:stretch>
        </p:blipFill>
        <p:spPr>
          <a:xfrm>
            <a:off x="8256870" y="3735340"/>
            <a:ext cx="5754204" cy="3071860"/>
          </a:xfrm>
          <a:prstGeom prst="rect">
            <a:avLst/>
          </a:prstGeom>
          <a:ln>
            <a:solidFill>
              <a:schemeClr val="bg1">
                <a:lumMod val="85000"/>
              </a:schemeClr>
            </a:solidFill>
          </a:ln>
        </p:spPr>
      </p:pic>
      <p:sp>
        <p:nvSpPr>
          <p:cNvPr id="5" name="TextBox 4"/>
          <p:cNvSpPr txBox="1"/>
          <p:nvPr/>
        </p:nvSpPr>
        <p:spPr>
          <a:xfrm>
            <a:off x="8720667" y="6857999"/>
            <a:ext cx="5530660"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Источник: </a:t>
            </a:r>
            <a:r>
              <a:rPr lang="en-US" dirty="0">
                <a:latin typeface="Arial" panose="020B0604020202020204" pitchFamily="34" charset="0"/>
                <a:cs typeface="Arial" panose="020B0604020202020204" pitchFamily="34" charset="0"/>
                <a:hlinkClick r:id="rId5"/>
              </a:rPr>
              <a:t>https://www.innoport.online/proekty-prez</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99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62" y="1245390"/>
            <a:ext cx="7707648" cy="5715000"/>
          </a:xfrm>
          <a:prstGeom prst="rect">
            <a:avLst/>
          </a:prstGeom>
          <a:ln>
            <a:noFill/>
          </a:ln>
          <a:effectLst>
            <a:softEdge rad="112500"/>
          </a:effectLst>
        </p:spPr>
      </p:pic>
      <p:sp>
        <p:nvSpPr>
          <p:cNvPr id="7" name="Заголовок 1"/>
          <p:cNvSpPr txBox="1">
            <a:spLocks/>
          </p:cNvSpPr>
          <p:nvPr/>
        </p:nvSpPr>
        <p:spPr>
          <a:xfrm>
            <a:off x="-1586" y="-485543"/>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Притча о сне</a:t>
            </a:r>
            <a:endParaRPr lang="ru-RU" sz="48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79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2.10. Команда проекта</a:t>
            </a:r>
            <a:endParaRPr lang="ru-RU" sz="4800" b="1" dirty="0">
              <a:solidFill>
                <a:srgbClr val="FC730C"/>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3"/>
          <a:stretch>
            <a:fillRect/>
          </a:stretch>
        </p:blipFill>
        <p:spPr>
          <a:xfrm>
            <a:off x="5655732" y="1008957"/>
            <a:ext cx="7931573" cy="5685809"/>
          </a:xfrm>
          <a:prstGeom prst="rect">
            <a:avLst/>
          </a:prstGeom>
          <a:ln>
            <a:solidFill>
              <a:schemeClr val="bg1">
                <a:lumMod val="85000"/>
              </a:schemeClr>
            </a:solidFill>
          </a:ln>
        </p:spPr>
      </p:pic>
      <p:sp>
        <p:nvSpPr>
          <p:cNvPr id="4" name="TextBox 3"/>
          <p:cNvSpPr txBox="1"/>
          <p:nvPr/>
        </p:nvSpPr>
        <p:spPr>
          <a:xfrm>
            <a:off x="8280401" y="6839166"/>
            <a:ext cx="5530660"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Источник: </a:t>
            </a:r>
            <a:r>
              <a:rPr lang="en-US" dirty="0">
                <a:latin typeface="Arial" panose="020B0604020202020204" pitchFamily="34" charset="0"/>
                <a:cs typeface="Arial" panose="020B0604020202020204" pitchFamily="34" charset="0"/>
                <a:hlinkClick r:id="rId4"/>
              </a:rPr>
              <a:t>https://www.innoport.online/proekty-prez</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785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2.11. Другие слайды</a:t>
            </a:r>
            <a:endParaRPr lang="ru-RU" sz="4800" b="1" dirty="0">
              <a:solidFill>
                <a:srgbClr val="FC730C"/>
              </a:solidFill>
              <a:latin typeface="Arial" panose="020B0604020202020204" pitchFamily="34" charset="0"/>
              <a:cs typeface="Arial" panose="020B0604020202020204" pitchFamily="34" charset="0"/>
            </a:endParaRPr>
          </a:p>
        </p:txBody>
      </p:sp>
      <p:sp>
        <p:nvSpPr>
          <p:cNvPr id="4" name="Прямоугольник 3"/>
          <p:cNvSpPr/>
          <p:nvPr/>
        </p:nvSpPr>
        <p:spPr>
          <a:xfrm>
            <a:off x="5689875" y="1343399"/>
            <a:ext cx="9110387" cy="6077808"/>
          </a:xfrm>
          <a:prstGeom prst="rect">
            <a:avLst/>
          </a:prstGeom>
        </p:spPr>
        <p:txBody>
          <a:bodyPr wrap="square" lIns="144006" tIns="72004" rIns="144006" bIns="72004">
            <a:spAutoFit/>
          </a:bodyPr>
          <a:lstStyle/>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Обзор компании</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Технология (существующая или разрабатываемая)</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Маркетинговый план</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Статистика</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Просьбы</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Стратегия выхода инвестора из проекта</a:t>
            </a:r>
          </a:p>
          <a:p>
            <a:pPr marL="514350" indent="-514350" defTabSz="492521">
              <a:lnSpc>
                <a:spcPts val="3700"/>
              </a:lnSpc>
              <a:spcBef>
                <a:spcPts val="1200"/>
              </a:spcBef>
              <a:buFont typeface="+mj-lt"/>
              <a:buAutoNum type="arabicPeriod"/>
            </a:pPr>
            <a:r>
              <a:rPr lang="ru-RU" sz="2800" dirty="0" err="1" smtClean="0">
                <a:latin typeface="Arial" panose="020B0604020202020204" pitchFamily="34" charset="0"/>
                <a:cs typeface="Arial" panose="020B0604020202020204" pitchFamily="34" charset="0"/>
              </a:rPr>
              <a:t>Демо</a:t>
            </a:r>
            <a:r>
              <a:rPr lang="ru-RU" sz="2800" dirty="0" smtClean="0">
                <a:latin typeface="Arial" panose="020B0604020202020204" pitchFamily="34" charset="0"/>
                <a:cs typeface="Arial" panose="020B0604020202020204" pitchFamily="34" charset="0"/>
              </a:rPr>
              <a:t> и скриншоты</a:t>
            </a:r>
          </a:p>
          <a:p>
            <a:pPr marL="514350" indent="-514350" defTabSz="492521">
              <a:lnSpc>
                <a:spcPts val="3700"/>
              </a:lnSpc>
              <a:spcBef>
                <a:spcPts val="1200"/>
              </a:spcBef>
              <a:buFont typeface="+mj-lt"/>
              <a:buAutoNum type="arabicPeriod"/>
            </a:pPr>
            <a:r>
              <a:rPr lang="ru-RU" sz="2800" dirty="0">
                <a:latin typeface="Arial" panose="020B0604020202020204" pitchFamily="34" charset="0"/>
                <a:cs typeface="Arial" panose="020B0604020202020204" pitchFamily="34" charset="0"/>
              </a:rPr>
              <a:t>и</a:t>
            </a:r>
            <a:r>
              <a:rPr lang="ru-RU" sz="2800" dirty="0" smtClean="0">
                <a:latin typeface="Arial" panose="020B0604020202020204" pitchFamily="34" charset="0"/>
                <a:cs typeface="Arial" panose="020B0604020202020204" pitchFamily="34" charset="0"/>
              </a:rPr>
              <a:t> др.</a:t>
            </a:r>
          </a:p>
          <a:p>
            <a:pPr marL="514350" indent="-514350" defTabSz="492521">
              <a:spcBef>
                <a:spcPts val="1200"/>
              </a:spcBef>
              <a:buFont typeface="+mj-lt"/>
              <a:buAutoNum type="arabicPeriod"/>
            </a:pPr>
            <a:endParaRPr lang="ru-R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778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907069" y="2500233"/>
            <a:ext cx="8321888" cy="276151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Эффективная презентация проекта </a:t>
            </a:r>
          </a:p>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Структура презентации проекта</a:t>
            </a:r>
          </a:p>
          <a:p>
            <a:pPr marL="514350" indent="-514350" defTabSz="492521">
              <a:spcBef>
                <a:spcPts val="1200"/>
              </a:spcBef>
              <a:buAutoNum type="arabicPeriod"/>
            </a:pPr>
            <a:r>
              <a:rPr lang="ru-RU" sz="2800" b="1" dirty="0">
                <a:solidFill>
                  <a:srgbClr val="FC730C"/>
                </a:solidFill>
                <a:latin typeface="Arial" panose="020B0604020202020204" pitchFamily="34" charset="0"/>
                <a:ea typeface="+mj-ea"/>
                <a:cs typeface="Arial" panose="020B0604020202020204" pitchFamily="34" charset="0"/>
              </a:rPr>
              <a:t>Продуктивные способы представления информации</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Коммуникация </a:t>
            </a:r>
            <a:r>
              <a:rPr lang="ru-RU" sz="2800" b="1" dirty="0">
                <a:latin typeface="Arial" panose="020B0604020202020204" pitchFamily="34" charset="0"/>
                <a:cs typeface="Arial" panose="020B0604020202020204" pitchFamily="34" charset="0"/>
              </a:rPr>
              <a:t>с аудиторией</a:t>
            </a:r>
          </a:p>
        </p:txBody>
      </p:sp>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«Презентация проекта»</a:t>
            </a:r>
            <a:endParaRPr lang="ru-RU" sz="48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811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.1. Какая должна быть презентация?</a:t>
            </a:r>
            <a:endParaRPr lang="ru-RU" sz="4800" b="1" dirty="0">
              <a:solidFill>
                <a:srgbClr val="FC730C"/>
              </a:solidFill>
              <a:latin typeface="Arial" panose="020B0604020202020204" pitchFamily="34" charset="0"/>
              <a:cs typeface="Arial" panose="020B0604020202020204" pitchFamily="34" charset="0"/>
            </a:endParaRPr>
          </a:p>
        </p:txBody>
      </p:sp>
      <p:pic>
        <p:nvPicPr>
          <p:cNvPr id="1026" name="Picture 2" descr="https://cf.ppt-online.org/files1/slide/6/6joqnayEGACT7xBwiRmZvsDSVMt2rUe419XbOkgIN3/slide-14.jpg"/>
          <p:cNvPicPr>
            <a:picLocks noChangeAspect="1" noChangeArrowheads="1"/>
          </p:cNvPicPr>
          <p:nvPr/>
        </p:nvPicPr>
        <p:blipFill rotWithShape="1">
          <a:blip r:embed="rId3">
            <a:extLst>
              <a:ext uri="{28A0092B-C50C-407E-A947-70E740481C1C}">
                <a14:useLocalDpi xmlns:a14="http://schemas.microsoft.com/office/drawing/2010/main" val="0"/>
              </a:ext>
            </a:extLst>
          </a:blip>
          <a:srcRect l="21972" t="25638" r="26986" b="14198"/>
          <a:stretch/>
        </p:blipFill>
        <p:spPr bwMode="auto">
          <a:xfrm>
            <a:off x="7625491" y="909546"/>
            <a:ext cx="5163410" cy="34115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72460" y="6991562"/>
            <a:ext cx="4495800" cy="369332"/>
          </a:xfrm>
          <a:prstGeom prst="rect">
            <a:avLst/>
          </a:prstGeom>
          <a:noFill/>
        </p:spPr>
        <p:txBody>
          <a:bodyPr wrap="square" rtlCol="0">
            <a:spAutoFit/>
          </a:bodyPr>
          <a:lstStyle/>
          <a:p>
            <a:r>
              <a:rPr lang="ru-RU" dirty="0" smtClean="0"/>
              <a:t>Источник: </a:t>
            </a:r>
            <a:r>
              <a:rPr lang="en-US" dirty="0"/>
              <a:t>https://docsend.com/view/p8jxsqr</a:t>
            </a:r>
            <a:endParaRPr lang="ru-RU" dirty="0"/>
          </a:p>
        </p:txBody>
      </p:sp>
      <p:sp>
        <p:nvSpPr>
          <p:cNvPr id="3" name="Скругленный прямоугольник 2"/>
          <p:cNvSpPr/>
          <p:nvPr/>
        </p:nvSpPr>
        <p:spPr>
          <a:xfrm>
            <a:off x="11695603" y="3490685"/>
            <a:ext cx="896257" cy="73841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3334" t="32214" r="13484" b="8394"/>
          <a:stretch/>
        </p:blipFill>
        <p:spPr>
          <a:xfrm>
            <a:off x="6528983" y="4321085"/>
            <a:ext cx="7502929" cy="2670477"/>
          </a:xfrm>
          <a:prstGeom prst="rect">
            <a:avLst/>
          </a:prstGeom>
        </p:spPr>
      </p:pic>
    </p:spTree>
    <p:extLst>
      <p:ext uri="{BB962C8B-B14F-4D97-AF65-F5344CB8AC3E}">
        <p14:creationId xmlns:p14="http://schemas.microsoft.com/office/powerpoint/2010/main" val="3573402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.2. Как обеспечить наглядность?</a:t>
            </a:r>
            <a:endParaRPr lang="ru-RU" sz="4800" b="1" dirty="0">
              <a:solidFill>
                <a:srgbClr val="FC730C"/>
              </a:solidFill>
              <a:latin typeface="Arial" panose="020B0604020202020204" pitchFamily="34" charset="0"/>
              <a:cs typeface="Arial" panose="020B0604020202020204" pitchFamily="34" charset="0"/>
            </a:endParaRPr>
          </a:p>
        </p:txBody>
      </p:sp>
      <p:sp>
        <p:nvSpPr>
          <p:cNvPr id="8" name="TextBox 7"/>
          <p:cNvSpPr txBox="1"/>
          <p:nvPr/>
        </p:nvSpPr>
        <p:spPr>
          <a:xfrm>
            <a:off x="5232970" y="1425144"/>
            <a:ext cx="8533830" cy="5293757"/>
          </a:xfrm>
          <a:prstGeom prst="rect">
            <a:avLst/>
          </a:prstGeom>
          <a:noFill/>
        </p:spPr>
        <p:txBody>
          <a:bodyPr wrap="square" rtlCol="0">
            <a:spAutoFit/>
          </a:bodyPr>
          <a:lstStyle/>
          <a:p>
            <a:pPr marL="630238" indent="-447675">
              <a:spcAft>
                <a:spcPts val="1200"/>
              </a:spcAft>
              <a:buClr>
                <a:srgbClr val="C00000"/>
              </a:buClr>
              <a:buFont typeface="Wingdings" panose="05000000000000000000" pitchFamily="2" charset="2"/>
              <a:buChar char="ü"/>
            </a:pPr>
            <a:r>
              <a:rPr lang="ru-RU" sz="3200" dirty="0">
                <a:latin typeface="Arial" panose="020B0604020202020204" pitchFamily="34" charset="0"/>
                <a:cs typeface="Arial" panose="020B0604020202020204" pitchFamily="34" charset="0"/>
              </a:rPr>
              <a:t>Не стандартные </a:t>
            </a: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шаблоны</a:t>
            </a:r>
            <a:r>
              <a:rPr lang="ru-RU" sz="3200" dirty="0">
                <a:latin typeface="Arial" panose="020B0604020202020204" pitchFamily="34" charset="0"/>
                <a:cs typeface="Arial" panose="020B0604020202020204" pitchFamily="34" charset="0"/>
              </a:rPr>
              <a:t> дизайна </a:t>
            </a:r>
            <a:r>
              <a:rPr lang="en-US" sz="3200" dirty="0" smtClean="0">
                <a:latin typeface="Arial" panose="020B0604020202020204" pitchFamily="34" charset="0"/>
                <a:cs typeface="Arial" panose="020B0604020202020204" pitchFamily="34" charset="0"/>
              </a:rPr>
              <a:t>PowerPoint</a:t>
            </a:r>
            <a:endParaRPr lang="ru-RU" sz="3200" dirty="0" smtClean="0">
              <a:latin typeface="Arial" panose="020B0604020202020204" pitchFamily="34" charset="0"/>
              <a:cs typeface="Arial" panose="020B0604020202020204" pitchFamily="34" charset="0"/>
            </a:endParaRP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Не сложный </a:t>
            </a:r>
            <a:r>
              <a:rPr lang="ru-RU" sz="32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фон</a:t>
            </a:r>
            <a:r>
              <a:rPr lang="ru-RU" sz="3200" dirty="0" smtClean="0">
                <a:latin typeface="Arial" panose="020B0604020202020204" pitchFamily="34" charset="0"/>
                <a:cs typeface="Arial" panose="020B0604020202020204" pitchFamily="34" charset="0"/>
              </a:rPr>
              <a:t>, минимальный дизайн</a:t>
            </a:r>
            <a:endParaRPr lang="ru-RU" sz="3200" dirty="0">
              <a:latin typeface="Arial" panose="020B0604020202020204" pitchFamily="34" charset="0"/>
              <a:cs typeface="Arial" panose="020B0604020202020204" pitchFamily="34" charset="0"/>
            </a:endParaRPr>
          </a:p>
          <a:p>
            <a:pPr marL="630238" indent="-447675">
              <a:spcAft>
                <a:spcPts val="1200"/>
              </a:spcAft>
              <a:buClr>
                <a:srgbClr val="C00000"/>
              </a:buClr>
              <a:buFont typeface="Wingdings" panose="05000000000000000000" pitchFamily="2" charset="2"/>
              <a:buChar char="ü"/>
            </a:pP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Шрифты</a:t>
            </a:r>
            <a:r>
              <a:rPr lang="ru-RU" sz="3200" dirty="0">
                <a:latin typeface="Arial" panose="020B0604020202020204" pitchFamily="34" charset="0"/>
                <a:cs typeface="Arial" panose="020B0604020202020204" pitchFamily="34" charset="0"/>
              </a:rPr>
              <a:t> без насечек (</a:t>
            </a:r>
            <a:r>
              <a:rPr lang="en-US" sz="3200" dirty="0">
                <a:latin typeface="Arial" panose="020B0604020202020204" pitchFamily="34" charset="0"/>
                <a:cs typeface="Arial" panose="020B0604020202020204" pitchFamily="34" charset="0"/>
              </a:rPr>
              <a:t>Arial, Calibri </a:t>
            </a:r>
            <a:r>
              <a:rPr lang="ru-RU" sz="3200" dirty="0">
                <a:latin typeface="Arial" panose="020B0604020202020204" pitchFamily="34" charset="0"/>
                <a:cs typeface="Arial" panose="020B0604020202020204" pitchFamily="34" charset="0"/>
              </a:rPr>
              <a:t>и др.), не менее 22 пт., не более 2</a:t>
            </a:r>
          </a:p>
          <a:p>
            <a:pPr marL="630238" indent="-447675">
              <a:spcAft>
                <a:spcPts val="1200"/>
              </a:spcAft>
              <a:buClr>
                <a:srgbClr val="C00000"/>
              </a:buClr>
              <a:buFont typeface="Wingdings" panose="05000000000000000000" pitchFamily="2" charset="2"/>
              <a:buChar char="ü"/>
            </a:pPr>
            <a:r>
              <a:rPr lang="ru-RU" sz="3200" dirty="0">
                <a:latin typeface="Arial" panose="020B0604020202020204" pitchFamily="34" charset="0"/>
                <a:cs typeface="Arial" panose="020B0604020202020204" pitchFamily="34" charset="0"/>
              </a:rPr>
              <a:t>Не стандартные </a:t>
            </a:r>
            <a:r>
              <a:rPr lang="en-US"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SmartArt</a:t>
            </a:r>
          </a:p>
          <a:p>
            <a:pPr marL="630238" indent="-447675">
              <a:spcAft>
                <a:spcPts val="1200"/>
              </a:spcAft>
              <a:buClr>
                <a:srgbClr val="C00000"/>
              </a:buClr>
              <a:buFont typeface="Wingdings" panose="05000000000000000000" pitchFamily="2" charset="2"/>
              <a:buChar char="ü"/>
            </a:pPr>
            <a:r>
              <a:rPr lang="ru-RU" sz="3200" dirty="0">
                <a:latin typeface="Arial" panose="020B0604020202020204" pitchFamily="34" charset="0"/>
                <a:cs typeface="Arial" panose="020B0604020202020204" pitchFamily="34" charset="0"/>
              </a:rPr>
              <a:t>Нет пунктуации в конце фразы</a:t>
            </a:r>
          </a:p>
          <a:p>
            <a:pPr marL="630238" indent="-447675">
              <a:spcAft>
                <a:spcPts val="1200"/>
              </a:spcAft>
              <a:buClr>
                <a:srgbClr val="C00000"/>
              </a:buClr>
              <a:buFont typeface="Wingdings" panose="05000000000000000000" pitchFamily="2" charset="2"/>
              <a:buChar char="ü"/>
            </a:pP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Выделение:</a:t>
            </a:r>
            <a:r>
              <a:rPr lang="ru-RU" sz="3200" dirty="0">
                <a:latin typeface="Arial" panose="020B0604020202020204" pitchFamily="34" charset="0"/>
                <a:cs typeface="Arial" panose="020B0604020202020204" pitchFamily="34" charset="0"/>
              </a:rPr>
              <a:t> жирный шрифт и цвет. Не курсив и </a:t>
            </a:r>
            <a:r>
              <a:rPr lang="ru-RU" sz="3200" dirty="0" smtClean="0">
                <a:latin typeface="Arial" panose="020B0604020202020204" pitchFamily="34" charset="0"/>
                <a:cs typeface="Arial" panose="020B0604020202020204" pitchFamily="34" charset="0"/>
              </a:rPr>
              <a:t>подчеркивание</a:t>
            </a:r>
            <a:endParaRPr lang="ru-RU" sz="3200" dirty="0"/>
          </a:p>
        </p:txBody>
      </p:sp>
    </p:spTree>
    <p:extLst>
      <p:ext uri="{BB962C8B-B14F-4D97-AF65-F5344CB8AC3E}">
        <p14:creationId xmlns:p14="http://schemas.microsoft.com/office/powerpoint/2010/main" val="2351560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.3. Выбор типа фона</a:t>
            </a:r>
            <a:endParaRPr lang="ru-RU" sz="4800" b="1" dirty="0">
              <a:solidFill>
                <a:srgbClr val="FC730C"/>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5157912" y="1221944"/>
            <a:ext cx="4032448"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3200" dirty="0" smtClean="0">
                <a:latin typeface="Arial" panose="020B0604020202020204" pitchFamily="34" charset="0"/>
                <a:cs typeface="Arial" panose="020B0604020202020204" pitchFamily="34" charset="0"/>
              </a:rPr>
              <a:t>Темный</a:t>
            </a:r>
            <a:endParaRPr lang="ru-RU" sz="3200" dirty="0">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9622408" y="1221944"/>
            <a:ext cx="4032448" cy="79208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dirty="0" smtClean="0">
                <a:latin typeface="Arial" panose="020B0604020202020204" pitchFamily="34" charset="0"/>
                <a:cs typeface="Arial" panose="020B0604020202020204" pitchFamily="34" charset="0"/>
              </a:rPr>
              <a:t>Светлый</a:t>
            </a:r>
            <a:endParaRPr lang="ru-RU" sz="3200" dirty="0">
              <a:latin typeface="Arial" panose="020B0604020202020204" pitchFamily="34" charset="0"/>
              <a:cs typeface="Arial" panose="020B0604020202020204" pitchFamily="34" charset="0"/>
            </a:endParaRPr>
          </a:p>
        </p:txBody>
      </p:sp>
      <p:sp>
        <p:nvSpPr>
          <p:cNvPr id="6" name="TextBox 5"/>
          <p:cNvSpPr txBox="1"/>
          <p:nvPr/>
        </p:nvSpPr>
        <p:spPr>
          <a:xfrm>
            <a:off x="5157912" y="2014032"/>
            <a:ext cx="4248472" cy="6586418"/>
          </a:xfrm>
          <a:prstGeom prst="rect">
            <a:avLst/>
          </a:prstGeom>
          <a:noFill/>
        </p:spPr>
        <p:txBody>
          <a:bodyPr wrap="square" rtlCol="0">
            <a:spAutoFit/>
          </a:bodyPr>
          <a:lstStyle/>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Формальный</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Не влияет на внешнее освещение</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Не подходит для печати</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Сложно использовать оттенки</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Для большого помещения</a:t>
            </a:r>
          </a:p>
          <a:p>
            <a:pPr marL="361950" indent="-361950">
              <a:spcBef>
                <a:spcPts val="1200"/>
              </a:spcBef>
            </a:pPr>
            <a:endParaRPr lang="ru-RU" sz="2800" dirty="0" smtClean="0">
              <a:latin typeface="Arial" panose="020B0604020202020204" pitchFamily="34" charset="0"/>
              <a:cs typeface="Arial" panose="020B0604020202020204" pitchFamily="34" charset="0"/>
            </a:endParaRPr>
          </a:p>
          <a:p>
            <a:pPr marL="361950" lvl="0" indent="-361950"/>
            <a:endParaRPr lang="ru-RU" sz="2800" dirty="0" smtClean="0">
              <a:latin typeface="Arial" panose="020B0604020202020204" pitchFamily="34" charset="0"/>
              <a:cs typeface="Arial" panose="020B0604020202020204" pitchFamily="34" charset="0"/>
            </a:endParaRPr>
          </a:p>
          <a:p>
            <a:pPr marL="361950" lvl="0" indent="-361950"/>
            <a:endParaRPr lang="ru-RU" sz="2800" dirty="0" smtClean="0">
              <a:latin typeface="Arial" panose="020B0604020202020204" pitchFamily="34" charset="0"/>
              <a:cs typeface="Arial" panose="020B0604020202020204" pitchFamily="34" charset="0"/>
            </a:endParaRPr>
          </a:p>
          <a:p>
            <a:pPr marL="361950" lvl="0" indent="-361950"/>
            <a:endParaRPr lang="ru-RU" sz="2800" dirty="0" smtClean="0">
              <a:latin typeface="Arial" panose="020B0604020202020204" pitchFamily="34" charset="0"/>
              <a:cs typeface="Arial" panose="020B0604020202020204" pitchFamily="34" charset="0"/>
            </a:endParaRPr>
          </a:p>
          <a:p>
            <a:r>
              <a:rPr lang="ru-RU"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9" name="TextBox 8"/>
          <p:cNvSpPr txBox="1"/>
          <p:nvPr/>
        </p:nvSpPr>
        <p:spPr>
          <a:xfrm>
            <a:off x="9586912" y="1976566"/>
            <a:ext cx="4572000" cy="7094250"/>
          </a:xfrm>
          <a:prstGeom prst="rect">
            <a:avLst/>
          </a:prstGeom>
          <a:noFill/>
        </p:spPr>
        <p:txBody>
          <a:bodyPr wrap="square" rtlCol="0">
            <a:spAutoFit/>
          </a:bodyPr>
          <a:lstStyle/>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Неформальный</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Создает радостное ощущение</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Освещает комнату</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Подходит для печати</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Для маленького помещения</a:t>
            </a:r>
          </a:p>
          <a:p>
            <a:pPr marL="361950" lvl="0" indent="-361950">
              <a:spcBef>
                <a:spcPts val="600"/>
              </a:spcBef>
              <a:buFont typeface="Cambria" pitchFamily="18" charset="0"/>
              <a:buChar char="⎻"/>
            </a:pPr>
            <a:r>
              <a:rPr lang="ru-RU" sz="2800" dirty="0" smtClean="0">
                <a:latin typeface="Arial" panose="020B0604020202020204" pitchFamily="34" charset="0"/>
                <a:cs typeface="Arial" panose="020B0604020202020204" pitchFamily="34" charset="0"/>
              </a:rPr>
              <a:t>Нет возможности выделения элементов светом</a:t>
            </a:r>
          </a:p>
          <a:p>
            <a:pPr marL="361950" indent="-361950">
              <a:spcBef>
                <a:spcPts val="1200"/>
              </a:spcBef>
            </a:pPr>
            <a:endParaRPr lang="ru-RU" sz="2800" dirty="0" smtClean="0">
              <a:latin typeface="Arial" panose="020B0604020202020204" pitchFamily="34" charset="0"/>
              <a:cs typeface="Arial" panose="020B0604020202020204" pitchFamily="34" charset="0"/>
            </a:endParaRPr>
          </a:p>
          <a:p>
            <a:pPr marL="361950" lvl="0" indent="-361950"/>
            <a:endParaRPr lang="ru-RU" sz="2800" dirty="0" smtClean="0">
              <a:latin typeface="Arial" panose="020B0604020202020204" pitchFamily="34" charset="0"/>
              <a:cs typeface="Arial" panose="020B0604020202020204" pitchFamily="34" charset="0"/>
            </a:endParaRPr>
          </a:p>
          <a:p>
            <a:pPr marL="361950" lvl="0" indent="-361950"/>
            <a:endParaRPr lang="ru-RU" sz="2800" dirty="0" smtClean="0">
              <a:latin typeface="Arial" panose="020B0604020202020204" pitchFamily="34" charset="0"/>
              <a:cs typeface="Arial" panose="020B0604020202020204" pitchFamily="34" charset="0"/>
            </a:endParaRPr>
          </a:p>
          <a:p>
            <a:pPr marL="361950" lvl="0" indent="-361950"/>
            <a:endParaRPr lang="ru-RU" sz="2800" dirty="0" smtClean="0">
              <a:latin typeface="Arial" panose="020B0604020202020204" pitchFamily="34" charset="0"/>
              <a:cs typeface="Arial" panose="020B0604020202020204" pitchFamily="34" charset="0"/>
            </a:endParaRPr>
          </a:p>
          <a:p>
            <a:r>
              <a:rPr lang="ru-RU"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138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.4. Выбор цвета фона</a:t>
            </a:r>
            <a:endParaRPr lang="ru-RU" sz="4800" b="1" dirty="0">
              <a:solidFill>
                <a:srgbClr val="FC730C"/>
              </a:solidFill>
              <a:latin typeface="Arial" panose="020B0604020202020204" pitchFamily="34" charset="0"/>
              <a:cs typeface="Arial" panose="020B0604020202020204" pitchFamily="34" charset="0"/>
            </a:endParaRPr>
          </a:p>
        </p:txBody>
      </p:sp>
      <p:sp>
        <p:nvSpPr>
          <p:cNvPr id="19" name="Скругленный прямоугольник 18"/>
          <p:cNvSpPr/>
          <p:nvPr/>
        </p:nvSpPr>
        <p:spPr>
          <a:xfrm>
            <a:off x="5774149" y="1442073"/>
            <a:ext cx="7960968" cy="1008112"/>
          </a:xfrm>
          <a:prstGeom prst="roundRect">
            <a:avLst/>
          </a:prstGeom>
          <a:solidFill>
            <a:srgbClr val="DA1F28"/>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энергичный, </a:t>
            </a:r>
            <a:r>
              <a:rPr kumimoji="0" lang="ru-RU" sz="2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агрессивный</a:t>
            </a:r>
            <a:r>
              <a:rPr kumimoji="0" lang="ru-RU" sz="24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возбуждающий, на определенное время, поднимает настроение</a:t>
            </a:r>
          </a:p>
        </p:txBody>
      </p:sp>
      <p:sp>
        <p:nvSpPr>
          <p:cNvPr id="20" name="Скругленный прямоугольник 19"/>
          <p:cNvSpPr/>
          <p:nvPr/>
        </p:nvSpPr>
        <p:spPr>
          <a:xfrm>
            <a:off x="5740210" y="2522193"/>
            <a:ext cx="7960968" cy="1008112"/>
          </a:xfrm>
          <a:prstGeom prst="roundRect">
            <a:avLst/>
          </a:prstGeom>
          <a:solidFill>
            <a:srgbClr val="FFFF00"/>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уменьшает утомляемость, </a:t>
            </a:r>
            <a:r>
              <a:rPr kumimoji="0" lang="ru-RU" sz="24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стимулирует</a:t>
            </a:r>
            <a:r>
              <a:rPr kumimoji="0" lang="ru-RU"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умственную деятельность, способствует решению проблем</a:t>
            </a:r>
          </a:p>
        </p:txBody>
      </p:sp>
      <p:sp>
        <p:nvSpPr>
          <p:cNvPr id="21" name="Скругленный прямоугольник 20"/>
          <p:cNvSpPr/>
          <p:nvPr/>
        </p:nvSpPr>
        <p:spPr>
          <a:xfrm>
            <a:off x="5752520" y="3602313"/>
            <a:ext cx="7960968" cy="1008112"/>
          </a:xfrm>
          <a:prstGeom prst="roundRect">
            <a:avLst/>
          </a:prstGeom>
          <a:solidFill>
            <a:srgbClr val="00B050"/>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увеличивает работоспособность, уменьшает напряжение и </a:t>
            </a:r>
            <a:r>
              <a:rPr kumimoji="0" lang="ru-RU" sz="2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успокаивает</a:t>
            </a:r>
            <a:r>
              <a:rPr kumimoji="0" lang="ru-RU" sz="24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нервную систему</a:t>
            </a:r>
            <a:endParaRPr kumimoji="0" lang="ru-RU"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22" name="Скругленный прямоугольник 21"/>
          <p:cNvSpPr/>
          <p:nvPr/>
        </p:nvSpPr>
        <p:spPr>
          <a:xfrm>
            <a:off x="5758279" y="4682433"/>
            <a:ext cx="7960968" cy="1008112"/>
          </a:xfrm>
          <a:prstGeom prst="roundRect">
            <a:avLst/>
          </a:prstGeom>
          <a:solidFill>
            <a:srgbClr val="DEF5FA">
              <a:lumMod val="9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уменьшает частоту пульса, понижает давление, способствует возникновению чувства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разочарования</a:t>
            </a:r>
            <a:r>
              <a:rPr kumimoji="0" lang="ru-RU"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и </a:t>
            </a:r>
            <a:r>
              <a:rPr kumimoji="0" lang="ru-RU" sz="24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подозрения</a:t>
            </a:r>
          </a:p>
        </p:txBody>
      </p:sp>
      <p:sp>
        <p:nvSpPr>
          <p:cNvPr id="23" name="Скругленный прямоугольник 22"/>
          <p:cNvSpPr/>
          <p:nvPr/>
        </p:nvSpPr>
        <p:spPr>
          <a:xfrm>
            <a:off x="5787746" y="5762553"/>
            <a:ext cx="7960968" cy="1008112"/>
          </a:xfrm>
          <a:prstGeom prst="roundRect">
            <a:avLst/>
          </a:prstGeom>
          <a:solidFill>
            <a:srgbClr val="0070C0"/>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успокаивает</a:t>
            </a:r>
            <a:r>
              <a:rPr kumimoji="0" lang="ru-RU" sz="24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затормаживает реакцию</a:t>
            </a:r>
            <a:endParaRPr kumimoji="0" lang="ru-RU" sz="2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359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43997" t="26475" r="15251" b="32575"/>
          <a:stretch>
            <a:fillRect/>
          </a:stretch>
        </p:blipFill>
        <p:spPr bwMode="auto">
          <a:xfrm>
            <a:off x="5650920" y="3098552"/>
            <a:ext cx="4320480" cy="3256014"/>
          </a:xfrm>
          <a:prstGeom prst="rect">
            <a:avLst/>
          </a:prstGeom>
          <a:noFill/>
          <a:ln w="9525">
            <a:noFill/>
            <a:miter lim="800000"/>
            <a:headEnd/>
            <a:tailEnd/>
          </a:ln>
        </p:spPr>
      </p:pic>
      <p:sp>
        <p:nvSpPr>
          <p:cNvPr id="9" name="Скругленная прямоугольная выноска 8"/>
          <p:cNvSpPr/>
          <p:nvPr/>
        </p:nvSpPr>
        <p:spPr>
          <a:xfrm>
            <a:off x="8387224" y="1442368"/>
            <a:ext cx="5112568" cy="1296144"/>
          </a:xfrm>
          <a:prstGeom prst="wedgeRoundRectCallout">
            <a:avLst>
              <a:gd name="adj1" fmla="val -56232"/>
              <a:gd name="adj2" fmla="val 14770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dirty="0" smtClean="0">
                <a:latin typeface="Arial" panose="020B0604020202020204" pitchFamily="34" charset="0"/>
                <a:cs typeface="Arial" panose="020B0604020202020204" pitchFamily="34" charset="0"/>
              </a:rPr>
              <a:t>Пространство </a:t>
            </a:r>
            <a:r>
              <a:rPr lang="ru-RU"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внутри рамки</a:t>
            </a:r>
            <a:r>
              <a:rPr lang="ru-RU"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 это все, что может быть использовано</a:t>
            </a:r>
            <a:endParaRPr lang="ru-RU" sz="2800" dirty="0">
              <a:latin typeface="Arial" panose="020B0604020202020204" pitchFamily="34" charset="0"/>
              <a:cs typeface="Arial" panose="020B0604020202020204" pitchFamily="34" charset="0"/>
            </a:endParaRPr>
          </a:p>
        </p:txBody>
      </p:sp>
      <p:sp>
        <p:nvSpPr>
          <p:cNvPr id="10" name="Скругленная прямоугольная выноска 9"/>
          <p:cNvSpPr/>
          <p:nvPr/>
        </p:nvSpPr>
        <p:spPr>
          <a:xfrm>
            <a:off x="10547464" y="4034656"/>
            <a:ext cx="3457400" cy="1296144"/>
          </a:xfrm>
          <a:prstGeom prst="wedgeRoundRectCallout">
            <a:avLst>
              <a:gd name="adj1" fmla="val -70505"/>
              <a:gd name="adj2" fmla="val -8745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dirty="0" smtClean="0">
                <a:latin typeface="Arial" panose="020B0604020202020204" pitchFamily="34" charset="0"/>
                <a:cs typeface="Arial" panose="020B0604020202020204" pitchFamily="34" charset="0"/>
              </a:rPr>
              <a:t>Фон не должен соперничать с содержанием</a:t>
            </a:r>
            <a:endParaRPr lang="ru-RU" sz="2800" dirty="0">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.5. Выбор дизайна слайда</a:t>
            </a:r>
            <a:endParaRPr lang="ru-RU" sz="48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564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.6. Один слайд – одна мысль</a:t>
            </a:r>
            <a:endParaRPr lang="ru-RU" sz="4800" b="1" dirty="0">
              <a:solidFill>
                <a:srgbClr val="FC730C"/>
              </a:solidFill>
              <a:latin typeface="Arial" panose="020B0604020202020204" pitchFamily="34" charset="0"/>
              <a:cs typeface="Arial" panose="020B0604020202020204" pitchFamily="34" charset="0"/>
            </a:endParaRPr>
          </a:p>
        </p:txBody>
      </p:sp>
      <p:pic>
        <p:nvPicPr>
          <p:cNvPr id="3" name="Picture 2" descr="https://vsluh.net/uploads/posts/2016-08/org_jwib6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0" y="1221944"/>
            <a:ext cx="6357620" cy="4606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874000" y="5828797"/>
            <a:ext cx="4245041" cy="461665"/>
          </a:xfrm>
          <a:prstGeom prst="rect">
            <a:avLst/>
          </a:prstGeom>
        </p:spPr>
        <p:txBody>
          <a:bodyPr wrap="square">
            <a:spAutoFit/>
          </a:bodyPr>
          <a:lstStyle/>
          <a:p>
            <a:r>
              <a:rPr lang="ru-RU" sz="2400" i="1" dirty="0" smtClean="0"/>
              <a:t>«Хорошо – не значит много»</a:t>
            </a:r>
            <a:endParaRPr lang="ru-RU" sz="2400" i="1" dirty="0"/>
          </a:p>
        </p:txBody>
      </p:sp>
    </p:spTree>
    <p:extLst>
      <p:ext uri="{BB962C8B-B14F-4D97-AF65-F5344CB8AC3E}">
        <p14:creationId xmlns:p14="http://schemas.microsoft.com/office/powerpoint/2010/main" val="2856134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.7. «</a:t>
            </a:r>
            <a:r>
              <a:rPr lang="ru-RU" sz="4800" b="1" dirty="0">
                <a:solidFill>
                  <a:srgbClr val="FC730C"/>
                </a:solidFill>
                <a:latin typeface="Arial" panose="020B0604020202020204" pitchFamily="34" charset="0"/>
                <a:cs typeface="Arial" panose="020B0604020202020204" pitchFamily="34" charset="0"/>
              </a:rPr>
              <a:t>Схема, рисунок, график, таблица, текст»</a:t>
            </a:r>
          </a:p>
        </p:txBody>
      </p:sp>
      <p:sp>
        <p:nvSpPr>
          <p:cNvPr id="8" name="Содержимое 2"/>
          <p:cNvSpPr txBox="1">
            <a:spLocks/>
          </p:cNvSpPr>
          <p:nvPr/>
        </p:nvSpPr>
        <p:spPr>
          <a:xfrm>
            <a:off x="5721956" y="5242759"/>
            <a:ext cx="8505749" cy="1310441"/>
          </a:xfrm>
          <a:prstGeom prst="rect">
            <a:avLst/>
          </a:prstGeom>
        </p:spPr>
        <p:txBody>
          <a:bodyPr vert="horz" lIns="91440" tIns="45720" rIns="91440" bIns="45720" rtlCol="0">
            <a:normAutofit/>
          </a:bodyPr>
          <a:lstStyle>
            <a:lvl1pPr marL="0" indent="0" algn="ctr" defTabSz="1079906" rtl="0" eaLnBrk="1" latinLnBrk="0" hangingPunct="1">
              <a:lnSpc>
                <a:spcPct val="90000"/>
              </a:lnSpc>
              <a:spcBef>
                <a:spcPts val="1181"/>
              </a:spcBef>
              <a:buFont typeface="Arial" panose="020B0604020202020204" pitchFamily="34" charset="0"/>
              <a:buNone/>
              <a:defRPr sz="2834" kern="1200">
                <a:solidFill>
                  <a:schemeClr val="tx1"/>
                </a:solidFill>
                <a:latin typeface="+mn-lt"/>
                <a:ea typeface="+mn-ea"/>
                <a:cs typeface="+mn-cs"/>
              </a:defRPr>
            </a:lvl1pPr>
            <a:lvl2pPr marL="539953" indent="0" algn="ctr" defTabSz="1079906"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06" indent="0" algn="ctr" defTabSz="1079906"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860"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813"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766"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719"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672"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626"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r>
              <a:rPr lang="ru-RU" i="1" dirty="0" smtClean="0">
                <a:latin typeface="Arial" panose="020B0604020202020204" pitchFamily="34" charset="0"/>
                <a:cs typeface="Arial" panose="020B0604020202020204" pitchFamily="34" charset="0"/>
              </a:rPr>
              <a:t>«Используйте текст в презентациях только если все предыдущие способы отображения информации вам не подошли»</a:t>
            </a:r>
            <a:endParaRPr lang="ru-RU" dirty="0">
              <a:latin typeface="Arial" panose="020B0604020202020204" pitchFamily="34" charset="0"/>
              <a:cs typeface="Arial" panose="020B0604020202020204" pitchFamily="34"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4039146527"/>
              </p:ext>
            </p:extLst>
          </p:nvPr>
        </p:nvGraphicFramePr>
        <p:xfrm>
          <a:off x="5721956" y="1459006"/>
          <a:ext cx="8285166" cy="3291840"/>
        </p:xfrm>
        <a:graphic>
          <a:graphicData uri="http://schemas.openxmlformats.org/drawingml/2006/table">
            <a:tbl>
              <a:tblPr firstRow="1" bandRow="1">
                <a:tableStyleId>{3B4B98B0-60AC-42C2-AFA5-B58CD77FA1E5}</a:tableStyleId>
              </a:tblPr>
              <a:tblGrid>
                <a:gridCol w="2964460"/>
                <a:gridCol w="2660353"/>
                <a:gridCol w="2660353"/>
              </a:tblGrid>
              <a:tr h="370840">
                <a:tc>
                  <a:txBody>
                    <a:bodyPr/>
                    <a:lstStyle/>
                    <a:p>
                      <a:pPr algn="ctr"/>
                      <a:r>
                        <a:rPr lang="ru-RU" sz="2400" dirty="0" smtClean="0">
                          <a:latin typeface="Arial" panose="020B0604020202020204" pitchFamily="34" charset="0"/>
                          <a:cs typeface="Arial" panose="020B0604020202020204" pitchFamily="34" charset="0"/>
                        </a:rPr>
                        <a:t>Человек запоминает</a:t>
                      </a:r>
                      <a:endParaRPr lang="ru-RU" sz="2400" dirty="0">
                        <a:latin typeface="Arial" panose="020B0604020202020204" pitchFamily="34" charset="0"/>
                        <a:cs typeface="Arial" panose="020B0604020202020204" pitchFamily="34" charset="0"/>
                      </a:endParaRPr>
                    </a:p>
                  </a:txBody>
                  <a:tcPr anchor="ctr"/>
                </a:tc>
                <a:tc>
                  <a:txBody>
                    <a:bodyPr/>
                    <a:lstStyle/>
                    <a:p>
                      <a:pPr algn="ctr"/>
                      <a:r>
                        <a:rPr lang="ru-RU" sz="2400" dirty="0" smtClean="0">
                          <a:latin typeface="Arial" panose="020B0604020202020204" pitchFamily="34" charset="0"/>
                          <a:cs typeface="Arial" panose="020B0604020202020204" pitchFamily="34" charset="0"/>
                        </a:rPr>
                        <a:t>Спустя 3 часа</a:t>
                      </a:r>
                      <a:endParaRPr lang="ru-RU" sz="2400" dirty="0">
                        <a:latin typeface="Arial" panose="020B0604020202020204" pitchFamily="34" charset="0"/>
                        <a:cs typeface="Arial" panose="020B0604020202020204" pitchFamily="34" charset="0"/>
                      </a:endParaRPr>
                    </a:p>
                  </a:txBody>
                  <a:tcPr anchor="ctr"/>
                </a:tc>
                <a:tc>
                  <a:txBody>
                    <a:bodyPr/>
                    <a:lstStyle/>
                    <a:p>
                      <a:pPr algn="ctr"/>
                      <a:r>
                        <a:rPr lang="ru-RU" sz="2400" dirty="0" smtClean="0">
                          <a:latin typeface="Arial" panose="020B0604020202020204" pitchFamily="34" charset="0"/>
                          <a:cs typeface="Arial" panose="020B0604020202020204" pitchFamily="34" charset="0"/>
                        </a:rPr>
                        <a:t>Спустя 3 дня</a:t>
                      </a:r>
                      <a:endParaRPr lang="ru-RU" sz="2400" dirty="0">
                        <a:latin typeface="Arial" panose="020B0604020202020204" pitchFamily="34" charset="0"/>
                        <a:cs typeface="Arial" panose="020B0604020202020204" pitchFamily="34" charset="0"/>
                      </a:endParaRPr>
                    </a:p>
                  </a:txBody>
                  <a:tcPr anchor="ctr"/>
                </a:tc>
              </a:tr>
              <a:tr h="370840">
                <a:tc>
                  <a:txBody>
                    <a:bodyPr/>
                    <a:lstStyle/>
                    <a:p>
                      <a:pPr algn="ctr"/>
                      <a:r>
                        <a:rPr lang="ru-RU" sz="2400" dirty="0" smtClean="0">
                          <a:latin typeface="Arial" panose="020B0604020202020204" pitchFamily="34" charset="0"/>
                          <a:cs typeface="Arial" panose="020B0604020202020204" pitchFamily="34" charset="0"/>
                        </a:rPr>
                        <a:t>Только слова</a:t>
                      </a:r>
                      <a:endParaRPr lang="ru-RU" sz="2400" dirty="0">
                        <a:latin typeface="Arial" panose="020B0604020202020204" pitchFamily="34" charset="0"/>
                        <a:cs typeface="Arial" panose="020B0604020202020204" pitchFamily="34" charset="0"/>
                      </a:endParaRPr>
                    </a:p>
                  </a:txBody>
                  <a:tcPr/>
                </a:tc>
                <a:tc>
                  <a:txBody>
                    <a:bodyPr/>
                    <a:lstStyle/>
                    <a:p>
                      <a:pPr algn="ctr"/>
                      <a:r>
                        <a:rPr lang="ru-RU" sz="2400" dirty="0" smtClean="0">
                          <a:latin typeface="Arial" panose="020B0604020202020204" pitchFamily="34" charset="0"/>
                          <a:cs typeface="Arial" panose="020B0604020202020204" pitchFamily="34" charset="0"/>
                        </a:rPr>
                        <a:t>70 %</a:t>
                      </a:r>
                      <a:endParaRPr lang="ru-RU" sz="2400" dirty="0">
                        <a:latin typeface="Arial" panose="020B0604020202020204" pitchFamily="34" charset="0"/>
                        <a:cs typeface="Arial" panose="020B0604020202020204" pitchFamily="34" charset="0"/>
                      </a:endParaRPr>
                    </a:p>
                  </a:txBody>
                  <a:tcPr anchor="ctr"/>
                </a:tc>
                <a:tc>
                  <a:txBody>
                    <a:bodyPr/>
                    <a:lstStyle/>
                    <a:p>
                      <a:pPr algn="ctr"/>
                      <a:r>
                        <a:rPr lang="ru-RU" sz="2400" dirty="0" smtClean="0">
                          <a:latin typeface="Arial" panose="020B0604020202020204" pitchFamily="34" charset="0"/>
                          <a:cs typeface="Arial" panose="020B0604020202020204" pitchFamily="34" charset="0"/>
                        </a:rPr>
                        <a:t>10%</a:t>
                      </a:r>
                    </a:p>
                  </a:txBody>
                  <a:tcPr anchor="ctr"/>
                </a:tc>
              </a:tr>
              <a:tr h="370840">
                <a:tc>
                  <a:txBody>
                    <a:bodyPr/>
                    <a:lstStyle/>
                    <a:p>
                      <a:pPr algn="ctr"/>
                      <a:r>
                        <a:rPr lang="ru-RU" sz="2400" dirty="0" smtClean="0">
                          <a:latin typeface="Arial" panose="020B0604020202020204" pitchFamily="34" charset="0"/>
                          <a:cs typeface="Arial" panose="020B0604020202020204" pitchFamily="34" charset="0"/>
                        </a:rPr>
                        <a:t>Только визуальные образы</a:t>
                      </a:r>
                      <a:endParaRPr lang="ru-RU" sz="2400" dirty="0">
                        <a:latin typeface="Arial" panose="020B0604020202020204" pitchFamily="34" charset="0"/>
                        <a:cs typeface="Arial" panose="020B0604020202020204" pitchFamily="34" charset="0"/>
                      </a:endParaRPr>
                    </a:p>
                  </a:txBody>
                  <a:tcPr/>
                </a:tc>
                <a:tc>
                  <a:txBody>
                    <a:bodyPr/>
                    <a:lstStyle/>
                    <a:p>
                      <a:pPr algn="ctr"/>
                      <a:r>
                        <a:rPr lang="ru-RU" sz="2400" dirty="0" smtClean="0">
                          <a:latin typeface="Arial" panose="020B0604020202020204" pitchFamily="34" charset="0"/>
                          <a:cs typeface="Arial" panose="020B0604020202020204" pitchFamily="34" charset="0"/>
                        </a:rPr>
                        <a:t>72%</a:t>
                      </a:r>
                      <a:endParaRPr lang="ru-RU" sz="2400" dirty="0">
                        <a:latin typeface="Arial" panose="020B0604020202020204" pitchFamily="34" charset="0"/>
                        <a:cs typeface="Arial" panose="020B0604020202020204" pitchFamily="34" charset="0"/>
                      </a:endParaRPr>
                    </a:p>
                  </a:txBody>
                  <a:tcPr anchor="ctr"/>
                </a:tc>
                <a:tc>
                  <a:txBody>
                    <a:bodyPr/>
                    <a:lstStyle/>
                    <a:p>
                      <a:pPr algn="ctr"/>
                      <a:r>
                        <a:rPr lang="ru-RU" sz="2400" dirty="0" smtClean="0">
                          <a:latin typeface="Arial" panose="020B0604020202020204" pitchFamily="34" charset="0"/>
                          <a:cs typeface="Arial" panose="020B0604020202020204" pitchFamily="34" charset="0"/>
                        </a:rPr>
                        <a:t>20%</a:t>
                      </a:r>
                      <a:endParaRPr lang="ru-RU" sz="2400" dirty="0">
                        <a:latin typeface="Arial" panose="020B0604020202020204" pitchFamily="34" charset="0"/>
                        <a:cs typeface="Arial" panose="020B0604020202020204" pitchFamily="34" charset="0"/>
                      </a:endParaRPr>
                    </a:p>
                  </a:txBody>
                  <a:tcPr anchor="ctr"/>
                </a:tc>
              </a:tr>
              <a:tr h="370840">
                <a:tc>
                  <a:txBody>
                    <a:bodyPr/>
                    <a:lstStyle/>
                    <a:p>
                      <a:pPr algn="ctr"/>
                      <a:r>
                        <a:rPr lang="ru-RU" sz="2400" dirty="0" smtClean="0">
                          <a:latin typeface="Arial" panose="020B0604020202020204" pitchFamily="34" charset="0"/>
                          <a:cs typeface="Arial" panose="020B0604020202020204" pitchFamily="34" charset="0"/>
                        </a:rPr>
                        <a:t>Слова и визуальные образы</a:t>
                      </a:r>
                      <a:endParaRPr lang="ru-RU" sz="24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ru-RU" sz="2400" dirty="0" smtClean="0">
                          <a:latin typeface="Arial" panose="020B0604020202020204" pitchFamily="34" charset="0"/>
                          <a:cs typeface="Arial" panose="020B0604020202020204" pitchFamily="34" charset="0"/>
                        </a:rPr>
                        <a:t>85%</a:t>
                      </a:r>
                      <a:endParaRPr lang="ru-RU" sz="2400"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ru-RU" sz="2400" dirty="0" smtClean="0">
                          <a:latin typeface="Arial" panose="020B0604020202020204" pitchFamily="34" charset="0"/>
                          <a:cs typeface="Arial" panose="020B0604020202020204" pitchFamily="34" charset="0"/>
                        </a:rPr>
                        <a:t>65%</a:t>
                      </a:r>
                      <a:endParaRPr lang="ru-RU" sz="2400" dirty="0">
                        <a:solidFill>
                          <a:srgbClr val="C00000"/>
                        </a:solidFill>
                        <a:latin typeface="Arial" panose="020B0604020202020204" pitchFamily="34" charset="0"/>
                        <a:cs typeface="Arial" panose="020B0604020202020204" pitchFamily="34" charset="0"/>
                      </a:endParaRPr>
                    </a:p>
                  </a:txBody>
                  <a:tcPr anchor="ctr"/>
                </a:tc>
              </a:tr>
            </a:tbl>
          </a:graphicData>
        </a:graphic>
      </p:graphicFrame>
      <p:sp>
        <p:nvSpPr>
          <p:cNvPr id="2" name="Скругленный прямоугольник 1"/>
          <p:cNvSpPr/>
          <p:nvPr/>
        </p:nvSpPr>
        <p:spPr>
          <a:xfrm>
            <a:off x="5537200" y="3471332"/>
            <a:ext cx="8690505" cy="15165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83090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907069" y="2500233"/>
            <a:ext cx="8321888" cy="276151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Эффективная </a:t>
            </a:r>
            <a:r>
              <a:rPr lang="ru-RU" sz="2800" b="1" dirty="0">
                <a:latin typeface="Arial" panose="020B0604020202020204" pitchFamily="34" charset="0"/>
                <a:cs typeface="Arial" panose="020B0604020202020204" pitchFamily="34" charset="0"/>
              </a:rPr>
              <a:t>презентация проекта </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Структура презентации проекта</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Продуктивные способы представления информации</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Коммуникация </a:t>
            </a:r>
            <a:r>
              <a:rPr lang="ru-RU" sz="2800" b="1" dirty="0">
                <a:latin typeface="Arial" panose="020B0604020202020204" pitchFamily="34" charset="0"/>
                <a:cs typeface="Arial" panose="020B0604020202020204" pitchFamily="34" charset="0"/>
              </a:rPr>
              <a:t>с аудиторией</a:t>
            </a:r>
          </a:p>
        </p:txBody>
      </p:sp>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План лекции</a:t>
            </a:r>
            <a:endParaRPr lang="ru-RU" sz="48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376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.8. Расположение объектов на слайде</a:t>
            </a:r>
            <a:endParaRPr lang="ru-RU" sz="4800" b="1" dirty="0">
              <a:solidFill>
                <a:srgbClr val="FC730C"/>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srcRect l="51084" t="25688" r="28244" b="53837"/>
          <a:stretch>
            <a:fillRect/>
          </a:stretch>
        </p:blipFill>
        <p:spPr bwMode="auto">
          <a:xfrm>
            <a:off x="8150127" y="1545744"/>
            <a:ext cx="3586553" cy="2664296"/>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5785" t="50000" r="26966" b="25588"/>
          <a:stretch>
            <a:fillRect/>
          </a:stretch>
        </p:blipFill>
        <p:spPr bwMode="auto">
          <a:xfrm>
            <a:off x="7056160" y="4426064"/>
            <a:ext cx="5760640" cy="2232248"/>
          </a:xfrm>
          <a:prstGeom prst="rect">
            <a:avLst/>
          </a:prstGeom>
          <a:noFill/>
          <a:ln w="9525">
            <a:noFill/>
            <a:miter lim="800000"/>
            <a:headEnd/>
            <a:tailEnd/>
          </a:ln>
        </p:spPr>
      </p:pic>
    </p:spTree>
    <p:extLst>
      <p:ext uri="{BB962C8B-B14F-4D97-AF65-F5344CB8AC3E}">
        <p14:creationId xmlns:p14="http://schemas.microsoft.com/office/powerpoint/2010/main" val="2529916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smtClean="0">
                <a:solidFill>
                  <a:srgbClr val="FC730C"/>
                </a:solidFill>
                <a:latin typeface="Arial" panose="020B0604020202020204" pitchFamily="34" charset="0"/>
                <a:cs typeface="Arial" panose="020B0604020202020204" pitchFamily="34" charset="0"/>
              </a:rPr>
              <a:t>3</a:t>
            </a:r>
            <a:r>
              <a:rPr lang="ru-RU" sz="4800" b="1" dirty="0" smtClean="0">
                <a:solidFill>
                  <a:srgbClr val="FC730C"/>
                </a:solidFill>
                <a:latin typeface="Arial" panose="020B0604020202020204" pitchFamily="34" charset="0"/>
                <a:cs typeface="Arial" panose="020B0604020202020204" pitchFamily="34" charset="0"/>
              </a:rPr>
              <a:t>.9. Картинки на слайдах</a:t>
            </a:r>
            <a:endParaRPr lang="ru-RU" sz="4800" b="1" dirty="0">
              <a:solidFill>
                <a:srgbClr val="FC730C"/>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srcRect r="50756"/>
          <a:stretch>
            <a:fillRect/>
          </a:stretch>
        </p:blipFill>
        <p:spPr bwMode="auto">
          <a:xfrm>
            <a:off x="6839343" y="1437170"/>
            <a:ext cx="1802047" cy="5488052"/>
          </a:xfrm>
          <a:prstGeom prst="rect">
            <a:avLst/>
          </a:prstGeom>
          <a:noFill/>
          <a:ln w="9525">
            <a:noFill/>
            <a:miter lim="800000"/>
            <a:headEnd/>
            <a:tailEnd/>
          </a:ln>
          <a:effectLst/>
        </p:spPr>
      </p:pic>
      <p:sp>
        <p:nvSpPr>
          <p:cNvPr id="6" name="TextBox 5"/>
          <p:cNvSpPr txBox="1"/>
          <p:nvPr/>
        </p:nvSpPr>
        <p:spPr>
          <a:xfrm>
            <a:off x="8498514" y="1754492"/>
            <a:ext cx="3071834" cy="523220"/>
          </a:xfrm>
          <a:prstGeom prst="rect">
            <a:avLst/>
          </a:prstGeom>
          <a:noFill/>
        </p:spPr>
        <p:txBody>
          <a:bodyPr wrap="square" rtlCol="0">
            <a:spAutoFit/>
          </a:bodyPr>
          <a:lstStyle/>
          <a:p>
            <a:r>
              <a:rPr lang="ru-RU" sz="2800" dirty="0" smtClean="0"/>
              <a:t>Партнерство</a:t>
            </a:r>
            <a:endParaRPr lang="ru-RU" sz="2800" dirty="0"/>
          </a:p>
        </p:txBody>
      </p:sp>
      <p:sp>
        <p:nvSpPr>
          <p:cNvPr id="10" name="TextBox 9"/>
          <p:cNvSpPr txBox="1"/>
          <p:nvPr/>
        </p:nvSpPr>
        <p:spPr>
          <a:xfrm>
            <a:off x="8784266" y="3183252"/>
            <a:ext cx="3071834" cy="523220"/>
          </a:xfrm>
          <a:prstGeom prst="rect">
            <a:avLst/>
          </a:prstGeom>
          <a:noFill/>
        </p:spPr>
        <p:txBody>
          <a:bodyPr wrap="square" rtlCol="0">
            <a:spAutoFit/>
          </a:bodyPr>
          <a:lstStyle/>
          <a:p>
            <a:r>
              <a:rPr lang="ru-RU" sz="2800" dirty="0" smtClean="0"/>
              <a:t>Обучение</a:t>
            </a:r>
            <a:endParaRPr lang="ru-RU" sz="2800" dirty="0"/>
          </a:p>
        </p:txBody>
      </p:sp>
      <p:sp>
        <p:nvSpPr>
          <p:cNvPr id="11" name="TextBox 10"/>
          <p:cNvSpPr txBox="1"/>
          <p:nvPr/>
        </p:nvSpPr>
        <p:spPr>
          <a:xfrm>
            <a:off x="8712828" y="4540574"/>
            <a:ext cx="3071834" cy="523220"/>
          </a:xfrm>
          <a:prstGeom prst="rect">
            <a:avLst/>
          </a:prstGeom>
          <a:noFill/>
        </p:spPr>
        <p:txBody>
          <a:bodyPr wrap="square" rtlCol="0">
            <a:spAutoFit/>
          </a:bodyPr>
          <a:lstStyle/>
          <a:p>
            <a:r>
              <a:rPr lang="ru-RU" sz="2800" dirty="0" smtClean="0"/>
              <a:t>Испытание</a:t>
            </a:r>
            <a:endParaRPr lang="ru-RU" sz="2800" dirty="0"/>
          </a:p>
        </p:txBody>
      </p:sp>
      <p:sp>
        <p:nvSpPr>
          <p:cNvPr id="12" name="TextBox 11"/>
          <p:cNvSpPr txBox="1"/>
          <p:nvPr/>
        </p:nvSpPr>
        <p:spPr>
          <a:xfrm>
            <a:off x="9070018" y="5874742"/>
            <a:ext cx="3071834" cy="523220"/>
          </a:xfrm>
          <a:prstGeom prst="rect">
            <a:avLst/>
          </a:prstGeom>
          <a:noFill/>
        </p:spPr>
        <p:txBody>
          <a:bodyPr wrap="square" rtlCol="0">
            <a:spAutoFit/>
          </a:bodyPr>
          <a:lstStyle/>
          <a:p>
            <a:r>
              <a:rPr lang="ru-RU" sz="2800" dirty="0" smtClean="0"/>
              <a:t>Успех</a:t>
            </a:r>
            <a:endParaRPr lang="ru-RU" sz="2800" dirty="0"/>
          </a:p>
        </p:txBody>
      </p:sp>
      <p:pic>
        <p:nvPicPr>
          <p:cNvPr id="13" name="Picture 2"/>
          <p:cNvPicPr>
            <a:picLocks noChangeAspect="1" noChangeArrowheads="1"/>
          </p:cNvPicPr>
          <p:nvPr/>
        </p:nvPicPr>
        <p:blipFill>
          <a:blip r:embed="rId3" cstate="print"/>
          <a:srcRect l="49244"/>
          <a:stretch>
            <a:fillRect/>
          </a:stretch>
        </p:blipFill>
        <p:spPr bwMode="auto">
          <a:xfrm>
            <a:off x="10641654" y="1451918"/>
            <a:ext cx="1857388" cy="5488052"/>
          </a:xfrm>
          <a:prstGeom prst="rect">
            <a:avLst/>
          </a:prstGeom>
          <a:noFill/>
          <a:ln w="9525">
            <a:noFill/>
            <a:miter lim="800000"/>
            <a:headEnd/>
            <a:tailEnd/>
          </a:ln>
          <a:effectLst/>
        </p:spPr>
      </p:pic>
      <p:sp>
        <p:nvSpPr>
          <p:cNvPr id="14" name="Скругленная прямоугольная выноска 13"/>
          <p:cNvSpPr/>
          <p:nvPr/>
        </p:nvSpPr>
        <p:spPr>
          <a:xfrm>
            <a:off x="5355242" y="3111814"/>
            <a:ext cx="2286016" cy="714380"/>
          </a:xfrm>
          <a:prstGeom prst="wedgeRoundRectCallout">
            <a:avLst>
              <a:gd name="adj1" fmla="val 67391"/>
              <a:gd name="adj2" fmla="val 13320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800" dirty="0" smtClean="0">
                <a:latin typeface="Arial" panose="020B0604020202020204" pitchFamily="34" charset="0"/>
                <a:cs typeface="Arial" panose="020B0604020202020204" pitchFamily="34" charset="0"/>
              </a:rPr>
              <a:t>Безвкусно</a:t>
            </a:r>
            <a:endParaRPr lang="ru-RU" sz="2800" dirty="0">
              <a:latin typeface="Arial" panose="020B0604020202020204" pitchFamily="34" charset="0"/>
              <a:cs typeface="Arial" panose="020B0604020202020204" pitchFamily="34" charset="0"/>
            </a:endParaRPr>
          </a:p>
        </p:txBody>
      </p:sp>
      <p:sp>
        <p:nvSpPr>
          <p:cNvPr id="15" name="Скругленная прямоугольная выноска 14"/>
          <p:cNvSpPr/>
          <p:nvPr/>
        </p:nvSpPr>
        <p:spPr>
          <a:xfrm>
            <a:off x="11570348" y="2034214"/>
            <a:ext cx="2643206" cy="714380"/>
          </a:xfrm>
          <a:prstGeom prst="wedgeRoundRectCallout">
            <a:avLst>
              <a:gd name="adj1" fmla="val -60995"/>
              <a:gd name="adj2" fmla="val 1084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latin typeface="Arial" panose="020B0604020202020204" pitchFamily="34" charset="0"/>
                <a:cs typeface="Arial" panose="020B0604020202020204" pitchFamily="34" charset="0"/>
              </a:rPr>
              <a:t>Стильно</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7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907069" y="2500233"/>
            <a:ext cx="8321888" cy="276151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Эффективная презентация проекта </a:t>
            </a:r>
          </a:p>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Структура презентации проекта</a:t>
            </a:r>
          </a:p>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Продуктивные способы представления информации</a:t>
            </a:r>
          </a:p>
          <a:p>
            <a:pPr marL="514350" indent="-514350" defTabSz="492521">
              <a:spcBef>
                <a:spcPts val="1200"/>
              </a:spcBef>
              <a:buAutoNum type="arabicPeriod"/>
            </a:pPr>
            <a:r>
              <a:rPr lang="ru-RU" sz="2800" b="1" dirty="0">
                <a:solidFill>
                  <a:srgbClr val="FC730C"/>
                </a:solidFill>
                <a:latin typeface="Arial" panose="020B0604020202020204" pitchFamily="34" charset="0"/>
                <a:ea typeface="+mj-ea"/>
                <a:cs typeface="Arial" panose="020B0604020202020204" pitchFamily="34" charset="0"/>
              </a:rPr>
              <a:t>Коммуникация с аудиторией</a:t>
            </a:r>
          </a:p>
        </p:txBody>
      </p:sp>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«Презентация проекта»</a:t>
            </a:r>
            <a:endParaRPr lang="ru-RU" sz="48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018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4.1. Тайминг</a:t>
            </a:r>
            <a:endParaRPr lang="ru-RU" sz="4800" b="1" dirty="0">
              <a:solidFill>
                <a:srgbClr val="FC730C"/>
              </a:solidFill>
              <a:latin typeface="Arial" panose="020B0604020202020204" pitchFamily="34" charset="0"/>
              <a:cs typeface="Arial" panose="020B0604020202020204" pitchFamily="34" charset="0"/>
            </a:endParaRPr>
          </a:p>
        </p:txBody>
      </p:sp>
      <p:sp>
        <p:nvSpPr>
          <p:cNvPr id="3" name="TextBox 2"/>
          <p:cNvSpPr txBox="1"/>
          <p:nvPr/>
        </p:nvSpPr>
        <p:spPr>
          <a:xfrm>
            <a:off x="5016138" y="1221944"/>
            <a:ext cx="8999869" cy="1231106"/>
          </a:xfrm>
          <a:prstGeom prst="rect">
            <a:avLst/>
          </a:prstGeom>
          <a:noFill/>
        </p:spPr>
        <p:txBody>
          <a:bodyPr wrap="square" rtlCol="0">
            <a:spAutoFit/>
          </a:bodyPr>
          <a:lstStyle/>
          <a:p>
            <a:pPr marL="285750" indent="-285750">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Количество слайдов = Количество минут + 2</a:t>
            </a:r>
            <a:endParaRPr lang="ru-RU" sz="3200" dirty="0">
              <a:latin typeface="Arial" panose="020B0604020202020204" pitchFamily="34" charset="0"/>
              <a:cs typeface="Arial" panose="020B0604020202020204" pitchFamily="34" charset="0"/>
            </a:endParaRPr>
          </a:p>
          <a:p>
            <a:pPr marL="285750" indent="-285750">
              <a:spcAft>
                <a:spcPts val="1200"/>
              </a:spcAft>
              <a:buClr>
                <a:srgbClr val="C00000"/>
              </a:buClr>
              <a:buFont typeface="Wingdings" panose="05000000000000000000" pitchFamily="2" charset="2"/>
              <a:buChar char="ü"/>
            </a:pPr>
            <a:r>
              <a:rPr lang="ru-RU" sz="3200" dirty="0">
                <a:latin typeface="Arial" panose="020B0604020202020204" pitchFamily="34" charset="0"/>
                <a:cs typeface="Arial" panose="020B0604020202020204" pitchFamily="34" charset="0"/>
              </a:rPr>
              <a:t>Один слайд </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одна идея</a:t>
            </a:r>
          </a:p>
        </p:txBody>
      </p:sp>
      <p:pic>
        <p:nvPicPr>
          <p:cNvPr id="4" name="Picture 2" descr="https://www.samso.ru/wp-content/uploads/2017/05/normy-prodolzhitelnosti-rabochego-vremeni-2017-v-ukra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6394" y="2813580"/>
            <a:ext cx="4854090" cy="3506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6544" y="5119907"/>
            <a:ext cx="3643669" cy="1200329"/>
          </a:xfrm>
          <a:prstGeom prst="rect">
            <a:avLst/>
          </a:prstGeom>
        </p:spPr>
        <p:txBody>
          <a:bodyPr wrap="square">
            <a:spAutoFit/>
          </a:bodyPr>
          <a:lstStyle/>
          <a:p>
            <a:pPr algn="ctr"/>
            <a:r>
              <a:rPr lang="ru-RU" sz="2400" i="1" dirty="0" smtClean="0">
                <a:latin typeface="Arial" panose="020B0604020202020204" pitchFamily="34" charset="0"/>
                <a:cs typeface="Arial" panose="020B0604020202020204" pitchFamily="34" charset="0"/>
              </a:rPr>
              <a:t>«Лучше </a:t>
            </a:r>
            <a:r>
              <a:rPr lang="ru-RU" sz="2400" i="1" dirty="0">
                <a:latin typeface="Arial" panose="020B0604020202020204" pitchFamily="34" charset="0"/>
                <a:cs typeface="Arial" panose="020B0604020202020204" pitchFamily="34" charset="0"/>
              </a:rPr>
              <a:t>закончить доклад чуть раньше, </a:t>
            </a:r>
            <a:endParaRPr lang="ru-RU" sz="2400" i="1" dirty="0" smtClean="0">
              <a:latin typeface="Arial" panose="020B0604020202020204" pitchFamily="34" charset="0"/>
              <a:cs typeface="Arial" panose="020B0604020202020204" pitchFamily="34" charset="0"/>
            </a:endParaRPr>
          </a:p>
          <a:p>
            <a:pPr algn="ctr"/>
            <a:r>
              <a:rPr lang="ru-RU" sz="2400" i="1" dirty="0" smtClean="0">
                <a:latin typeface="Arial" panose="020B0604020202020204" pitchFamily="34" charset="0"/>
                <a:cs typeface="Arial" panose="020B0604020202020204" pitchFamily="34" charset="0"/>
              </a:rPr>
              <a:t>чем </a:t>
            </a:r>
            <a:r>
              <a:rPr lang="ru-RU" sz="2400" i="1" dirty="0">
                <a:latin typeface="Arial" panose="020B0604020202020204" pitchFamily="34" charset="0"/>
                <a:cs typeface="Arial" panose="020B0604020202020204" pitchFamily="34" charset="0"/>
              </a:rPr>
              <a:t>сильно </a:t>
            </a:r>
            <a:r>
              <a:rPr lang="ru-RU" sz="2400" i="1" dirty="0" smtClean="0">
                <a:latin typeface="Arial" panose="020B0604020202020204" pitchFamily="34" charset="0"/>
                <a:cs typeface="Arial" panose="020B0604020202020204" pitchFamily="34" charset="0"/>
              </a:rPr>
              <a:t>позже»</a:t>
            </a:r>
            <a:endParaRPr lang="ru-RU"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094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4.2. Яркое начало презентации</a:t>
            </a:r>
            <a:endParaRPr lang="ru-RU" sz="4800" b="1" dirty="0">
              <a:solidFill>
                <a:srgbClr val="FC730C"/>
              </a:solidFill>
              <a:latin typeface="Arial" panose="020B0604020202020204" pitchFamily="34" charset="0"/>
              <a:cs typeface="Arial" panose="020B0604020202020204" pitchFamily="34" charset="0"/>
            </a:endParaRPr>
          </a:p>
        </p:txBody>
      </p:sp>
      <p:sp>
        <p:nvSpPr>
          <p:cNvPr id="5" name="TextBox 4"/>
          <p:cNvSpPr txBox="1"/>
          <p:nvPr/>
        </p:nvSpPr>
        <p:spPr>
          <a:xfrm>
            <a:off x="5520356" y="1320640"/>
            <a:ext cx="8533830" cy="6894195"/>
          </a:xfrm>
          <a:prstGeom prst="rect">
            <a:avLst/>
          </a:prstGeom>
          <a:noFill/>
        </p:spPr>
        <p:txBody>
          <a:bodyPr wrap="square" rtlCol="0">
            <a:spAutoFit/>
          </a:bodyPr>
          <a:lstStyle/>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Назвать главную идею презентации</a:t>
            </a: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Вовлечь аудиторию </a:t>
            </a: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Нарисовать «страшную» историю</a:t>
            </a: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Заявить, что-то шокирующее</a:t>
            </a: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Рассказать историю</a:t>
            </a: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Использовать предмет</a:t>
            </a: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Использовать фразу знаменитого человека</a:t>
            </a:r>
          </a:p>
          <a:p>
            <a:pPr marL="630238" indent="-447675">
              <a:spcAft>
                <a:spcPts val="1200"/>
              </a:spcAft>
              <a:buClr>
                <a:srgbClr val="C00000"/>
              </a:buClr>
              <a:buFont typeface="Wingdings" panose="05000000000000000000" pitchFamily="2" charset="2"/>
              <a:buChar char="ü"/>
            </a:pPr>
            <a:r>
              <a:rPr lang="ru-RU" sz="3200" dirty="0">
                <a:latin typeface="Arial" panose="020B0604020202020204" pitchFamily="34" charset="0"/>
                <a:cs typeface="Arial" panose="020B0604020202020204" pitchFamily="34" charset="0"/>
              </a:rPr>
              <a:t>и</a:t>
            </a:r>
            <a:r>
              <a:rPr lang="ru-RU" sz="3200" dirty="0" smtClean="0">
                <a:latin typeface="Arial" panose="020B0604020202020204" pitchFamily="34" charset="0"/>
                <a:cs typeface="Arial" panose="020B0604020202020204" pitchFamily="34" charset="0"/>
              </a:rPr>
              <a:t> др.</a:t>
            </a:r>
          </a:p>
          <a:p>
            <a:pPr marL="630238" indent="-447675">
              <a:spcAft>
                <a:spcPts val="1200"/>
              </a:spcAft>
              <a:buClr>
                <a:srgbClr val="C00000"/>
              </a:buClr>
              <a:buFont typeface="Wingdings" panose="05000000000000000000" pitchFamily="2" charset="2"/>
              <a:buChar char="ü"/>
            </a:pPr>
            <a:endParaRPr lang="ru-RU" sz="3200" dirty="0" smtClean="0">
              <a:latin typeface="Arial" panose="020B0604020202020204" pitchFamily="34" charset="0"/>
              <a:cs typeface="Arial" panose="020B0604020202020204" pitchFamily="34" charset="0"/>
            </a:endParaRPr>
          </a:p>
          <a:p>
            <a:pPr marL="630238" indent="-447675">
              <a:spcAft>
                <a:spcPts val="1200"/>
              </a:spcAft>
              <a:buClr>
                <a:srgbClr val="C00000"/>
              </a:buClr>
              <a:buFont typeface="Wingdings" panose="05000000000000000000" pitchFamily="2" charset="2"/>
              <a:buChar char="ü"/>
            </a:pP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068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4.3. Чтение со слайда</a:t>
            </a:r>
            <a:endParaRPr lang="ru-RU" sz="4800" b="1" dirty="0">
              <a:solidFill>
                <a:srgbClr val="FC730C"/>
              </a:solidFill>
              <a:latin typeface="Arial" panose="020B0604020202020204" pitchFamily="34" charset="0"/>
              <a:cs typeface="Arial" panose="020B0604020202020204" pitchFamily="34" charset="0"/>
            </a:endParaRPr>
          </a:p>
        </p:txBody>
      </p:sp>
      <p:pic>
        <p:nvPicPr>
          <p:cNvPr id="1026" name="Picture 2" descr="https://ur-consul.ru/Bibli/Obnazhyennyyi-orator-Dao-pryezyentatsii-4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513" y="1221944"/>
            <a:ext cx="6877143" cy="4375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609892" y="5936865"/>
            <a:ext cx="6468384" cy="830997"/>
          </a:xfrm>
          <a:prstGeom prst="rect">
            <a:avLst/>
          </a:prstGeom>
        </p:spPr>
        <p:txBody>
          <a:bodyPr wrap="square">
            <a:spAutoFit/>
          </a:bodyPr>
          <a:lstStyle/>
          <a:p>
            <a:pPr algn="ctr"/>
            <a:r>
              <a:rPr lang="ru-RU" sz="2400" i="1" dirty="0" smtClean="0">
                <a:latin typeface="Arial" panose="020B0604020202020204" pitchFamily="34" charset="0"/>
                <a:cs typeface="Arial" panose="020B0604020202020204" pitchFamily="34" charset="0"/>
              </a:rPr>
              <a:t>«Скорей всего ваша аудитория уже умеет читать, не нужно это делать за нее»</a:t>
            </a:r>
            <a:endParaRPr lang="ru-RU"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14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4.4. Ошибка в тексте или произношении?</a:t>
            </a:r>
            <a:endParaRPr lang="ru-RU" sz="4800" b="1" dirty="0">
              <a:solidFill>
                <a:srgbClr val="FC730C"/>
              </a:solidFill>
              <a:latin typeface="Arial" panose="020B0604020202020204" pitchFamily="34" charset="0"/>
              <a:cs typeface="Arial" panose="020B0604020202020204" pitchFamily="34" charset="0"/>
            </a:endParaRPr>
          </a:p>
        </p:txBody>
      </p:sp>
      <p:sp>
        <p:nvSpPr>
          <p:cNvPr id="5" name="Содержимое 2"/>
          <p:cNvSpPr txBox="1">
            <a:spLocks/>
          </p:cNvSpPr>
          <p:nvPr/>
        </p:nvSpPr>
        <p:spPr>
          <a:xfrm>
            <a:off x="5749672" y="2355382"/>
            <a:ext cx="7772400" cy="1714512"/>
          </a:xfrm>
          <a:prstGeom prst="rect">
            <a:avLst/>
          </a:prstGeom>
        </p:spPr>
        <p:txBody>
          <a:bodyPr vert="horz" lIns="91440" tIns="45720" rIns="91440" bIns="45720" rtlCol="0">
            <a:noAutofit/>
          </a:bodyPr>
          <a:lstStyle>
            <a:lvl1pPr marL="0" indent="0" algn="ctr" defTabSz="1079906" rtl="0" eaLnBrk="1" latinLnBrk="0" hangingPunct="1">
              <a:lnSpc>
                <a:spcPct val="90000"/>
              </a:lnSpc>
              <a:spcBef>
                <a:spcPts val="1181"/>
              </a:spcBef>
              <a:buFont typeface="Arial" panose="020B0604020202020204" pitchFamily="34" charset="0"/>
              <a:buNone/>
              <a:defRPr sz="2834" kern="1200">
                <a:solidFill>
                  <a:schemeClr val="tx1"/>
                </a:solidFill>
                <a:latin typeface="+mn-lt"/>
                <a:ea typeface="+mn-ea"/>
                <a:cs typeface="+mn-cs"/>
              </a:defRPr>
            </a:lvl1pPr>
            <a:lvl2pPr marL="539953" indent="0" algn="ctr" defTabSz="1079906"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06" indent="0" algn="ctr" defTabSz="1079906"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860"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813"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766"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719"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672"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626"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pPr marL="1588" indent="-1588">
              <a:lnSpc>
                <a:spcPct val="150000"/>
              </a:lnSpc>
            </a:pPr>
            <a:r>
              <a:rPr lang="ru-RU" sz="3200" dirty="0" smtClean="0">
                <a:latin typeface="Arial" panose="020B0604020202020204" pitchFamily="34" charset="0"/>
                <a:cs typeface="Arial" panose="020B0604020202020204" pitchFamily="34" charset="0"/>
              </a:rPr>
              <a:t>вам кажется, что вы сделали </a:t>
            </a:r>
            <a:r>
              <a:rPr lang="ru-RU" sz="3600" b="1" dirty="0" smtClean="0">
                <a:solidFill>
                  <a:srgbClr val="C00000"/>
                </a:solidFill>
                <a:latin typeface="Arial" panose="020B0604020202020204" pitchFamily="34" charset="0"/>
                <a:cs typeface="Arial" panose="020B0604020202020204" pitchFamily="34" charset="0"/>
              </a:rPr>
              <a:t>100</a:t>
            </a:r>
            <a:r>
              <a:rPr lang="ru-RU" sz="3200" dirty="0" smtClean="0">
                <a:latin typeface="Arial" panose="020B0604020202020204" pitchFamily="34" charset="0"/>
                <a:cs typeface="Arial" panose="020B0604020202020204" pitchFamily="34" charset="0"/>
              </a:rPr>
              <a:t> ошибок на самом деле вы сделали только </a:t>
            </a:r>
            <a:r>
              <a:rPr lang="ru-RU" sz="3600" b="1" dirty="0" smtClean="0">
                <a:solidFill>
                  <a:srgbClr val="C00000"/>
                </a:solidFill>
                <a:latin typeface="Arial" panose="020B0604020202020204" pitchFamily="34" charset="0"/>
                <a:cs typeface="Arial" panose="020B0604020202020204" pitchFamily="34" charset="0"/>
              </a:rPr>
              <a:t>20</a:t>
            </a:r>
            <a:r>
              <a:rPr lang="ru-RU" sz="3200" dirty="0" smtClean="0">
                <a:latin typeface="Arial" panose="020B0604020202020204" pitchFamily="34" charset="0"/>
                <a:cs typeface="Arial" panose="020B0604020202020204" pitchFamily="34" charset="0"/>
              </a:rPr>
              <a:t>, при этом публика заметила максимум </a:t>
            </a:r>
            <a:r>
              <a:rPr lang="ru-RU" sz="3600" b="1" dirty="0" smtClean="0">
                <a:solidFill>
                  <a:srgbClr val="C0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36243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4.5. Ответы на трудные вопросы</a:t>
            </a:r>
            <a:endParaRPr lang="ru-RU" sz="4800" b="1" dirty="0">
              <a:solidFill>
                <a:srgbClr val="FC730C"/>
              </a:solidFill>
              <a:latin typeface="Arial" panose="020B0604020202020204" pitchFamily="34" charset="0"/>
              <a:cs typeface="Arial" panose="020B0604020202020204" pitchFamily="34" charset="0"/>
            </a:endParaRPr>
          </a:p>
        </p:txBody>
      </p:sp>
      <p:sp>
        <p:nvSpPr>
          <p:cNvPr id="4" name="TextBox 3"/>
          <p:cNvSpPr txBox="1"/>
          <p:nvPr/>
        </p:nvSpPr>
        <p:spPr>
          <a:xfrm>
            <a:off x="5605023" y="1845573"/>
            <a:ext cx="8533830" cy="4801314"/>
          </a:xfrm>
          <a:prstGeom prst="rect">
            <a:avLst/>
          </a:prstGeom>
          <a:noFill/>
        </p:spPr>
        <p:txBody>
          <a:bodyPr wrap="square" rtlCol="0">
            <a:spAutoFit/>
          </a:bodyPr>
          <a:lstStyle/>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Переадресуйте вопрос: </a:t>
            </a:r>
          </a:p>
          <a:p>
            <a:pPr marL="1087438" lvl="1" indent="-447675">
              <a:spcAft>
                <a:spcPts val="1200"/>
              </a:spcAft>
              <a:buClr>
                <a:srgbClr val="C00000"/>
              </a:buClr>
              <a:buFont typeface="Wingdings" panose="05000000000000000000" pitchFamily="2" charset="2"/>
              <a:buChar char="ü"/>
            </a:pPr>
            <a:r>
              <a:rPr lang="ru-RU" sz="3200" dirty="0">
                <a:latin typeface="Arial" panose="020B0604020202020204" pitchFamily="34" charset="0"/>
                <a:cs typeface="Arial" panose="020B0604020202020204" pitchFamily="34" charset="0"/>
              </a:rPr>
              <a:t>а</a:t>
            </a:r>
            <a:r>
              <a:rPr lang="ru-RU" sz="3200" dirty="0" smtClean="0">
                <a:latin typeface="Arial" panose="020B0604020202020204" pitchFamily="34" charset="0"/>
                <a:cs typeface="Arial" panose="020B0604020202020204" pitchFamily="34" charset="0"/>
              </a:rPr>
              <a:t>удитории</a:t>
            </a:r>
          </a:p>
          <a:p>
            <a:pPr marL="1087438" lvl="1"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задающему</a:t>
            </a:r>
          </a:p>
          <a:p>
            <a:pPr marL="1087438" lvl="1"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Коллеги</a:t>
            </a: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Предложите обсудить после выступления (в кулуарах)</a:t>
            </a:r>
          </a:p>
          <a:p>
            <a:pPr marL="630238" indent="-447675">
              <a:spcAft>
                <a:spcPts val="1200"/>
              </a:spcAft>
              <a:buClr>
                <a:srgbClr val="C00000"/>
              </a:buClr>
              <a:buFont typeface="Wingdings" panose="05000000000000000000" pitchFamily="2" charset="2"/>
              <a:buChar char="ü"/>
            </a:pPr>
            <a:r>
              <a:rPr lang="ru-RU" sz="3200" dirty="0" smtClean="0">
                <a:latin typeface="Arial" panose="020B0604020202020204" pitchFamily="34" charset="0"/>
                <a:cs typeface="Arial" panose="020B0604020202020204" pitchFamily="34" charset="0"/>
              </a:rPr>
              <a:t>Пообещайте узнать ответ и представить позже</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089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ctrTitle"/>
          </p:nvPr>
        </p:nvSpPr>
        <p:spPr>
          <a:xfrm>
            <a:off x="4385732" y="3540150"/>
            <a:ext cx="10016067" cy="765537"/>
          </a:xfrm>
        </p:spPr>
        <p:txBody>
          <a:bodyPr rtlCol="0">
            <a:normAutofit fontScale="90000"/>
          </a:bodyPr>
          <a:lstStyle/>
          <a:p>
            <a:pPr algn="ctr">
              <a:defRPr/>
            </a:pPr>
            <a:r>
              <a:rPr lang="ru-RU" sz="5400" b="1" dirty="0">
                <a:solidFill>
                  <a:srgbClr val="FC730C"/>
                </a:solidFill>
                <a:latin typeface="Gotham Pro" panose="02000503040000020004" pitchFamily="50" charset="0"/>
                <a:cs typeface="Gotham Pro" panose="02000503040000020004" pitchFamily="50" charset="0"/>
              </a:rPr>
              <a:t>Спасибо за внимание!</a:t>
            </a:r>
          </a:p>
        </p:txBody>
      </p:sp>
    </p:spTree>
    <p:extLst>
      <p:ext uri="{BB962C8B-B14F-4D97-AF65-F5344CB8AC3E}">
        <p14:creationId xmlns:p14="http://schemas.microsoft.com/office/powerpoint/2010/main" val="4123816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907069" y="2500233"/>
            <a:ext cx="8321888" cy="276151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a:solidFill>
                  <a:srgbClr val="FC730C"/>
                </a:solidFill>
                <a:latin typeface="Arial" panose="020B0604020202020204" pitchFamily="34" charset="0"/>
                <a:ea typeface="+mj-ea"/>
                <a:cs typeface="Arial" panose="020B0604020202020204" pitchFamily="34" charset="0"/>
              </a:rPr>
              <a:t>Эффективная презентация проекта </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Структура презентации проекта</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Продуктивные способы представления информации</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Коммуникация </a:t>
            </a:r>
            <a:r>
              <a:rPr lang="ru-RU" sz="2800" b="1" dirty="0">
                <a:latin typeface="Arial" panose="020B0604020202020204" pitchFamily="34" charset="0"/>
                <a:cs typeface="Arial" panose="020B0604020202020204" pitchFamily="34" charset="0"/>
              </a:rPr>
              <a:t>с аудиторией</a:t>
            </a:r>
          </a:p>
        </p:txBody>
      </p:sp>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«Презентация проекта»</a:t>
            </a:r>
            <a:endParaRPr lang="ru-RU" sz="48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383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1.1. Определение</a:t>
            </a:r>
            <a:endParaRPr lang="ru-RU" sz="4800" b="1" dirty="0">
              <a:solidFill>
                <a:srgbClr val="FC730C"/>
              </a:solidFill>
              <a:latin typeface="Arial" panose="020B0604020202020204" pitchFamily="34" charset="0"/>
              <a:cs typeface="Arial" panose="020B0604020202020204" pitchFamily="34" charset="0"/>
            </a:endParaRPr>
          </a:p>
        </p:txBody>
      </p:sp>
      <p:sp>
        <p:nvSpPr>
          <p:cNvPr id="2" name="Скругленный прямоугольник 1"/>
          <p:cNvSpPr/>
          <p:nvPr/>
        </p:nvSpPr>
        <p:spPr>
          <a:xfrm>
            <a:off x="5499515" y="6019800"/>
            <a:ext cx="1708880" cy="889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dirty="0" smtClean="0">
                <a:latin typeface="Arial" panose="020B0604020202020204" pitchFamily="34" charset="0"/>
                <a:cs typeface="Arial" panose="020B0604020202020204" pitchFamily="34" charset="0"/>
              </a:rPr>
              <a:t>Инвестор</a:t>
            </a:r>
            <a:endParaRPr lang="ru-RU" sz="2400" dirty="0">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7251014" y="6018971"/>
            <a:ext cx="1647120" cy="889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dirty="0" smtClean="0">
                <a:latin typeface="Arial" panose="020B0604020202020204" pitchFamily="34" charset="0"/>
                <a:cs typeface="Arial" panose="020B0604020202020204" pitchFamily="34" charset="0"/>
              </a:rPr>
              <a:t>Клиент</a:t>
            </a:r>
            <a:endParaRPr lang="ru-RU" sz="2400" dirty="0">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10676013" y="6026637"/>
            <a:ext cx="1682880" cy="889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dirty="0" smtClean="0">
                <a:latin typeface="Arial" panose="020B0604020202020204" pitchFamily="34" charset="0"/>
                <a:cs typeface="Arial" panose="020B0604020202020204" pitchFamily="34" charset="0"/>
              </a:rPr>
              <a:t>Партнер</a:t>
            </a:r>
            <a:endParaRPr lang="ru-RU" sz="2400" dirty="0">
              <a:latin typeface="Arial" panose="020B0604020202020204" pitchFamily="34" charset="0"/>
              <a:cs typeface="Arial" panose="020B0604020202020204" pitchFamily="34" charset="0"/>
            </a:endParaRPr>
          </a:p>
        </p:txBody>
      </p:sp>
      <p:sp>
        <p:nvSpPr>
          <p:cNvPr id="13" name="Скругленный прямоугольник 12"/>
          <p:cNvSpPr/>
          <p:nvPr/>
        </p:nvSpPr>
        <p:spPr>
          <a:xfrm>
            <a:off x="12416502" y="6034257"/>
            <a:ext cx="1669520" cy="889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dirty="0">
                <a:latin typeface="Arial" panose="020B0604020202020204" pitchFamily="34" charset="0"/>
                <a:cs typeface="Arial" panose="020B0604020202020204" pitchFamily="34" charset="0"/>
              </a:rPr>
              <a:t>и</a:t>
            </a:r>
            <a:r>
              <a:rPr lang="ru-RU" sz="2400" dirty="0" smtClean="0">
                <a:latin typeface="Arial" panose="020B0604020202020204" pitchFamily="34" charset="0"/>
                <a:cs typeface="Arial" panose="020B0604020202020204" pitchFamily="34" charset="0"/>
              </a:rPr>
              <a:t> др.</a:t>
            </a:r>
            <a:endParaRPr lang="ru-RU" sz="2400" dirty="0">
              <a:latin typeface="Arial" panose="020B0604020202020204" pitchFamily="34" charset="0"/>
              <a:cs typeface="Arial" panose="020B0604020202020204" pitchFamily="34" charset="0"/>
            </a:endParaRPr>
          </a:p>
        </p:txBody>
      </p:sp>
      <p:sp>
        <p:nvSpPr>
          <p:cNvPr id="15" name="Полилиния 14"/>
          <p:cNvSpPr/>
          <p:nvPr/>
        </p:nvSpPr>
        <p:spPr>
          <a:xfrm>
            <a:off x="5499515" y="5487566"/>
            <a:ext cx="8586507" cy="504496"/>
          </a:xfrm>
          <a:custGeom>
            <a:avLst/>
            <a:gdLst>
              <a:gd name="connsiteX0" fmla="*/ 0 w 8276896"/>
              <a:gd name="connsiteY0" fmla="*/ 504496 h 504496"/>
              <a:gd name="connsiteX1" fmla="*/ 4367048 w 8276896"/>
              <a:gd name="connsiteY1" fmla="*/ 0 h 504496"/>
              <a:gd name="connsiteX2" fmla="*/ 4367048 w 8276896"/>
              <a:gd name="connsiteY2" fmla="*/ 0 h 504496"/>
              <a:gd name="connsiteX3" fmla="*/ 8276896 w 8276896"/>
              <a:gd name="connsiteY3" fmla="*/ 504496 h 504496"/>
            </a:gdLst>
            <a:ahLst/>
            <a:cxnLst>
              <a:cxn ang="0">
                <a:pos x="connsiteX0" y="connsiteY0"/>
              </a:cxn>
              <a:cxn ang="0">
                <a:pos x="connsiteX1" y="connsiteY1"/>
              </a:cxn>
              <a:cxn ang="0">
                <a:pos x="connsiteX2" y="connsiteY2"/>
              </a:cxn>
              <a:cxn ang="0">
                <a:pos x="connsiteX3" y="connsiteY3"/>
              </a:cxn>
            </a:cxnLst>
            <a:rect l="l" t="t" r="r" b="b"/>
            <a:pathLst>
              <a:path w="8276896" h="504496">
                <a:moveTo>
                  <a:pt x="0" y="504496"/>
                </a:moveTo>
                <a:lnTo>
                  <a:pt x="4367048" y="0"/>
                </a:lnTo>
                <a:lnTo>
                  <a:pt x="4367048" y="0"/>
                </a:lnTo>
                <a:lnTo>
                  <a:pt x="8276896" y="50449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8970733" y="6026002"/>
            <a:ext cx="1647671" cy="889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dirty="0" smtClean="0">
                <a:latin typeface="Arial" panose="020B0604020202020204" pitchFamily="34" charset="0"/>
                <a:cs typeface="Arial" panose="020B0604020202020204" pitchFamily="34" charset="0"/>
              </a:rPr>
              <a:t>Заказчик</a:t>
            </a:r>
            <a:endParaRPr lang="ru-RU" sz="2400" dirty="0">
              <a:latin typeface="Arial" panose="020B0604020202020204" pitchFamily="34" charset="0"/>
              <a:cs typeface="Arial" panose="020B0604020202020204" pitchFamily="34" charset="0"/>
            </a:endParaRPr>
          </a:p>
        </p:txBody>
      </p:sp>
      <p:sp>
        <p:nvSpPr>
          <p:cNvPr id="16" name="Равнобедренный треугольник 15"/>
          <p:cNvSpPr/>
          <p:nvPr/>
        </p:nvSpPr>
        <p:spPr>
          <a:xfrm>
            <a:off x="7839632" y="1153190"/>
            <a:ext cx="4256893" cy="3440897"/>
          </a:xfrm>
          <a:prstGeom prst="triangle">
            <a:avLst>
              <a:gd name="adj" fmla="val 4983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7" name="Скругленная прямоугольная выноска 16"/>
          <p:cNvSpPr/>
          <p:nvPr/>
        </p:nvSpPr>
        <p:spPr>
          <a:xfrm>
            <a:off x="6596121" y="1827303"/>
            <a:ext cx="2158314" cy="1046335"/>
          </a:xfrm>
          <a:prstGeom prst="wedgeRoundRectCallout">
            <a:avLst>
              <a:gd name="adj1" fmla="val 60083"/>
              <a:gd name="adj2" fmla="val 747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Доклад</a:t>
            </a:r>
            <a:endParaRPr lang="ru-RU" sz="2800" dirty="0"/>
          </a:p>
        </p:txBody>
      </p:sp>
      <p:pic>
        <p:nvPicPr>
          <p:cNvPr id="18" name="Picture 10" descr="http://www.anthonyteacher.com/wp-content/uploads/2013/11/PowerPoint-and-Keynote-9_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6013" y="1344285"/>
            <a:ext cx="2951752" cy="21007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moemisto.ua/img/cache/event_huge/event/0001/76/abec43375594ce73881895e627697c0b9a5569e7.jpeg?hash=2016-09-09-09-42-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8398" y="3557726"/>
            <a:ext cx="1950998" cy="1946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97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1.2. Типы презентаций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14" name="Прямоугольник 13"/>
          <p:cNvSpPr/>
          <p:nvPr/>
        </p:nvSpPr>
        <p:spPr>
          <a:xfrm>
            <a:off x="5980706" y="2002529"/>
            <a:ext cx="8025226" cy="4667165"/>
          </a:xfrm>
          <a:prstGeom prst="rect">
            <a:avLst/>
          </a:prstGeom>
        </p:spPr>
        <p:txBody>
          <a:bodyPr wrap="square" lIns="144006" tIns="72004" rIns="144006" bIns="72004">
            <a:spAutoFit/>
          </a:bodyPr>
          <a:lstStyle/>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Презентация проекта потенциальным инвесторам</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Презентация проекта заказчику</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Представление проекта команде</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Промежуточные отчеты по реализации проекта</a:t>
            </a:r>
          </a:p>
          <a:p>
            <a:pPr marL="514350" indent="-514350" defTabSz="492521">
              <a:lnSpc>
                <a:spcPts val="3700"/>
              </a:lnSpc>
              <a:spcBef>
                <a:spcPts val="1200"/>
              </a:spcBef>
              <a:buFont typeface="+mj-lt"/>
              <a:buAutoNum type="arabicPeriod"/>
            </a:pPr>
            <a:r>
              <a:rPr lang="ru-RU" sz="2800" dirty="0" smtClean="0">
                <a:latin typeface="Arial" panose="020B0604020202020204" pitchFamily="34" charset="0"/>
                <a:cs typeface="Arial" panose="020B0604020202020204" pitchFamily="34" charset="0"/>
              </a:rPr>
              <a:t>Презентация итогов проекта</a:t>
            </a:r>
          </a:p>
          <a:p>
            <a:pPr marL="514350" indent="-514350" defTabSz="492521">
              <a:spcBef>
                <a:spcPts val="1200"/>
              </a:spcBef>
              <a:buFont typeface="+mj-lt"/>
              <a:buAutoNum type="arabicPeriod"/>
            </a:pPr>
            <a:endParaRPr lang="ru-R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412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1.3. Цель презентации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11" name="Прямоугольник 10"/>
          <p:cNvSpPr/>
          <p:nvPr/>
        </p:nvSpPr>
        <p:spPr>
          <a:xfrm>
            <a:off x="5432135" y="1949353"/>
            <a:ext cx="9073008" cy="576302"/>
          </a:xfrm>
          <a:prstGeom prst="rect">
            <a:avLst/>
          </a:prstGeom>
        </p:spPr>
        <p:txBody>
          <a:bodyPr wrap="square" lIns="144006" tIns="72004" rIns="144006" bIns="72004">
            <a:spAutoFit/>
          </a:bodyPr>
          <a:lstStyle/>
          <a:p>
            <a:pPr marL="457200" indent="-457200" defTabSz="492521">
              <a:spcBef>
                <a:spcPts val="1200"/>
              </a:spcBef>
              <a:buFont typeface="Wingdings" panose="05000000000000000000" pitchFamily="2" charset="2"/>
              <a:buChar char="ü"/>
            </a:pPr>
            <a:endParaRPr lang="ru-RU" sz="2800" b="1" dirty="0">
              <a:solidFill>
                <a:schemeClr val="accent2"/>
              </a:solidFill>
              <a:latin typeface="Gotham Pro" panose="02000503040000020004" pitchFamily="50" charset="0"/>
              <a:cs typeface="Gotham Pro" panose="02000503040000020004" pitchFamily="50" charset="0"/>
            </a:endParaRPr>
          </a:p>
        </p:txBody>
      </p:sp>
      <p:sp>
        <p:nvSpPr>
          <p:cNvPr id="4" name="Прямоугольник 3"/>
          <p:cNvSpPr/>
          <p:nvPr/>
        </p:nvSpPr>
        <p:spPr>
          <a:xfrm>
            <a:off x="5147321" y="1119814"/>
            <a:ext cx="4963424" cy="1868963"/>
          </a:xfrm>
          <a:prstGeom prst="rect">
            <a:avLst/>
          </a:prstGeom>
        </p:spPr>
        <p:style>
          <a:lnRef idx="2">
            <a:schemeClr val="accent5"/>
          </a:lnRef>
          <a:fillRef idx="1">
            <a:schemeClr val="lt1"/>
          </a:fillRef>
          <a:effectRef idx="0">
            <a:schemeClr val="accent5"/>
          </a:effectRef>
          <a:fontRef idx="minor">
            <a:schemeClr val="dk1"/>
          </a:fontRef>
        </p:style>
        <p:txBody>
          <a:bodyPr wrap="square" lIns="144006" tIns="72004" rIns="144006" bIns="72004">
            <a:spAutoFit/>
          </a:bodyPr>
          <a:lstStyle/>
          <a:p>
            <a:pPr algn="ctr" defTabSz="492521">
              <a:spcBef>
                <a:spcPts val="1200"/>
              </a:spcBef>
            </a:pPr>
            <a:r>
              <a:rPr lang="ru-RU" sz="2800" b="1" dirty="0">
                <a:latin typeface="Gabriola" panose="04040605051002020D02" pitchFamily="82" charset="0"/>
                <a:cs typeface="Gotham Pro" panose="02000503040000020004" pitchFamily="50" charset="0"/>
              </a:rPr>
              <a:t>«Хочу, чтобы приглашенные потенциальные инвесторы осознали  эффективность </a:t>
            </a:r>
            <a:r>
              <a:rPr lang="ru-RU" sz="2800" b="1" dirty="0">
                <a:solidFill>
                  <a:srgbClr val="C00000"/>
                </a:solidFill>
                <a:effectLst>
                  <a:outerShdw blurRad="38100" dist="38100" dir="2700000" algn="tl">
                    <a:srgbClr val="000000">
                      <a:alpha val="43137"/>
                    </a:srgbClr>
                  </a:outerShdw>
                </a:effectLst>
                <a:latin typeface="Gabriola" panose="04040605051002020D02" pitchFamily="82" charset="0"/>
                <a:cs typeface="Gotham Pro" panose="02000503040000020004" pitchFamily="50" charset="0"/>
              </a:rPr>
              <a:t>вложения средств </a:t>
            </a:r>
            <a:r>
              <a:rPr lang="ru-RU" sz="2800" b="1" dirty="0">
                <a:latin typeface="Gabriola" panose="04040605051002020D02" pitchFamily="82" charset="0"/>
                <a:cs typeface="Gotham Pro" panose="02000503040000020004" pitchFamily="50" charset="0"/>
              </a:rPr>
              <a:t>именно в  мой проект</a:t>
            </a:r>
            <a:r>
              <a:rPr lang="ru-RU" sz="2800" b="1" dirty="0" smtClean="0">
                <a:latin typeface="Gabriola" panose="04040605051002020D02" pitchFamily="82" charset="0"/>
                <a:cs typeface="Gotham Pro" panose="02000503040000020004" pitchFamily="50" charset="0"/>
              </a:rPr>
              <a:t>»</a:t>
            </a:r>
            <a:endParaRPr lang="ru-RU" sz="2800" b="1" dirty="0">
              <a:latin typeface="Gabriola" panose="04040605051002020D02" pitchFamily="82" charset="0"/>
              <a:cs typeface="Gotham Pro" panose="02000503040000020004" pitchFamily="50" charset="0"/>
            </a:endParaRPr>
          </a:p>
        </p:txBody>
      </p:sp>
      <p:sp>
        <p:nvSpPr>
          <p:cNvPr id="2" name="Прямоугольник 1"/>
          <p:cNvSpPr/>
          <p:nvPr/>
        </p:nvSpPr>
        <p:spPr>
          <a:xfrm>
            <a:off x="7298010" y="3290253"/>
            <a:ext cx="5653492" cy="20005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400" dirty="0">
                <a:solidFill>
                  <a:srgbClr val="000000"/>
                </a:solidFill>
                <a:latin typeface="Segoe Print" panose="02000600000000000000" pitchFamily="2" charset="0"/>
              </a:rPr>
              <a:t>«</a:t>
            </a:r>
            <a:r>
              <a:rPr lang="ru-RU" sz="2400" dirty="0">
                <a:solidFill>
                  <a:srgbClr val="1E1E1E"/>
                </a:solidFill>
                <a:latin typeface="Segoe Print" panose="02000600000000000000" pitchFamily="2" charset="0"/>
              </a:rPr>
              <a:t>Хочу продемонстрировать серьезное  отношение к делу, </a:t>
            </a:r>
            <a:r>
              <a:rPr lang="ru-RU" sz="2800" b="1" dirty="0">
                <a:solidFill>
                  <a:srgbClr val="C00000"/>
                </a:solidFill>
                <a:effectLst>
                  <a:outerShdw blurRad="38100" dist="38100" dir="2700000" algn="tl">
                    <a:srgbClr val="000000">
                      <a:alpha val="43137"/>
                    </a:srgbClr>
                  </a:outerShdw>
                </a:effectLst>
                <a:latin typeface="Segoe Script" panose="020B0504020000000003" pitchFamily="34" charset="0"/>
                <a:cs typeface="Gotham Pro" panose="02000503040000020004" pitchFamily="50" charset="0"/>
              </a:rPr>
              <a:t>профессионализм</a:t>
            </a:r>
            <a:r>
              <a:rPr lang="ru-RU" sz="2400" dirty="0">
                <a:solidFill>
                  <a:srgbClr val="1E1E1E"/>
                </a:solidFill>
                <a:latin typeface="Segoe Print" panose="02000600000000000000" pitchFamily="2" charset="0"/>
              </a:rPr>
              <a:t>,   сплоченность и  высокую  квалификацию членов моей команды</a:t>
            </a:r>
            <a:r>
              <a:rPr lang="ru-RU" sz="2400" dirty="0">
                <a:solidFill>
                  <a:srgbClr val="000000"/>
                </a:solidFill>
                <a:latin typeface="Segoe Print" panose="02000600000000000000" pitchFamily="2" charset="0"/>
              </a:rPr>
              <a:t>»</a:t>
            </a:r>
            <a:endParaRPr lang="ru-RU" sz="2400" dirty="0">
              <a:latin typeface="Segoe Print" panose="02000600000000000000" pitchFamily="2" charset="0"/>
            </a:endParaRPr>
          </a:p>
        </p:txBody>
      </p:sp>
      <p:sp>
        <p:nvSpPr>
          <p:cNvPr id="6" name="Прямоугольник 5"/>
          <p:cNvSpPr/>
          <p:nvPr/>
        </p:nvSpPr>
        <p:spPr>
          <a:xfrm>
            <a:off x="8664614" y="5575692"/>
            <a:ext cx="5341257"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sz="3200" dirty="0">
                <a:cs typeface="Aharoni" panose="02010803020104030203" pitchFamily="2" charset="-79"/>
              </a:rPr>
              <a:t>«Хочу </a:t>
            </a:r>
            <a:r>
              <a:rPr lang="ru-RU" sz="3200" dirty="0">
                <a:solidFill>
                  <a:srgbClr val="C00000"/>
                </a:solidFill>
                <a:effectLst>
                  <a:outerShdw blurRad="38100" dist="38100" dir="2700000" algn="tl">
                    <a:srgbClr val="000000">
                      <a:alpha val="43137"/>
                    </a:srgbClr>
                  </a:outerShdw>
                </a:effectLst>
                <a:cs typeface="Aharoni" panose="02010803020104030203" pitchFamily="2" charset="-79"/>
              </a:rPr>
              <a:t>найти людей </a:t>
            </a:r>
            <a:r>
              <a:rPr lang="ru-RU" sz="3200" dirty="0">
                <a:cs typeface="Aharoni" panose="02010803020104030203" pitchFamily="2" charset="-79"/>
              </a:rPr>
              <a:t>в свою команду для реализации проекта»</a:t>
            </a:r>
          </a:p>
        </p:txBody>
      </p:sp>
    </p:spTree>
    <p:extLst>
      <p:ext uri="{BB962C8B-B14F-4D97-AF65-F5344CB8AC3E}">
        <p14:creationId xmlns:p14="http://schemas.microsoft.com/office/powerpoint/2010/main" val="4041638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a:t>
            </a:r>
            <a:r>
              <a:rPr lang="en-US" sz="4800" b="1" dirty="0" smtClean="0">
                <a:solidFill>
                  <a:srgbClr val="FC730C"/>
                </a:solidFill>
                <a:latin typeface="Arial" panose="020B0604020202020204" pitchFamily="34" charset="0"/>
                <a:cs typeface="Arial" panose="020B0604020202020204" pitchFamily="34" charset="0"/>
              </a:rPr>
              <a:t>4</a:t>
            </a:r>
            <a:r>
              <a:rPr lang="ru-RU" sz="4800" b="1" dirty="0" smtClean="0">
                <a:solidFill>
                  <a:srgbClr val="FC730C"/>
                </a:solidFill>
                <a:latin typeface="Arial" panose="020B0604020202020204" pitchFamily="34" charset="0"/>
                <a:cs typeface="Arial" panose="020B0604020202020204" pitchFamily="34" charset="0"/>
              </a:rPr>
              <a:t>. Аудитория</a:t>
            </a:r>
            <a:endParaRPr lang="ru-RU" sz="4800" b="1" dirty="0">
              <a:solidFill>
                <a:srgbClr val="FC730C"/>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5041674" y="1649720"/>
            <a:ext cx="2006600" cy="889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800" b="1" dirty="0" smtClean="0">
                <a:latin typeface="Arial" panose="020B0604020202020204" pitchFamily="34" charset="0"/>
                <a:cs typeface="Arial" panose="020B0604020202020204" pitchFamily="34" charset="0"/>
              </a:rPr>
              <a:t>Инвестор</a:t>
            </a:r>
            <a:endParaRPr lang="ru-RU" sz="2800" b="1" dirty="0">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5041674" y="3527888"/>
            <a:ext cx="2006600" cy="889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800" b="1" dirty="0" smtClean="0">
                <a:latin typeface="Arial" panose="020B0604020202020204" pitchFamily="34" charset="0"/>
                <a:cs typeface="Arial" panose="020B0604020202020204" pitchFamily="34" charset="0"/>
              </a:rPr>
              <a:t>Клиент</a:t>
            </a:r>
            <a:endParaRPr lang="ru-RU" sz="2800" b="1" dirty="0">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5041674" y="5406056"/>
            <a:ext cx="2006600" cy="889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800" b="1" dirty="0" smtClean="0">
                <a:latin typeface="Arial" panose="020B0604020202020204" pitchFamily="34" charset="0"/>
                <a:cs typeface="Arial" panose="020B0604020202020204" pitchFamily="34" charset="0"/>
              </a:rPr>
              <a:t>Партнер</a:t>
            </a:r>
            <a:endParaRPr lang="ru-RU" sz="2800" b="1" dirty="0">
              <a:latin typeface="Arial" panose="020B0604020202020204" pitchFamily="34" charset="0"/>
              <a:cs typeface="Arial" panose="020B0604020202020204" pitchFamily="34" charset="0"/>
            </a:endParaRPr>
          </a:p>
        </p:txBody>
      </p:sp>
      <p:sp>
        <p:nvSpPr>
          <p:cNvPr id="2" name="Скругленная прямоугольная выноска 1"/>
          <p:cNvSpPr/>
          <p:nvPr/>
        </p:nvSpPr>
        <p:spPr>
          <a:xfrm>
            <a:off x="7514569" y="1049312"/>
            <a:ext cx="3547241" cy="1835778"/>
          </a:xfrm>
          <a:prstGeom prst="wedgeRoundRectCallout">
            <a:avLst>
              <a:gd name="adj1" fmla="val -67527"/>
              <a:gd name="adj2" fmla="val 1198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Из какой компании? </a:t>
            </a:r>
          </a:p>
          <a:p>
            <a:pPr marL="342900" indent="-342900">
              <a:buFont typeface="Wingdings" panose="05000000000000000000" pitchFamily="2" charset="2"/>
              <a:buChar char="ü"/>
            </a:pPr>
            <a:r>
              <a:rPr lang="ru-RU" sz="2000" i="1" dirty="0">
                <a:latin typeface="Arial" panose="020B0604020202020204" pitchFamily="34" charset="0"/>
                <a:cs typeface="Arial" panose="020B0604020202020204" pitchFamily="34" charset="0"/>
              </a:rPr>
              <a:t>Н</a:t>
            </a:r>
            <a:r>
              <a:rPr lang="ru-RU" sz="2000" i="1" dirty="0" smtClean="0">
                <a:latin typeface="Arial" panose="020B0604020202020204" pitchFamily="34" charset="0"/>
                <a:cs typeface="Arial" panose="020B0604020202020204" pitchFamily="34" charset="0"/>
              </a:rPr>
              <a:t>аправленность проектов компании?</a:t>
            </a:r>
          </a:p>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Объемы инвестиций?</a:t>
            </a:r>
          </a:p>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a:t>
            </a:r>
            <a:endParaRPr lang="ru-RU" sz="2000" i="1" dirty="0">
              <a:latin typeface="Arial" panose="020B0604020202020204" pitchFamily="34" charset="0"/>
              <a:cs typeface="Arial" panose="020B0604020202020204" pitchFamily="34" charset="0"/>
            </a:endParaRPr>
          </a:p>
        </p:txBody>
      </p:sp>
      <p:sp>
        <p:nvSpPr>
          <p:cNvPr id="3" name="Правая фигурная скобка 2"/>
          <p:cNvSpPr/>
          <p:nvPr/>
        </p:nvSpPr>
        <p:spPr>
          <a:xfrm>
            <a:off x="11168775" y="1049312"/>
            <a:ext cx="614855" cy="5714095"/>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ru-RU"/>
          </a:p>
        </p:txBody>
      </p:sp>
      <p:sp>
        <p:nvSpPr>
          <p:cNvPr id="4" name="Скругленный прямоугольник 3"/>
          <p:cNvSpPr/>
          <p:nvPr/>
        </p:nvSpPr>
        <p:spPr>
          <a:xfrm>
            <a:off x="11997559" y="1049312"/>
            <a:ext cx="2191407" cy="5871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i="1" dirty="0">
                <a:latin typeface="Arial" panose="020B0604020202020204" pitchFamily="34" charset="0"/>
                <a:cs typeface="Arial" panose="020B0604020202020204" pitchFamily="34" charset="0"/>
              </a:rPr>
              <a:t>Сколько человек?</a:t>
            </a:r>
          </a:p>
          <a:p>
            <a:pPr algn="ctr"/>
            <a:endParaRPr lang="ru-RU" sz="2000" i="1" dirty="0">
              <a:latin typeface="Arial" panose="020B0604020202020204" pitchFamily="34" charset="0"/>
              <a:cs typeface="Arial" panose="020B0604020202020204" pitchFamily="34" charset="0"/>
            </a:endParaRPr>
          </a:p>
          <a:p>
            <a:pPr algn="ctr"/>
            <a:r>
              <a:rPr lang="ru-RU" sz="2000" i="1" dirty="0">
                <a:latin typeface="Arial" panose="020B0604020202020204" pitchFamily="34" charset="0"/>
                <a:cs typeface="Arial" panose="020B0604020202020204" pitchFamily="34" charset="0"/>
              </a:rPr>
              <a:t>Возрастная группа?</a:t>
            </a:r>
          </a:p>
          <a:p>
            <a:pPr algn="ctr"/>
            <a:endParaRPr lang="ru-RU" sz="2000" i="1" dirty="0">
              <a:latin typeface="Arial" panose="020B0604020202020204" pitchFamily="34" charset="0"/>
              <a:cs typeface="Arial" panose="020B0604020202020204" pitchFamily="34" charset="0"/>
            </a:endParaRPr>
          </a:p>
          <a:p>
            <a:pPr algn="ctr"/>
            <a:r>
              <a:rPr lang="ru-RU" sz="2000" i="1" dirty="0">
                <a:latin typeface="Arial" panose="020B0604020202020204" pitchFamily="34" charset="0"/>
                <a:cs typeface="Arial" panose="020B0604020202020204" pitchFamily="34" charset="0"/>
              </a:rPr>
              <a:t>Статус?</a:t>
            </a:r>
          </a:p>
          <a:p>
            <a:pPr algn="ctr"/>
            <a:endParaRPr lang="ru-RU" sz="2000" i="1" dirty="0">
              <a:latin typeface="Arial" panose="020B0604020202020204" pitchFamily="34" charset="0"/>
              <a:cs typeface="Arial" panose="020B0604020202020204" pitchFamily="34" charset="0"/>
            </a:endParaRPr>
          </a:p>
          <a:p>
            <a:pPr algn="ctr"/>
            <a:r>
              <a:rPr lang="ru-RU" sz="2000" i="1" dirty="0">
                <a:latin typeface="Arial" panose="020B0604020202020204" pitchFamily="34" charset="0"/>
                <a:cs typeface="Arial" panose="020B0604020202020204" pitchFamily="34" charset="0"/>
              </a:rPr>
              <a:t>Социальное положение?</a:t>
            </a:r>
          </a:p>
          <a:p>
            <a:pPr algn="ctr"/>
            <a:endParaRPr lang="ru-RU" sz="2000" i="1" dirty="0">
              <a:latin typeface="Arial" panose="020B0604020202020204" pitchFamily="34" charset="0"/>
              <a:cs typeface="Arial" panose="020B0604020202020204" pitchFamily="34" charset="0"/>
            </a:endParaRPr>
          </a:p>
          <a:p>
            <a:pPr algn="ctr"/>
            <a:r>
              <a:rPr lang="ru-RU" sz="2000" i="1" dirty="0">
                <a:latin typeface="Arial" panose="020B0604020202020204" pitchFamily="34" charset="0"/>
                <a:cs typeface="Arial" panose="020B0604020202020204" pitchFamily="34" charset="0"/>
              </a:rPr>
              <a:t>Образование</a:t>
            </a:r>
            <a:r>
              <a:rPr lang="ru-RU" sz="2000" i="1" dirty="0" smtClean="0">
                <a:latin typeface="Arial" panose="020B0604020202020204" pitchFamily="34" charset="0"/>
                <a:cs typeface="Arial" panose="020B0604020202020204" pitchFamily="34" charset="0"/>
              </a:rPr>
              <a:t>?</a:t>
            </a:r>
          </a:p>
          <a:p>
            <a:pPr algn="ctr"/>
            <a:endParaRPr lang="ru-RU" sz="2000" i="1" dirty="0">
              <a:latin typeface="Arial" panose="020B0604020202020204" pitchFamily="34" charset="0"/>
              <a:cs typeface="Arial" panose="020B0604020202020204" pitchFamily="34" charset="0"/>
            </a:endParaRPr>
          </a:p>
          <a:p>
            <a:pPr algn="ctr"/>
            <a:r>
              <a:rPr lang="ru-RU" sz="2000" i="1" dirty="0" smtClean="0">
                <a:latin typeface="Arial" panose="020B0604020202020204" pitchFamily="34" charset="0"/>
                <a:cs typeface="Arial" panose="020B0604020202020204" pitchFamily="34" charset="0"/>
              </a:rPr>
              <a:t>Ожидания?</a:t>
            </a:r>
          </a:p>
          <a:p>
            <a:pPr algn="ctr"/>
            <a:endParaRPr lang="ru-RU" sz="2000" i="1" dirty="0">
              <a:latin typeface="Arial" panose="020B0604020202020204" pitchFamily="34" charset="0"/>
              <a:cs typeface="Arial" panose="020B0604020202020204" pitchFamily="34" charset="0"/>
            </a:endParaRPr>
          </a:p>
          <a:p>
            <a:pPr algn="ctr"/>
            <a:r>
              <a:rPr lang="ru-RU" sz="2000" i="1" dirty="0" smtClean="0">
                <a:latin typeface="Arial" panose="020B0604020202020204" pitchFamily="34" charset="0"/>
                <a:cs typeface="Arial" panose="020B0604020202020204" pitchFamily="34" charset="0"/>
              </a:rPr>
              <a:t>…</a:t>
            </a:r>
            <a:endParaRPr lang="ru-RU" sz="2400" i="1" dirty="0">
              <a:latin typeface="Arial" panose="020B0604020202020204" pitchFamily="34" charset="0"/>
              <a:cs typeface="Arial" panose="020B0604020202020204" pitchFamily="34" charset="0"/>
            </a:endParaRPr>
          </a:p>
        </p:txBody>
      </p:sp>
      <p:sp>
        <p:nvSpPr>
          <p:cNvPr id="11" name="Скругленная прямоугольная выноска 10"/>
          <p:cNvSpPr/>
          <p:nvPr/>
        </p:nvSpPr>
        <p:spPr>
          <a:xfrm>
            <a:off x="7514568" y="2988470"/>
            <a:ext cx="3547241" cy="1835778"/>
          </a:xfrm>
          <a:prstGeom prst="wedgeRoundRectCallout">
            <a:avLst>
              <a:gd name="adj1" fmla="val -67527"/>
              <a:gd name="adj2" fmla="val 1198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Уровень платежеспособности?</a:t>
            </a:r>
          </a:p>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Интересы</a:t>
            </a:r>
          </a:p>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a:t>
            </a:r>
            <a:endParaRPr lang="ru-RU" sz="2000" i="1" dirty="0">
              <a:latin typeface="Arial" panose="020B0604020202020204" pitchFamily="34" charset="0"/>
              <a:cs typeface="Arial" panose="020B0604020202020204" pitchFamily="34" charset="0"/>
            </a:endParaRPr>
          </a:p>
        </p:txBody>
      </p:sp>
      <p:sp>
        <p:nvSpPr>
          <p:cNvPr id="12" name="Скругленная прямоугольная выноска 11"/>
          <p:cNvSpPr/>
          <p:nvPr/>
        </p:nvSpPr>
        <p:spPr>
          <a:xfrm>
            <a:off x="7514568" y="4920650"/>
            <a:ext cx="3547241" cy="1835778"/>
          </a:xfrm>
          <a:prstGeom prst="wedgeRoundRectCallout">
            <a:avLst>
              <a:gd name="adj1" fmla="val -67527"/>
              <a:gd name="adj2" fmla="val 1198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Уровень компетентности?</a:t>
            </a:r>
          </a:p>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Опасения?</a:t>
            </a:r>
          </a:p>
          <a:p>
            <a:pPr marL="342900" indent="-342900">
              <a:buFont typeface="Wingdings" panose="05000000000000000000" pitchFamily="2" charset="2"/>
              <a:buChar char="ü"/>
            </a:pPr>
            <a:r>
              <a:rPr lang="ru-RU" sz="2000" i="1"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ru-RU" sz="2000" i="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ru-RU"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00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a:t>
            </a:r>
            <a:r>
              <a:rPr lang="en-US" sz="4800" b="1" dirty="0" smtClean="0">
                <a:solidFill>
                  <a:srgbClr val="FC730C"/>
                </a:solidFill>
                <a:latin typeface="Arial" panose="020B0604020202020204" pitchFamily="34" charset="0"/>
                <a:cs typeface="Arial" panose="020B0604020202020204" pitchFamily="34" charset="0"/>
              </a:rPr>
              <a:t>5</a:t>
            </a:r>
            <a:r>
              <a:rPr lang="ru-RU" sz="4800" b="1" dirty="0" smtClean="0">
                <a:solidFill>
                  <a:srgbClr val="FC730C"/>
                </a:solidFill>
                <a:latin typeface="Arial" panose="020B0604020202020204" pitchFamily="34" charset="0"/>
                <a:cs typeface="Arial" panose="020B0604020202020204" pitchFamily="34" charset="0"/>
              </a:rPr>
              <a:t>. Идея презентации</a:t>
            </a:r>
            <a:endParaRPr lang="ru-RU" sz="4800" b="1" dirty="0">
              <a:solidFill>
                <a:srgbClr val="FC730C"/>
              </a:solidFill>
              <a:latin typeface="Arial" panose="020B0604020202020204" pitchFamily="34" charset="0"/>
              <a:cs typeface="Arial" panose="020B0604020202020204" pitchFamily="34" charset="0"/>
            </a:endParaRPr>
          </a:p>
        </p:txBody>
      </p:sp>
      <p:sp>
        <p:nvSpPr>
          <p:cNvPr id="11" name="Прямоугольник 10"/>
          <p:cNvSpPr/>
          <p:nvPr/>
        </p:nvSpPr>
        <p:spPr>
          <a:xfrm>
            <a:off x="4920805" y="1221944"/>
            <a:ext cx="9073008" cy="637857"/>
          </a:xfrm>
          <a:prstGeom prst="rect">
            <a:avLst/>
          </a:prstGeom>
        </p:spPr>
        <p:txBody>
          <a:bodyPr wrap="square" lIns="144006" tIns="72004" rIns="144006" bIns="72004">
            <a:spAutoFit/>
          </a:bodyPr>
          <a:lstStyle/>
          <a:p>
            <a:pPr algn="ctr" defTabSz="492521">
              <a:spcBef>
                <a:spcPts val="1200"/>
              </a:spcBef>
            </a:pPr>
            <a:r>
              <a:rPr lang="ru-RU" sz="3200" b="1" dirty="0">
                <a:latin typeface="Arial" panose="020B0604020202020204" pitchFamily="34" charset="0"/>
                <a:cs typeface="Arial" panose="020B0604020202020204" pitchFamily="34" charset="0"/>
              </a:rPr>
              <a:t>Идея </a:t>
            </a:r>
            <a:r>
              <a:rPr lang="ru-RU" sz="3200" b="1" dirty="0" smtClean="0">
                <a:latin typeface="Arial" panose="020B0604020202020204" pitchFamily="34" charset="0"/>
                <a:cs typeface="Arial" panose="020B0604020202020204" pitchFamily="34" charset="0"/>
              </a:rPr>
              <a:t>презентации</a:t>
            </a:r>
            <a:r>
              <a:rPr lang="en-US" sz="3200" b="1" dirty="0" smtClean="0">
                <a:latin typeface="Arial" panose="020B0604020202020204" pitchFamily="34" charset="0"/>
                <a:cs typeface="Arial" panose="020B0604020202020204" pitchFamily="34" charset="0"/>
              </a:rPr>
              <a:t> </a:t>
            </a:r>
            <a:r>
              <a:rPr lang="ru-RU"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X</a:t>
            </a:r>
            <a:r>
              <a:rPr lang="ru-RU" sz="3200" b="1"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 </a:t>
            </a:r>
            <a:r>
              <a:rPr lang="ru-RU" sz="3200" b="1" dirty="0">
                <a:latin typeface="Arial" panose="020B0604020202020204" pitchFamily="34" charset="0"/>
                <a:cs typeface="Arial" panose="020B0604020202020204" pitchFamily="34" charset="0"/>
              </a:rPr>
              <a:t>для </a:t>
            </a:r>
            <a:r>
              <a:rPr lang="ru-RU" sz="3200" b="1"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Y</a:t>
            </a:r>
            <a:r>
              <a:rPr lang="ru-RU" sz="3200" b="1" dirty="0" smtClean="0">
                <a:latin typeface="Arial" panose="020B0604020202020204" pitchFamily="34" charset="0"/>
                <a:cs typeface="Arial" panose="020B0604020202020204" pitchFamily="34" charset="0"/>
              </a:rPr>
              <a:t>»</a:t>
            </a:r>
            <a:endParaRPr lang="ru-RU" sz="3200" b="1" dirty="0">
              <a:latin typeface="Arial" panose="020B0604020202020204" pitchFamily="34" charset="0"/>
              <a:cs typeface="Arial" panose="020B0604020202020204" pitchFamily="34" charset="0"/>
            </a:endParaRPr>
          </a:p>
        </p:txBody>
      </p:sp>
      <p:sp>
        <p:nvSpPr>
          <p:cNvPr id="3" name="Скругленная прямоугольная выноска 2"/>
          <p:cNvSpPr/>
          <p:nvPr/>
        </p:nvSpPr>
        <p:spPr>
          <a:xfrm>
            <a:off x="8554720" y="2141067"/>
            <a:ext cx="2718465" cy="1168400"/>
          </a:xfrm>
          <a:prstGeom prst="wedgeRoundRectCallout">
            <a:avLst>
              <a:gd name="adj1" fmla="val 30682"/>
              <a:gd name="adj2" fmla="val -8532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b="1" dirty="0">
                <a:solidFill>
                  <a:schemeClr val="tx1"/>
                </a:solidFill>
                <a:latin typeface="Arial" panose="020B0604020202020204" pitchFamily="34" charset="0"/>
                <a:cs typeface="Arial" panose="020B0604020202020204" pitchFamily="34" charset="0"/>
              </a:rPr>
              <a:t>Что вы презентуете (продукт</a:t>
            </a:r>
            <a:r>
              <a:rPr lang="en-US" sz="2000" b="1" dirty="0">
                <a:solidFill>
                  <a:schemeClr val="tx1"/>
                </a:solidFill>
                <a:latin typeface="Arial" panose="020B0604020202020204" pitchFamily="34" charset="0"/>
                <a:cs typeface="Arial" panose="020B0604020202020204" pitchFamily="34" charset="0"/>
              </a:rPr>
              <a:t>/</a:t>
            </a:r>
            <a:r>
              <a:rPr lang="ru-RU" sz="2000" b="1" dirty="0">
                <a:solidFill>
                  <a:schemeClr val="tx1"/>
                </a:solidFill>
                <a:latin typeface="Arial" panose="020B0604020202020204" pitchFamily="34" charset="0"/>
                <a:cs typeface="Arial" panose="020B0604020202020204" pitchFamily="34" charset="0"/>
              </a:rPr>
              <a:t>услуга)?</a:t>
            </a:r>
          </a:p>
        </p:txBody>
      </p:sp>
      <p:sp>
        <p:nvSpPr>
          <p:cNvPr id="6" name="Скругленная прямоугольная выноска 5"/>
          <p:cNvSpPr/>
          <p:nvPr/>
        </p:nvSpPr>
        <p:spPr>
          <a:xfrm>
            <a:off x="11717582" y="2141067"/>
            <a:ext cx="2514600" cy="1168400"/>
          </a:xfrm>
          <a:prstGeom prst="wedgeRoundRectCallout">
            <a:avLst>
              <a:gd name="adj1" fmla="val -29924"/>
              <a:gd name="adj2" fmla="val -8532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b="1" dirty="0" smtClean="0">
                <a:solidFill>
                  <a:schemeClr val="tx1"/>
                </a:solidFill>
                <a:latin typeface="Arial" panose="020B0604020202020204" pitchFamily="34" charset="0"/>
                <a:cs typeface="Arial" panose="020B0604020202020204" pitchFamily="34" charset="0"/>
              </a:rPr>
              <a:t>Для чего?</a:t>
            </a:r>
            <a:endParaRPr lang="ru-RU" sz="2000" b="1" dirty="0">
              <a:solidFill>
                <a:schemeClr val="tx1"/>
              </a:solidFill>
              <a:latin typeface="Arial" panose="020B0604020202020204" pitchFamily="34" charset="0"/>
              <a:cs typeface="Arial" panose="020B0604020202020204" pitchFamily="34" charset="0"/>
            </a:endParaRPr>
          </a:p>
        </p:txBody>
      </p:sp>
      <p:pic>
        <p:nvPicPr>
          <p:cNvPr id="1026" name="Picture 2" descr="https://mobemebel.ru/d/v_ch_k_201_kr_popiel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6244" y="3590734"/>
            <a:ext cx="2579282" cy="34359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20682" y="4622800"/>
            <a:ext cx="1193800" cy="1323439"/>
          </a:xfrm>
          <a:prstGeom prst="rect">
            <a:avLst/>
          </a:prstGeom>
          <a:noFill/>
        </p:spPr>
        <p:txBody>
          <a:bodyPr wrap="square" rtlCol="0">
            <a:spAutoFit/>
          </a:bodyPr>
          <a:lstStyle/>
          <a:p>
            <a:r>
              <a:rPr lang="ru-RU" sz="8000" dirty="0" smtClean="0">
                <a:solidFill>
                  <a:srgbClr val="C00000"/>
                </a:solidFill>
                <a:effectLst>
                  <a:outerShdw blurRad="38100" dist="38100" dir="2700000" algn="tl">
                    <a:srgbClr val="000000">
                      <a:alpha val="43137"/>
                    </a:srgbClr>
                  </a:outerShdw>
                </a:effectLst>
              </a:rPr>
              <a:t>?</a:t>
            </a:r>
            <a:endParaRPr lang="ru-RU" sz="80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2562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9479</TotalTime>
  <Words>3744</Words>
  <Application>Microsoft Office PowerPoint</Application>
  <PresentationFormat>Произвольный</PresentationFormat>
  <Paragraphs>353</Paragraphs>
  <Slides>38</Slides>
  <Notes>38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38</vt:i4>
      </vt:variant>
    </vt:vector>
  </HeadingPairs>
  <TitlesOfParts>
    <vt:vector size="49" baseType="lpstr">
      <vt:lpstr>Aharoni</vt:lpstr>
      <vt:lpstr>Arial</vt:lpstr>
      <vt:lpstr>Calibri</vt:lpstr>
      <vt:lpstr>Calibri Light</vt:lpstr>
      <vt:lpstr>Cambria</vt:lpstr>
      <vt:lpstr>Gabriola</vt:lpstr>
      <vt:lpstr>Gotham Pro</vt:lpstr>
      <vt:lpstr>Segoe Print</vt:lpstr>
      <vt:lpstr>Segoe Script</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dc:creator>
  <cp:lastModifiedBy>Пользователь компьютерного класса</cp:lastModifiedBy>
  <cp:revision>192</cp:revision>
  <dcterms:created xsi:type="dcterms:W3CDTF">2019-06-16T08:10:56Z</dcterms:created>
  <dcterms:modified xsi:type="dcterms:W3CDTF">2019-11-28T05:38:13Z</dcterms:modified>
</cp:coreProperties>
</file>