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9" r:id="rId1"/>
  </p:sldMasterIdLst>
  <p:notesMasterIdLst>
    <p:notesMasterId r:id="rId6"/>
  </p:notesMasterIdLst>
  <p:sldIdLst>
    <p:sldId id="256" r:id="rId2"/>
    <p:sldId id="269" r:id="rId3"/>
    <p:sldId id="266" r:id="rId4"/>
    <p:sldId id="26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12" autoAdjust="0"/>
    <p:restoredTop sz="88494" autoAdjust="0"/>
  </p:normalViewPr>
  <p:slideViewPr>
    <p:cSldViewPr snapToGrid="0" snapToObjects="1">
      <p:cViewPr varScale="1">
        <p:scale>
          <a:sx n="99" d="100"/>
          <a:sy n="99" d="100"/>
        </p:scale>
        <p:origin x="10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898D7-9902-A647-ACD0-770A9B33B4B8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8C364-FCFF-BF4A-96FF-AA94F1EC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21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92180-658F-1549-917C-E3834F0444EF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37B3-2EC7-FE4B-84EB-8F17393FC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408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7700" y="2746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7700" y="1600201"/>
            <a:ext cx="8039100" cy="4178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92180-658F-1549-917C-E3834F0444EF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337B3-2EC7-FE4B-84EB-8F17393FCC72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Navigate_footer_powerpoint_B1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84735"/>
            <a:ext cx="9169400" cy="592955"/>
          </a:xfrm>
          <a:prstGeom prst="rect">
            <a:avLst/>
          </a:prstGeom>
        </p:spPr>
      </p:pic>
      <p:pic>
        <p:nvPicPr>
          <p:cNvPr id="8" name="Picture 7" descr="Navigate_circle_powerpoint_B1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60" y="467202"/>
            <a:ext cx="390223" cy="802928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7644359" y="6054660"/>
            <a:ext cx="1448839" cy="235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0"/>
            <a:r>
              <a:rPr lang="en-GB" sz="1400" b="0" i="0" u="none" strike="noStrike" kern="1200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 Oxford University Press</a:t>
            </a:r>
          </a:p>
        </p:txBody>
      </p:sp>
    </p:spTree>
    <p:extLst>
      <p:ext uri="{BB962C8B-B14F-4D97-AF65-F5344CB8AC3E}">
        <p14:creationId xmlns:p14="http://schemas.microsoft.com/office/powerpoint/2010/main" val="521371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56870" y="281990"/>
            <a:ext cx="7209692" cy="1143000"/>
          </a:xfrm>
        </p:spPr>
        <p:txBody>
          <a:bodyPr>
            <a:normAutofit/>
          </a:bodyPr>
          <a:lstStyle/>
          <a:p>
            <a:r>
              <a:rPr lang="en-US" sz="2800" dirty="0">
                <a:ea typeface="Verdana" panose="020B0604030504040204" pitchFamily="34" charset="0"/>
                <a:cs typeface="Verdana" panose="020B0604030504040204" pitchFamily="34" charset="0"/>
              </a:rPr>
              <a:t>Uses of the </a:t>
            </a:r>
            <a:r>
              <a:rPr lang="en-US" sz="2800" i="1" dirty="0"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en-US" sz="2800" i="1" dirty="0" err="1">
                <a:ea typeface="Verdana" panose="020B0604030504040204" pitchFamily="34" charset="0"/>
                <a:cs typeface="Verdana" panose="020B0604030504040204" pitchFamily="34" charset="0"/>
              </a:rPr>
              <a:t>ing</a:t>
            </a:r>
            <a:r>
              <a:rPr lang="en-US" sz="28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800" dirty="0">
                <a:ea typeface="Verdana" panose="020B0604030504040204" pitchFamily="34" charset="0"/>
                <a:cs typeface="Verdana" panose="020B0604030504040204" pitchFamily="34" charset="0"/>
              </a:rPr>
              <a:t>form</a:t>
            </a:r>
            <a:endParaRPr lang="en-US" sz="2800" dirty="0"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1</a:t>
            </a:r>
            <a:r>
              <a:rPr lang="en-US" sz="1800" dirty="0"/>
              <a:t> We can use the </a:t>
            </a:r>
            <a:r>
              <a:rPr lang="en-US" sz="1800" i="1" dirty="0"/>
              <a:t>-</a:t>
            </a:r>
            <a:r>
              <a:rPr lang="en-US" sz="1800" i="1" dirty="0" err="1"/>
              <a:t>ing</a:t>
            </a:r>
            <a:r>
              <a:rPr lang="en-US" sz="1800" dirty="0"/>
              <a:t> form of a verb as a </a:t>
            </a:r>
            <a:r>
              <a:rPr lang="en-US" sz="1800" b="1" dirty="0"/>
              <a:t>noun</a:t>
            </a:r>
            <a:r>
              <a:rPr lang="en-US" sz="1800" dirty="0"/>
              <a:t>. 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1 </a:t>
            </a:r>
            <a:r>
              <a:rPr lang="en-US" sz="1800" dirty="0">
                <a:solidFill>
                  <a:srgbClr val="C00000"/>
                </a:solidFill>
              </a:rPr>
              <a:t>Keeping fit </a:t>
            </a:r>
            <a:r>
              <a:rPr lang="en-US" sz="1800" dirty="0"/>
              <a:t>is good for your body and mind.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2 He likes </a:t>
            </a:r>
            <a:r>
              <a:rPr lang="en-US" sz="1800" dirty="0">
                <a:solidFill>
                  <a:srgbClr val="C00000"/>
                </a:solidFill>
              </a:rPr>
              <a:t>keeping fit</a:t>
            </a:r>
            <a:r>
              <a:rPr lang="en-US" sz="1800" dirty="0"/>
              <a:t>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3 </a:t>
            </a:r>
            <a:r>
              <a:rPr lang="en-US" sz="1800" dirty="0">
                <a:solidFill>
                  <a:srgbClr val="C00000"/>
                </a:solidFill>
              </a:rPr>
              <a:t>Dancing</a:t>
            </a:r>
            <a:r>
              <a:rPr lang="en-US" sz="1800" dirty="0"/>
              <a:t> is my </a:t>
            </a:r>
            <a:r>
              <a:rPr lang="en-US" sz="1800" dirty="0" err="1"/>
              <a:t>favourite</a:t>
            </a:r>
            <a:r>
              <a:rPr lang="en-US" sz="1800" dirty="0"/>
              <a:t> way of relaxing.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4 My </a:t>
            </a:r>
            <a:r>
              <a:rPr lang="en-US" sz="1800" dirty="0" err="1"/>
              <a:t>favourite</a:t>
            </a:r>
            <a:r>
              <a:rPr lang="en-US" sz="1800" dirty="0"/>
              <a:t> way of relaxing is </a:t>
            </a:r>
            <a:r>
              <a:rPr lang="en-US" sz="1800" dirty="0">
                <a:solidFill>
                  <a:srgbClr val="C00000"/>
                </a:solidFill>
              </a:rPr>
              <a:t>dancing</a:t>
            </a:r>
            <a:r>
              <a:rPr lang="en-US" sz="1800" dirty="0"/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2 </a:t>
            </a:r>
            <a:r>
              <a:rPr lang="en-US" sz="1800" dirty="0"/>
              <a:t>We use the </a:t>
            </a:r>
            <a:r>
              <a:rPr lang="en-US" sz="1800" i="1" dirty="0"/>
              <a:t>-</a:t>
            </a:r>
            <a:r>
              <a:rPr lang="en-US" sz="1800" i="1" dirty="0" err="1"/>
              <a:t>ing</a:t>
            </a:r>
            <a:r>
              <a:rPr lang="en-US" sz="1800" i="1" dirty="0"/>
              <a:t> </a:t>
            </a:r>
            <a:r>
              <a:rPr lang="en-US" sz="1800" dirty="0"/>
              <a:t>form as the </a:t>
            </a:r>
            <a:r>
              <a:rPr lang="en-US" sz="1800" b="1" dirty="0"/>
              <a:t>subject</a:t>
            </a:r>
            <a:r>
              <a:rPr lang="en-US" sz="1800" dirty="0"/>
              <a:t> or the </a:t>
            </a:r>
            <a:r>
              <a:rPr lang="en-US" sz="1800" b="1" dirty="0"/>
              <a:t>object</a:t>
            </a:r>
            <a:r>
              <a:rPr lang="en-US" sz="1800" dirty="0"/>
              <a:t> of a sentence.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		1 </a:t>
            </a:r>
            <a:r>
              <a:rPr lang="en-US" sz="1800" dirty="0">
                <a:solidFill>
                  <a:srgbClr val="C00000"/>
                </a:solidFill>
              </a:rPr>
              <a:t>Running</a:t>
            </a:r>
            <a:r>
              <a:rPr lang="en-US" sz="1800" dirty="0"/>
              <a:t> is my </a:t>
            </a:r>
            <a:r>
              <a:rPr lang="en-US" sz="1800" dirty="0" err="1"/>
              <a:t>favourite</a:t>
            </a:r>
            <a:r>
              <a:rPr lang="en-US" sz="1800" dirty="0"/>
              <a:t> sport.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		2 I like </a:t>
            </a:r>
            <a:r>
              <a:rPr lang="en-US" sz="1800" dirty="0">
                <a:solidFill>
                  <a:srgbClr val="C00000"/>
                </a:solidFill>
              </a:rPr>
              <a:t>running</a:t>
            </a:r>
            <a:r>
              <a:rPr lang="en-US" sz="1800" dirty="0"/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8212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10.1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836213" y="4022502"/>
            <a:ext cx="1691636" cy="381000"/>
            <a:chOff x="2118507" y="3113560"/>
            <a:chExt cx="1691636" cy="381000"/>
          </a:xfrm>
        </p:grpSpPr>
        <p:cxnSp>
          <p:nvCxnSpPr>
            <p:cNvPr id="10" name="Straight Arrow Connector 9"/>
            <p:cNvCxnSpPr>
              <a:stCxn id="11" idx="6"/>
            </p:cNvCxnSpPr>
            <p:nvPr/>
          </p:nvCxnSpPr>
          <p:spPr>
            <a:xfrm>
              <a:off x="3330929" y="3304060"/>
              <a:ext cx="479214" cy="190500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2118507" y="3113560"/>
              <a:ext cx="1212422" cy="381000"/>
            </a:xfrm>
            <a:prstGeom prst="ellips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/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 eaLnBrk="0" hangingPunct="0"/>
              <a:r>
                <a:rPr lang="en-GB" dirty="0">
                  <a:solidFill>
                    <a:srgbClr val="C00000"/>
                  </a:solidFill>
                </a:rPr>
                <a:t>subject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186772" y="4903231"/>
            <a:ext cx="1557438" cy="521778"/>
            <a:chOff x="1408396" y="3207349"/>
            <a:chExt cx="1557438" cy="521778"/>
          </a:xfrm>
        </p:grpSpPr>
        <p:cxnSp>
          <p:nvCxnSpPr>
            <p:cNvPr id="15" name="Straight Arrow Connector 14"/>
            <p:cNvCxnSpPr>
              <a:stCxn id="16" idx="2"/>
            </p:cNvCxnSpPr>
            <p:nvPr/>
          </p:nvCxnSpPr>
          <p:spPr>
            <a:xfrm flipH="1" flipV="1">
              <a:off x="1408396" y="3207349"/>
              <a:ext cx="470503" cy="331278"/>
            </a:xfrm>
            <a:prstGeom prst="straightConnector1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/>
            <p:cNvSpPr>
              <a:spLocks noChangeArrowheads="1"/>
            </p:cNvSpPr>
            <p:nvPr/>
          </p:nvSpPr>
          <p:spPr bwMode="auto">
            <a:xfrm>
              <a:off x="1878899" y="3348127"/>
              <a:ext cx="1086935" cy="381000"/>
            </a:xfrm>
            <a:prstGeom prst="ellips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/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eaLnBrk="0" hangingPunct="0"/>
              <a:r>
                <a:rPr lang="en-GB" dirty="0">
                  <a:solidFill>
                    <a:srgbClr val="C00000"/>
                  </a:solidFill>
                </a:rPr>
                <a:t>object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7281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56870" y="281990"/>
            <a:ext cx="7209692" cy="1143000"/>
          </a:xfrm>
        </p:spPr>
        <p:txBody>
          <a:bodyPr>
            <a:normAutofit/>
          </a:bodyPr>
          <a:lstStyle/>
          <a:p>
            <a:r>
              <a:rPr lang="en-US" sz="2800" dirty="0">
                <a:ea typeface="Verdana" panose="020B0604030504040204" pitchFamily="34" charset="0"/>
                <a:cs typeface="Verdana" panose="020B0604030504040204" pitchFamily="34" charset="0"/>
              </a:rPr>
              <a:t>Uses of the </a:t>
            </a:r>
            <a:r>
              <a:rPr lang="en-US" sz="2800" i="1" dirty="0"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en-US" sz="2800" i="1" dirty="0" err="1">
                <a:ea typeface="Verdana" panose="020B0604030504040204" pitchFamily="34" charset="0"/>
                <a:cs typeface="Verdana" panose="020B0604030504040204" pitchFamily="34" charset="0"/>
              </a:rPr>
              <a:t>ing</a:t>
            </a:r>
            <a:r>
              <a:rPr lang="en-US" sz="28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800" dirty="0">
                <a:ea typeface="Verdana" panose="020B0604030504040204" pitchFamily="34" charset="0"/>
                <a:cs typeface="Verdana" panose="020B0604030504040204" pitchFamily="34" charset="0"/>
              </a:rPr>
              <a:t>form</a:t>
            </a:r>
            <a:endParaRPr lang="en-US" sz="2800" dirty="0"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sz="1800" b="1" dirty="0"/>
              <a:t>1 </a:t>
            </a:r>
            <a:r>
              <a:rPr lang="en-US" sz="1800" dirty="0"/>
              <a:t>We use the </a:t>
            </a:r>
            <a:r>
              <a:rPr lang="en-US" sz="1800" i="1" dirty="0"/>
              <a:t>-</a:t>
            </a:r>
            <a:r>
              <a:rPr lang="en-US" sz="1800" i="1" dirty="0" err="1"/>
              <a:t>ing</a:t>
            </a:r>
            <a:r>
              <a:rPr lang="en-US" sz="1800" i="1" dirty="0"/>
              <a:t> </a:t>
            </a:r>
            <a:r>
              <a:rPr lang="en-US" sz="1800" dirty="0"/>
              <a:t>form as the </a:t>
            </a:r>
            <a:r>
              <a:rPr lang="en-US" sz="1800" b="1" dirty="0"/>
              <a:t>object</a:t>
            </a:r>
            <a:r>
              <a:rPr lang="en-US" sz="1800" dirty="0"/>
              <a:t> </a:t>
            </a:r>
            <a:r>
              <a:rPr lang="en-US" sz="1800" b="1" dirty="0"/>
              <a:t>after</a:t>
            </a:r>
            <a:r>
              <a:rPr lang="en-US" sz="1800" dirty="0"/>
              <a:t> </a:t>
            </a:r>
            <a:r>
              <a:rPr lang="en-US" sz="1800" b="1" dirty="0"/>
              <a:t>certain verbs</a:t>
            </a:r>
            <a:r>
              <a:rPr lang="en-US" sz="1800" dirty="0"/>
              <a:t>.</a:t>
            </a:r>
            <a:r>
              <a:rPr lang="en-US" sz="1800" b="1" dirty="0"/>
              <a:t> </a:t>
            </a:r>
            <a:endParaRPr lang="en-US" sz="1800" dirty="0"/>
          </a:p>
          <a:p>
            <a:pPr marL="0" indent="0">
              <a:lnSpc>
                <a:spcPct val="80000"/>
              </a:lnSpc>
              <a:buNone/>
            </a:pPr>
            <a:endParaRPr lang="en-US" sz="1800" dirty="0"/>
          </a:p>
          <a:p>
            <a:pPr marL="0" indent="0">
              <a:lnSpc>
                <a:spcPct val="80000"/>
              </a:lnSpc>
              <a:buNone/>
            </a:pPr>
            <a:r>
              <a:rPr lang="en-US" sz="1800" dirty="0"/>
              <a:t>	1 She </a:t>
            </a:r>
            <a:r>
              <a:rPr lang="en-US" sz="1800" dirty="0">
                <a:solidFill>
                  <a:srgbClr val="000000"/>
                </a:solidFill>
              </a:rPr>
              <a:t>is considering </a:t>
            </a:r>
            <a:r>
              <a:rPr lang="en-US" sz="1800" dirty="0">
                <a:solidFill>
                  <a:srgbClr val="C00000"/>
                </a:solidFill>
              </a:rPr>
              <a:t>singing </a:t>
            </a:r>
            <a:r>
              <a:rPr lang="en-US" sz="1800" dirty="0"/>
              <a:t>professionally.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1800" dirty="0"/>
              <a:t>	2 He always avoids </a:t>
            </a:r>
            <a:r>
              <a:rPr lang="en-US" sz="1800" dirty="0">
                <a:solidFill>
                  <a:srgbClr val="C00000"/>
                </a:solidFill>
              </a:rPr>
              <a:t>taking </a:t>
            </a:r>
            <a:r>
              <a:rPr lang="en-US" sz="1800" dirty="0">
                <a:solidFill>
                  <a:srgbClr val="000000"/>
                </a:solidFill>
              </a:rPr>
              <a:t>his car into the city </a:t>
            </a:r>
            <a:r>
              <a:rPr lang="en-US" sz="1800" dirty="0" err="1">
                <a:solidFill>
                  <a:srgbClr val="000000"/>
                </a:solidFill>
              </a:rPr>
              <a:t>centre</a:t>
            </a:r>
            <a:r>
              <a:rPr lang="en-US" sz="1800" dirty="0">
                <a:solidFill>
                  <a:srgbClr val="000000"/>
                </a:solidFill>
              </a:rPr>
              <a:t>.</a:t>
            </a:r>
          </a:p>
          <a:p>
            <a:pPr marL="0" indent="0">
              <a:lnSpc>
                <a:spcPct val="80000"/>
              </a:lnSpc>
              <a:buNone/>
            </a:pPr>
            <a:endParaRPr lang="en-US" sz="1800" dirty="0"/>
          </a:p>
          <a:p>
            <a:pPr marL="0" indent="0">
              <a:lnSpc>
                <a:spcPct val="80000"/>
              </a:lnSpc>
              <a:buNone/>
            </a:pPr>
            <a:r>
              <a:rPr lang="en-US" sz="1800" b="1" dirty="0"/>
              <a:t>2 </a:t>
            </a:r>
            <a:r>
              <a:rPr lang="en-US" sz="1800" dirty="0"/>
              <a:t>We use the </a:t>
            </a:r>
            <a:r>
              <a:rPr lang="en-US" sz="1800" i="1" dirty="0"/>
              <a:t>-</a:t>
            </a:r>
            <a:r>
              <a:rPr lang="en-US" sz="1800" i="1" dirty="0" err="1"/>
              <a:t>ing</a:t>
            </a:r>
            <a:r>
              <a:rPr lang="en-US" sz="1800" i="1" dirty="0"/>
              <a:t> </a:t>
            </a:r>
            <a:r>
              <a:rPr lang="en-US" sz="1800" dirty="0"/>
              <a:t>form as the </a:t>
            </a:r>
            <a:r>
              <a:rPr lang="en-US" sz="1800" b="1" dirty="0"/>
              <a:t>object</a:t>
            </a:r>
            <a:r>
              <a:rPr lang="en-US" sz="1800" dirty="0"/>
              <a:t> </a:t>
            </a:r>
            <a:r>
              <a:rPr lang="en-US" sz="1800" b="1" dirty="0"/>
              <a:t>after</a:t>
            </a:r>
            <a:r>
              <a:rPr lang="en-US" sz="1800" dirty="0"/>
              <a:t> </a:t>
            </a:r>
            <a:r>
              <a:rPr lang="en-US" sz="1800" b="1" dirty="0"/>
              <a:t>verbs for likes and dislikes</a:t>
            </a:r>
            <a:r>
              <a:rPr lang="en-US" sz="1800" dirty="0"/>
              <a:t>. </a:t>
            </a:r>
          </a:p>
          <a:p>
            <a:pPr marL="0" indent="0">
              <a:lnSpc>
                <a:spcPct val="80000"/>
              </a:lnSpc>
              <a:buNone/>
            </a:pPr>
            <a:endParaRPr lang="en-US" sz="1800" dirty="0"/>
          </a:p>
          <a:p>
            <a:pPr marL="0" indent="0">
              <a:lnSpc>
                <a:spcPct val="80000"/>
              </a:lnSpc>
              <a:buNone/>
            </a:pPr>
            <a:r>
              <a:rPr lang="en-US" sz="1800" dirty="0"/>
              <a:t>	1 She </a:t>
            </a:r>
            <a:r>
              <a:rPr lang="en-US" sz="1800" dirty="0">
                <a:solidFill>
                  <a:srgbClr val="000000"/>
                </a:solidFill>
              </a:rPr>
              <a:t>loves</a:t>
            </a:r>
            <a:r>
              <a:rPr lang="en-US" sz="1800" dirty="0">
                <a:solidFill>
                  <a:srgbClr val="C00000"/>
                </a:solidFill>
              </a:rPr>
              <a:t> singing </a:t>
            </a:r>
            <a:r>
              <a:rPr lang="en-US" sz="1800" dirty="0"/>
              <a:t>in concerts.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1800" dirty="0"/>
              <a:t>	2 He </a:t>
            </a:r>
            <a:r>
              <a:rPr lang="en-US" sz="1800" dirty="0">
                <a:solidFill>
                  <a:srgbClr val="000000"/>
                </a:solidFill>
              </a:rPr>
              <a:t>can’t stand </a:t>
            </a:r>
            <a:r>
              <a:rPr lang="en-US" sz="1800" dirty="0">
                <a:solidFill>
                  <a:srgbClr val="C00000"/>
                </a:solidFill>
              </a:rPr>
              <a:t>waiting </a:t>
            </a:r>
            <a:r>
              <a:rPr lang="en-US" sz="1800" dirty="0"/>
              <a:t>for other people.</a:t>
            </a:r>
          </a:p>
          <a:p>
            <a:pPr marL="0" indent="0">
              <a:lnSpc>
                <a:spcPct val="80000"/>
              </a:lnSpc>
              <a:buNone/>
            </a:pPr>
            <a:endParaRPr lang="en-US" sz="1800" b="1" dirty="0"/>
          </a:p>
          <a:p>
            <a:pPr marL="0" indent="0">
              <a:lnSpc>
                <a:spcPct val="80000"/>
              </a:lnSpc>
              <a:buNone/>
            </a:pPr>
            <a:r>
              <a:rPr lang="en-US" sz="1800" b="1" dirty="0"/>
              <a:t>3</a:t>
            </a:r>
            <a:r>
              <a:rPr lang="en-US" sz="1800" dirty="0"/>
              <a:t> We use the </a:t>
            </a:r>
            <a:r>
              <a:rPr lang="en-US" sz="1800" i="1" dirty="0"/>
              <a:t>-</a:t>
            </a:r>
            <a:r>
              <a:rPr lang="en-US" sz="1800" i="1" dirty="0" err="1"/>
              <a:t>ing</a:t>
            </a:r>
            <a:r>
              <a:rPr lang="en-US" sz="1800" i="1" dirty="0"/>
              <a:t> </a:t>
            </a:r>
            <a:r>
              <a:rPr lang="en-US" sz="1800" dirty="0"/>
              <a:t>form as the </a:t>
            </a:r>
            <a:r>
              <a:rPr lang="en-US" sz="1800" b="1" dirty="0"/>
              <a:t>object</a:t>
            </a:r>
            <a:r>
              <a:rPr lang="en-US" sz="1800" dirty="0"/>
              <a:t> </a:t>
            </a:r>
            <a:r>
              <a:rPr lang="en-US" sz="1800" b="1" dirty="0"/>
              <a:t>after prepositions </a:t>
            </a:r>
            <a:r>
              <a:rPr lang="en-US" sz="1800" dirty="0"/>
              <a:t>in certain sentence structures. </a:t>
            </a:r>
          </a:p>
          <a:p>
            <a:pPr marL="0" indent="0">
              <a:lnSpc>
                <a:spcPct val="80000"/>
              </a:lnSpc>
              <a:buNone/>
            </a:pPr>
            <a:endParaRPr lang="en-US" sz="1800" dirty="0"/>
          </a:p>
          <a:p>
            <a:pPr marL="0" indent="0">
              <a:lnSpc>
                <a:spcPct val="80000"/>
              </a:lnSpc>
              <a:buNone/>
            </a:pPr>
            <a:r>
              <a:rPr lang="en-US" sz="1800" dirty="0"/>
              <a:t>	1 I look forward to</a:t>
            </a:r>
            <a:r>
              <a:rPr lang="en-US" sz="1800" dirty="0">
                <a:solidFill>
                  <a:srgbClr val="C00000"/>
                </a:solidFill>
              </a:rPr>
              <a:t> seeing </a:t>
            </a:r>
            <a:r>
              <a:rPr lang="en-US" sz="1800" dirty="0"/>
              <a:t>you again soon.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1800" dirty="0"/>
              <a:t>	2 I’m thinking </a:t>
            </a:r>
            <a:r>
              <a:rPr lang="en-US" sz="1800" dirty="0">
                <a:solidFill>
                  <a:srgbClr val="000000"/>
                </a:solidFill>
              </a:rPr>
              <a:t>of</a:t>
            </a:r>
            <a:r>
              <a:rPr lang="en-US" sz="1800" dirty="0">
                <a:solidFill>
                  <a:srgbClr val="C00000"/>
                </a:solidFill>
              </a:rPr>
              <a:t> going </a:t>
            </a:r>
            <a:r>
              <a:rPr lang="en-US" sz="1800" dirty="0"/>
              <a:t>to Europe for my next holiday.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1800" dirty="0"/>
              <a:t>	3 Thank you for </a:t>
            </a:r>
            <a:r>
              <a:rPr lang="en-US" sz="1800" dirty="0">
                <a:solidFill>
                  <a:srgbClr val="C00000"/>
                </a:solidFill>
              </a:rPr>
              <a:t>helping</a:t>
            </a:r>
            <a:r>
              <a:rPr lang="en-US" sz="1800" dirty="0"/>
              <a:t> me today.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8212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10.1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907037" y="2424443"/>
            <a:ext cx="1150272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369180" y="2660340"/>
            <a:ext cx="601516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703170" y="4046990"/>
            <a:ext cx="1009693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732941" y="3776183"/>
            <a:ext cx="548465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730820" y="5345296"/>
            <a:ext cx="21607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533168" y="5618364"/>
            <a:ext cx="197652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369180" y="5898632"/>
            <a:ext cx="274233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7473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56870" y="281990"/>
            <a:ext cx="7209692" cy="1143000"/>
          </a:xfrm>
        </p:spPr>
        <p:txBody>
          <a:bodyPr>
            <a:normAutofit/>
          </a:bodyPr>
          <a:lstStyle/>
          <a:p>
            <a:r>
              <a:rPr lang="en-US" sz="2800" dirty="0">
                <a:ea typeface="Verdana" panose="020B0604030504040204" pitchFamily="34" charset="0"/>
                <a:cs typeface="Verdana" panose="020B0604030504040204" pitchFamily="34" charset="0"/>
              </a:rPr>
              <a:t>Uses of the </a:t>
            </a:r>
            <a:r>
              <a:rPr lang="en-US" sz="2800" i="1" dirty="0"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en-GB" sz="2800" i="1" dirty="0" err="1">
                <a:ea typeface="Verdana" panose="020B0604030504040204" pitchFamily="34" charset="0"/>
                <a:cs typeface="Verdana" panose="020B0604030504040204" pitchFamily="34" charset="0"/>
              </a:rPr>
              <a:t>ing</a:t>
            </a:r>
            <a:r>
              <a:rPr lang="en-US" sz="28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800" dirty="0">
                <a:ea typeface="Verdana" panose="020B0604030504040204" pitchFamily="34" charset="0"/>
                <a:cs typeface="Verdana" panose="020B0604030504040204" pitchFamily="34" charset="0"/>
              </a:rPr>
              <a:t>form</a:t>
            </a:r>
            <a:endParaRPr lang="en-US" sz="2800" dirty="0"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Here are some more </a:t>
            </a:r>
            <a:r>
              <a:rPr lang="en-US" sz="1800" b="1" dirty="0"/>
              <a:t>common verbs </a:t>
            </a:r>
            <a:r>
              <a:rPr lang="en-US" sz="1800" dirty="0"/>
              <a:t>that are followed by the -</a:t>
            </a:r>
            <a:r>
              <a:rPr lang="en-US" sz="1800" i="1" dirty="0" err="1"/>
              <a:t>ing</a:t>
            </a:r>
            <a:r>
              <a:rPr lang="en-US" sz="1800" dirty="0"/>
              <a:t> form. Complete the sentences with an -</a:t>
            </a:r>
            <a:r>
              <a:rPr lang="en-US" sz="1800" i="1" dirty="0" err="1"/>
              <a:t>ing</a:t>
            </a:r>
            <a:r>
              <a:rPr lang="en-US" sz="1800" dirty="0"/>
              <a:t> form so they are true for you.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When I am in my English class I </a:t>
            </a:r>
            <a:r>
              <a:rPr lang="en-US" sz="1800" dirty="0">
                <a:solidFill>
                  <a:srgbClr val="C00000"/>
                </a:solidFill>
              </a:rPr>
              <a:t>prefer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C00000"/>
                </a:solidFill>
              </a:rPr>
              <a:t> </a:t>
            </a:r>
            <a:r>
              <a:rPr lang="en-US" sz="1800" dirty="0"/>
              <a:t>… </a:t>
            </a:r>
          </a:p>
          <a:p>
            <a:pPr marL="0" indent="0">
              <a:buNone/>
            </a:pPr>
            <a:endParaRPr lang="en-US" sz="18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800" dirty="0"/>
              <a:t>	2 I can’t </a:t>
            </a:r>
            <a:r>
              <a:rPr lang="en-US" sz="1800" dirty="0">
                <a:solidFill>
                  <a:srgbClr val="C00000"/>
                </a:solidFill>
              </a:rPr>
              <a:t>imagine </a:t>
            </a:r>
            <a:r>
              <a:rPr lang="en-US" sz="1800" dirty="0"/>
              <a:t>…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3 I don’t think I could ever </a:t>
            </a:r>
            <a:r>
              <a:rPr lang="en-US" sz="1800" dirty="0">
                <a:solidFill>
                  <a:srgbClr val="C00000"/>
                </a:solidFill>
              </a:rPr>
              <a:t>give up </a:t>
            </a:r>
            <a:r>
              <a:rPr lang="en-US" sz="1800" dirty="0"/>
              <a:t>…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4 When I was 5, I </a:t>
            </a:r>
            <a:r>
              <a:rPr lang="en-US" sz="1800" dirty="0">
                <a:solidFill>
                  <a:srgbClr val="C00000"/>
                </a:solidFill>
              </a:rPr>
              <a:t>started/stopped</a:t>
            </a:r>
            <a:r>
              <a:rPr lang="en-US" sz="1800" dirty="0"/>
              <a:t> …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5 Sometimes I </a:t>
            </a:r>
            <a:r>
              <a:rPr lang="en-US" sz="1800" dirty="0">
                <a:solidFill>
                  <a:srgbClr val="C00000"/>
                </a:solidFill>
              </a:rPr>
              <a:t>practise </a:t>
            </a:r>
            <a:r>
              <a:rPr lang="en-US" sz="1800" dirty="0"/>
              <a:t>…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8212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10.1</a:t>
            </a:r>
          </a:p>
        </p:txBody>
      </p:sp>
    </p:spTree>
    <p:extLst>
      <p:ext uri="{BB962C8B-B14F-4D97-AF65-F5344CB8AC3E}">
        <p14:creationId xmlns:p14="http://schemas.microsoft.com/office/powerpoint/2010/main" val="2314860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56870" y="281990"/>
            <a:ext cx="7209692" cy="1143000"/>
          </a:xfrm>
        </p:spPr>
        <p:txBody>
          <a:bodyPr>
            <a:normAutofit/>
          </a:bodyPr>
          <a:lstStyle/>
          <a:p>
            <a:r>
              <a:rPr lang="en-US" sz="2800" dirty="0">
                <a:ea typeface="Verdana" panose="020B0604030504040204" pitchFamily="34" charset="0"/>
                <a:cs typeface="Verdana" panose="020B0604030504040204" pitchFamily="34" charset="0"/>
              </a:rPr>
              <a:t>Uses of the </a:t>
            </a:r>
            <a:r>
              <a:rPr lang="en-US" sz="2800" i="1" dirty="0"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en-US" sz="2800" i="1" dirty="0" err="1">
                <a:ea typeface="Verdana" panose="020B0604030504040204" pitchFamily="34" charset="0"/>
                <a:cs typeface="Verdana" panose="020B0604030504040204" pitchFamily="34" charset="0"/>
              </a:rPr>
              <a:t>ing</a:t>
            </a:r>
            <a:r>
              <a:rPr lang="en-US" sz="28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800" dirty="0">
                <a:ea typeface="Verdana" panose="020B0604030504040204" pitchFamily="34" charset="0"/>
                <a:cs typeface="Verdana" panose="020B0604030504040204" pitchFamily="34" charset="0"/>
              </a:rPr>
              <a:t>form</a:t>
            </a:r>
            <a:endParaRPr lang="en-US" sz="2800" dirty="0"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Put the verbs into the </a:t>
            </a:r>
            <a:r>
              <a:rPr lang="en-US" sz="1800" b="1" dirty="0"/>
              <a:t>present simple </a:t>
            </a:r>
            <a:r>
              <a:rPr lang="en-US" sz="1800" dirty="0"/>
              <a:t>or </a:t>
            </a:r>
            <a:r>
              <a:rPr lang="en-US" sz="1800" b="1" i="1" dirty="0"/>
              <a:t>-</a:t>
            </a:r>
            <a:r>
              <a:rPr lang="en-US" sz="1800" b="1" i="1" dirty="0" err="1"/>
              <a:t>ing</a:t>
            </a:r>
            <a:r>
              <a:rPr lang="en-US" sz="1800" b="1" dirty="0"/>
              <a:t> </a:t>
            </a:r>
            <a:r>
              <a:rPr lang="en-US" sz="1800" dirty="0"/>
              <a:t>form.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_____ (write) a weekly menu _____ (help) you shop more carefully.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2 _____ (eat) too much of one kind of food _____ (not be) good for you.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3 One of the main problems _____ (be) _____ (eat) out every day.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4 _____ you _____ (mind) _____ (wait) for us?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5 They _____ (be good at) _____ (speak) in front of a room full of people.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8212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10.1</a:t>
            </a:r>
          </a:p>
        </p:txBody>
      </p:sp>
      <p:sp>
        <p:nvSpPr>
          <p:cNvPr id="9" name="Content Placeholder 6"/>
          <p:cNvSpPr txBox="1">
            <a:spLocks/>
          </p:cNvSpPr>
          <p:nvPr/>
        </p:nvSpPr>
        <p:spPr>
          <a:xfrm>
            <a:off x="2457079" y="1918645"/>
            <a:ext cx="6602254" cy="414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1800" b="1" dirty="0">
                <a:solidFill>
                  <a:srgbClr val="C00000"/>
                </a:solidFill>
              </a:rPr>
              <a:t> </a:t>
            </a:r>
            <a:endParaRPr lang="en-US" sz="1800" dirty="0">
              <a:solidFill>
                <a:srgbClr val="C00000"/>
              </a:solidFill>
            </a:endParaRPr>
          </a:p>
          <a:p>
            <a:pPr marL="0" indent="0">
              <a:buFont typeface="Arial"/>
              <a:buNone/>
            </a:pPr>
            <a:endParaRPr lang="en-US" sz="1800" dirty="0">
              <a:solidFill>
                <a:srgbClr val="C00000"/>
              </a:solidFill>
            </a:endParaRPr>
          </a:p>
          <a:p>
            <a:pPr marL="0" indent="0">
              <a:buFont typeface="Arial"/>
              <a:buNone/>
            </a:pPr>
            <a:r>
              <a:rPr lang="en-US" sz="1800" dirty="0">
                <a:solidFill>
                  <a:srgbClr val="C00000"/>
                </a:solidFill>
              </a:rPr>
              <a:t>	Writing a weekly menu helps you shop more carefully.</a:t>
            </a:r>
          </a:p>
          <a:p>
            <a:pPr marL="0" indent="0">
              <a:buFont typeface="Arial"/>
              <a:buNone/>
            </a:pPr>
            <a:endParaRPr lang="en-US" sz="1800" dirty="0">
              <a:solidFill>
                <a:srgbClr val="C00000"/>
              </a:solidFill>
            </a:endParaRPr>
          </a:p>
          <a:p>
            <a:pPr marL="0" indent="0">
              <a:buFont typeface="Arial"/>
              <a:buNone/>
            </a:pPr>
            <a:r>
              <a:rPr lang="en-US" sz="1800" dirty="0">
                <a:solidFill>
                  <a:srgbClr val="C00000"/>
                </a:solidFill>
              </a:rPr>
              <a:t>	Eating too much of one kind of food isn’t good for you.</a:t>
            </a:r>
          </a:p>
          <a:p>
            <a:pPr marL="0" indent="0">
              <a:buFont typeface="Arial"/>
              <a:buNone/>
            </a:pPr>
            <a:endParaRPr lang="en-US" sz="1800" dirty="0">
              <a:solidFill>
                <a:srgbClr val="C00000"/>
              </a:solidFill>
            </a:endParaRPr>
          </a:p>
          <a:p>
            <a:pPr marL="0" indent="0">
              <a:buFont typeface="Arial"/>
              <a:buNone/>
            </a:pPr>
            <a:r>
              <a:rPr lang="en-US" sz="1800" dirty="0">
                <a:solidFill>
                  <a:srgbClr val="C00000"/>
                </a:solidFill>
              </a:rPr>
              <a:t>	One of the main problems is eating out every day.</a:t>
            </a:r>
          </a:p>
          <a:p>
            <a:pPr marL="0" indent="0">
              <a:buFont typeface="Arial"/>
              <a:buNone/>
            </a:pPr>
            <a:endParaRPr lang="en-US" sz="1800" dirty="0">
              <a:solidFill>
                <a:srgbClr val="C00000"/>
              </a:solidFill>
            </a:endParaRPr>
          </a:p>
          <a:p>
            <a:pPr marL="0" indent="0">
              <a:buFont typeface="Arial"/>
              <a:buNone/>
            </a:pPr>
            <a:r>
              <a:rPr lang="en-US" sz="1800" dirty="0">
                <a:solidFill>
                  <a:srgbClr val="C00000"/>
                </a:solidFill>
              </a:rPr>
              <a:t>	Do you mind waiting for us?</a:t>
            </a:r>
          </a:p>
          <a:p>
            <a:pPr marL="0" indent="0">
              <a:buFont typeface="Arial"/>
              <a:buNone/>
            </a:pPr>
            <a:endParaRPr lang="en-US" sz="1800" dirty="0">
              <a:solidFill>
                <a:srgbClr val="C00000"/>
              </a:solidFill>
            </a:endParaRPr>
          </a:p>
          <a:p>
            <a:pPr marL="0" indent="0">
              <a:buFont typeface="Arial"/>
              <a:buNone/>
            </a:pPr>
            <a:r>
              <a:rPr lang="en-US" sz="1800" dirty="0">
                <a:solidFill>
                  <a:srgbClr val="C00000"/>
                </a:solidFill>
              </a:rPr>
              <a:t>	They’re good at speaking in front of a room full of people.</a:t>
            </a:r>
          </a:p>
        </p:txBody>
      </p:sp>
    </p:spTree>
    <p:extLst>
      <p:ext uri="{BB962C8B-B14F-4D97-AF65-F5344CB8AC3E}">
        <p14:creationId xmlns:p14="http://schemas.microsoft.com/office/powerpoint/2010/main" val="1095043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</TotalTime>
  <Words>490</Words>
  <Application>Microsoft Office PowerPoint</Application>
  <PresentationFormat>Экран (4:3)</PresentationFormat>
  <Paragraphs>73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Uses of the -ing form</vt:lpstr>
      <vt:lpstr>Uses of the -ing form</vt:lpstr>
      <vt:lpstr>Uses of the -ing form</vt:lpstr>
      <vt:lpstr>Uses of the -ing form</vt:lpstr>
    </vt:vector>
  </TitlesOfParts>
  <Company>Oxford University Press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Larisa Galchouk</cp:lastModifiedBy>
  <cp:revision>44</cp:revision>
  <dcterms:created xsi:type="dcterms:W3CDTF">2014-11-25T17:00:01Z</dcterms:created>
  <dcterms:modified xsi:type="dcterms:W3CDTF">2022-08-15T13:47:22Z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-1258125723</vt:i4>
  </property>
  <property fmtid="{D5CDD505-2E9C-101B-9397-08002B2CF9AE}" pid="3" name="_NewReviewCycle">
    <vt:lpwstr/>
  </property>
  <property fmtid="{D5CDD505-2E9C-101B-9397-08002B2CF9AE}" pid="4" name="_EmailSubject">
    <vt:lpwstr>interim writing job on navigate</vt:lpwstr>
  </property>
  <property fmtid="{D5CDD505-2E9C-101B-9397-08002B2CF9AE}" pid="5" name="_AuthorEmail">
    <vt:lpwstr>nell.hook@oup.com</vt:lpwstr>
  </property>
  <property fmtid="{D5CDD505-2E9C-101B-9397-08002B2CF9AE}" pid="6" name="_AuthorEmailDisplayName">
    <vt:lpwstr>HOOK, Nell</vt:lpwstr>
  </property>
</Properties>
</file>