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6"/>
  </p:notesMasterIdLst>
  <p:sldIdLst>
    <p:sldId id="260" r:id="rId2"/>
    <p:sldId id="263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OLDOVAN-KISS, Reka" initials="MR" lastIdx="11" clrIdx="0"/>
  <p:cmAuthor id="1" name="MORGAN, Ronnie" initials="MR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C8B47"/>
    <a:srgbClr val="88AC5D"/>
    <a:srgbClr val="57B84F"/>
    <a:srgbClr val="00A850"/>
    <a:srgbClr val="53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12" autoAdjust="0"/>
    <p:restoredTop sz="94737" autoAdjust="0"/>
  </p:normalViewPr>
  <p:slideViewPr>
    <p:cSldViewPr snapToGrid="0" snapToObjects="1">
      <p:cViewPr varScale="1">
        <p:scale>
          <a:sx n="99" d="100"/>
          <a:sy n="99" d="100"/>
        </p:scale>
        <p:origin x="10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avigate_footer_powerpoint_A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4734"/>
            <a:ext cx="9169400" cy="592955"/>
          </a:xfrm>
          <a:prstGeom prst="rect">
            <a:avLst/>
          </a:prstGeom>
        </p:spPr>
      </p:pic>
      <p:pic>
        <p:nvPicPr>
          <p:cNvPr id="9" name="Picture 8" descr="Navigate_circle_powerpoint_A1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6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92180-658F-1549-917C-E3834F0444EF}" type="datetimeFigureOut">
              <a:rPr lang="en-US" smtClean="0"/>
              <a:t>8/15/2022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337B3-2EC7-FE4B-84EB-8F17393FCC7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67068" y="1193017"/>
            <a:ext cx="8329281" cy="4874408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	We use </a:t>
            </a:r>
            <a:r>
              <a:rPr lang="en-US" sz="1800" i="1" dirty="0"/>
              <a:t>like </a:t>
            </a:r>
            <a:r>
              <a:rPr lang="en-US" sz="1800" dirty="0"/>
              <a:t>+ </a:t>
            </a:r>
            <a:r>
              <a:rPr lang="en-US" sz="1800" b="1" dirty="0"/>
              <a:t>verb</a:t>
            </a:r>
            <a:r>
              <a:rPr lang="en-US" sz="1800" dirty="0"/>
              <a:t> + </a:t>
            </a:r>
            <a:r>
              <a:rPr lang="en-US" sz="1800" i="1" dirty="0"/>
              <a:t>-</a:t>
            </a:r>
            <a:r>
              <a:rPr lang="en-US" sz="1800" i="1" dirty="0" err="1"/>
              <a:t>ing</a:t>
            </a:r>
            <a:r>
              <a:rPr lang="en-US" sz="1800" dirty="0"/>
              <a:t> to talk about </a:t>
            </a:r>
            <a:r>
              <a:rPr lang="en-US" sz="1800" b="1" dirty="0"/>
              <a:t>hobbies</a:t>
            </a:r>
            <a:r>
              <a:rPr lang="en-US" sz="1800" dirty="0"/>
              <a:t> and </a:t>
            </a:r>
            <a:r>
              <a:rPr lang="en-US" sz="1800" b="1" dirty="0"/>
              <a:t>interests</a:t>
            </a:r>
            <a:r>
              <a:rPr lang="en-US" sz="1800" dirty="0"/>
              <a:t> with </a:t>
            </a:r>
            <a:r>
              <a:rPr lang="en-US" sz="1800" b="1" dirty="0"/>
              <a:t>activities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		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>
              <a:solidFill>
                <a:srgbClr val="88AC5D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</a:t>
            </a:r>
            <a:r>
              <a:rPr lang="en-US" sz="1800" dirty="0"/>
              <a:t>	We add -</a:t>
            </a:r>
            <a:r>
              <a:rPr lang="en-US" sz="1800" i="1" dirty="0" err="1"/>
              <a:t>ing</a:t>
            </a:r>
            <a:r>
              <a:rPr lang="en-US" sz="1800" dirty="0"/>
              <a:t> to the </a:t>
            </a:r>
            <a:r>
              <a:rPr lang="en-US" sz="1800" b="1" dirty="0"/>
              <a:t>infinitive</a:t>
            </a:r>
            <a:r>
              <a:rPr lang="en-US" sz="1800" dirty="0"/>
              <a:t> form of the </a:t>
            </a:r>
            <a:r>
              <a:rPr lang="en-US" sz="1800" b="1" dirty="0"/>
              <a:t>verb</a:t>
            </a:r>
            <a:r>
              <a:rPr lang="en-US" sz="1800" dirty="0"/>
              <a:t>, e.g. eat + </a:t>
            </a:r>
            <a:r>
              <a:rPr lang="en-US" sz="1800" dirty="0" err="1"/>
              <a:t>ing</a:t>
            </a:r>
            <a:r>
              <a:rPr lang="en-US" sz="1800" dirty="0"/>
              <a:t> </a:t>
            </a:r>
            <a:r>
              <a:rPr lang="en-US" sz="1800" dirty="0">
                <a:sym typeface="Wingdings"/>
              </a:rPr>
              <a:t> eat</a:t>
            </a:r>
            <a:r>
              <a:rPr lang="en-GB" sz="1800" b="1" dirty="0" err="1">
                <a:solidFill>
                  <a:srgbClr val="6C8B47"/>
                </a:solidFill>
              </a:rPr>
              <a:t>ing</a:t>
            </a:r>
            <a:endParaRPr lang="en-GB" sz="1800" b="1" dirty="0">
              <a:solidFill>
                <a:srgbClr val="6C8B47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	read – </a:t>
            </a:r>
            <a:r>
              <a:rPr lang="en-US" sz="1800" dirty="0">
                <a:solidFill>
                  <a:srgbClr val="6C8B47"/>
                </a:solidFill>
              </a:rPr>
              <a:t>reading</a:t>
            </a:r>
            <a:r>
              <a:rPr lang="en-US" sz="1800" dirty="0">
                <a:solidFill>
                  <a:srgbClr val="000000"/>
                </a:solidFill>
              </a:rPr>
              <a:t>	 	go – </a:t>
            </a:r>
            <a:r>
              <a:rPr lang="en-US" sz="1800" dirty="0">
                <a:solidFill>
                  <a:srgbClr val="6C8B47"/>
                </a:solidFill>
              </a:rPr>
              <a:t>going</a:t>
            </a:r>
            <a:r>
              <a:rPr lang="en-US" sz="1800" dirty="0">
                <a:solidFill>
                  <a:srgbClr val="000000"/>
                </a:solidFill>
              </a:rPr>
              <a:t>	study – </a:t>
            </a:r>
            <a:r>
              <a:rPr lang="en-US" sz="1800" dirty="0">
                <a:solidFill>
                  <a:srgbClr val="6C8B47"/>
                </a:solidFill>
              </a:rPr>
              <a:t>studying</a:t>
            </a:r>
            <a:r>
              <a:rPr lang="en-US" sz="1800" dirty="0">
                <a:solidFill>
                  <a:srgbClr val="000000"/>
                </a:solidFill>
              </a:rPr>
              <a:t> 	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3	</a:t>
            </a:r>
            <a:r>
              <a:rPr lang="en-US" sz="1800" dirty="0"/>
              <a:t>For verbs </a:t>
            </a:r>
            <a:r>
              <a:rPr lang="en-US" sz="1800" b="1" dirty="0"/>
              <a:t>ending</a:t>
            </a:r>
            <a:r>
              <a:rPr lang="en-US" sz="1800" dirty="0"/>
              <a:t> in </a:t>
            </a:r>
            <a:r>
              <a:rPr lang="en-US" sz="1800" i="1" dirty="0"/>
              <a:t>-e,</a:t>
            </a:r>
            <a:r>
              <a:rPr lang="en-US" sz="1800" dirty="0"/>
              <a:t> we </a:t>
            </a:r>
            <a:r>
              <a:rPr lang="en-US" sz="1800" b="1" dirty="0"/>
              <a:t>delete</a:t>
            </a:r>
            <a:r>
              <a:rPr lang="en-US" sz="1800" dirty="0"/>
              <a:t> the -</a:t>
            </a:r>
            <a:r>
              <a:rPr lang="en-US" sz="1800" i="1" dirty="0"/>
              <a:t>e</a:t>
            </a:r>
            <a:r>
              <a:rPr lang="en-US" sz="1800" dirty="0"/>
              <a:t> and </a:t>
            </a:r>
            <a:r>
              <a:rPr lang="en-US" sz="1800" b="1" dirty="0"/>
              <a:t>add</a:t>
            </a:r>
            <a:r>
              <a:rPr lang="en-US" sz="1800" dirty="0"/>
              <a:t> </a:t>
            </a:r>
            <a:r>
              <a:rPr lang="en-US" sz="1800" i="1" dirty="0"/>
              <a:t>-</a:t>
            </a:r>
            <a:r>
              <a:rPr lang="en-US" sz="1800" i="1" dirty="0" err="1"/>
              <a:t>ing</a:t>
            </a:r>
            <a:r>
              <a:rPr lang="en-US" sz="1800" i="1" dirty="0"/>
              <a:t>, </a:t>
            </a:r>
            <a:r>
              <a:rPr lang="en-US" sz="1800" dirty="0"/>
              <a:t>e.g. liv</a:t>
            </a:r>
            <a:r>
              <a:rPr lang="en-US" sz="1800" strike="dblStrike" dirty="0"/>
              <a:t>e</a:t>
            </a:r>
            <a:r>
              <a:rPr lang="en-US" sz="1800" dirty="0"/>
              <a:t> + </a:t>
            </a:r>
            <a:r>
              <a:rPr lang="en-US" sz="1800" dirty="0" err="1"/>
              <a:t>ing</a:t>
            </a:r>
            <a:r>
              <a:rPr lang="en-US" sz="1800" dirty="0"/>
              <a:t> </a:t>
            </a:r>
            <a:r>
              <a:rPr lang="en-US" sz="1800" dirty="0">
                <a:sym typeface="Wingdings"/>
              </a:rPr>
              <a:t> liv</a:t>
            </a:r>
            <a:r>
              <a:rPr lang="en-GB" sz="1800" b="1" dirty="0" err="1">
                <a:solidFill>
                  <a:srgbClr val="6C8B47"/>
                </a:solidFill>
              </a:rPr>
              <a:t>ing</a:t>
            </a:r>
            <a:endParaRPr lang="en-GB" sz="1800" b="1" dirty="0">
              <a:solidFill>
                <a:srgbClr val="6C8B47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have – </a:t>
            </a:r>
            <a:r>
              <a:rPr lang="en-US" sz="1800" dirty="0">
                <a:solidFill>
                  <a:srgbClr val="6C8B47"/>
                </a:solidFill>
              </a:rPr>
              <a:t>having</a:t>
            </a:r>
            <a:r>
              <a:rPr lang="en-US" sz="1800" dirty="0"/>
              <a:t>		make – </a:t>
            </a:r>
            <a:r>
              <a:rPr lang="en-US" sz="1800" dirty="0">
                <a:solidFill>
                  <a:srgbClr val="6C8B47"/>
                </a:solidFill>
              </a:rPr>
              <a:t>making</a:t>
            </a:r>
            <a:r>
              <a:rPr lang="en-US" sz="1800" dirty="0"/>
              <a:t>	write </a:t>
            </a:r>
            <a:r>
              <a:rPr lang="en-US" sz="1800" dirty="0">
                <a:solidFill>
                  <a:srgbClr val="000000"/>
                </a:solidFill>
              </a:rPr>
              <a:t>–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6C8B47"/>
                </a:solidFill>
              </a:rPr>
              <a:t>writing</a:t>
            </a: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4</a:t>
            </a:r>
            <a:r>
              <a:rPr lang="en-US" sz="1800" dirty="0"/>
              <a:t>	For verbs </a:t>
            </a:r>
            <a:r>
              <a:rPr lang="en-US" sz="1800" b="1" dirty="0"/>
              <a:t>ending</a:t>
            </a:r>
            <a:r>
              <a:rPr lang="en-US" sz="1800" dirty="0"/>
              <a:t> in </a:t>
            </a:r>
            <a:r>
              <a:rPr lang="en-US" sz="1800" b="1" dirty="0"/>
              <a:t>one vowel </a:t>
            </a:r>
            <a:r>
              <a:rPr lang="en-US" sz="1800" dirty="0"/>
              <a:t>and </a:t>
            </a:r>
            <a:r>
              <a:rPr lang="en-US" sz="1800" b="1" dirty="0"/>
              <a:t>one consonant</a:t>
            </a:r>
            <a:r>
              <a:rPr lang="en-US" sz="1800" dirty="0"/>
              <a:t>, we </a:t>
            </a:r>
            <a:r>
              <a:rPr lang="en-US" sz="1800" b="1" dirty="0"/>
              <a:t>double</a:t>
            </a:r>
            <a:r>
              <a:rPr lang="en-US" sz="1800" dirty="0"/>
              <a:t> the </a:t>
            </a:r>
            <a:r>
              <a:rPr lang="en-US" sz="1800" b="1" dirty="0"/>
              <a:t>final consonant</a:t>
            </a:r>
            <a:r>
              <a:rPr lang="en-US" sz="1800" dirty="0"/>
              <a:t>, 	e.g. swim + </a:t>
            </a:r>
            <a:r>
              <a:rPr lang="en-US" sz="1800" dirty="0" err="1"/>
              <a:t>ing</a:t>
            </a:r>
            <a:r>
              <a:rPr lang="en-US" sz="1800" dirty="0"/>
              <a:t> </a:t>
            </a:r>
            <a:r>
              <a:rPr lang="en-US" sz="1800" dirty="0">
                <a:sym typeface="Wingdings"/>
              </a:rPr>
              <a:t> </a:t>
            </a:r>
            <a:r>
              <a:rPr lang="en-US" sz="1800" dirty="0" err="1">
                <a:sym typeface="Wingdings"/>
              </a:rPr>
              <a:t>swim</a:t>
            </a:r>
            <a:r>
              <a:rPr lang="en-US" sz="1800" u="sng" dirty="0" err="1">
                <a:sym typeface="Wingdings"/>
              </a:rPr>
              <a:t>m</a:t>
            </a:r>
            <a:r>
              <a:rPr lang="en-GB" sz="1800" b="1" dirty="0" err="1">
                <a:solidFill>
                  <a:srgbClr val="6C8B47"/>
                </a:solidFill>
              </a:rPr>
              <a:t>ing</a:t>
            </a:r>
            <a:endParaRPr lang="en-GB" sz="1800" b="1" dirty="0">
              <a:solidFill>
                <a:srgbClr val="6C8B47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>
                <a:solidFill>
                  <a:srgbClr val="88AC5D"/>
                </a:solidFill>
              </a:rPr>
              <a:t>	</a:t>
            </a:r>
            <a:r>
              <a:rPr lang="en-US" sz="1800" dirty="0">
                <a:solidFill>
                  <a:srgbClr val="000000"/>
                </a:solidFill>
              </a:rPr>
              <a:t>stop – </a:t>
            </a:r>
            <a:r>
              <a:rPr lang="en-US" sz="1800" dirty="0">
                <a:solidFill>
                  <a:srgbClr val="88AC5D"/>
                </a:solidFill>
              </a:rPr>
              <a:t>stopping 	</a:t>
            </a:r>
            <a:r>
              <a:rPr lang="en-US" sz="1800" dirty="0">
                <a:solidFill>
                  <a:srgbClr val="000000"/>
                </a:solidFill>
              </a:rPr>
              <a:t>travel – </a:t>
            </a:r>
            <a:r>
              <a:rPr lang="en-US" sz="1800" dirty="0">
                <a:solidFill>
                  <a:srgbClr val="88AC5D"/>
                </a:solidFill>
              </a:rPr>
              <a:t>travelling 	</a:t>
            </a:r>
            <a:r>
              <a:rPr lang="en-US" sz="1800" dirty="0"/>
              <a:t>put </a:t>
            </a:r>
            <a:r>
              <a:rPr lang="en-US" sz="1800" dirty="0">
                <a:solidFill>
                  <a:srgbClr val="000000"/>
                </a:solidFill>
              </a:rPr>
              <a:t>–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88AC5D"/>
                </a:solidFill>
              </a:rPr>
              <a:t>putting</a:t>
            </a: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17399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/>
              <a:t>like</a:t>
            </a:r>
            <a:r>
              <a:rPr lang="en-US" sz="2800" dirty="0"/>
              <a:t> + -</a:t>
            </a:r>
            <a:r>
              <a:rPr lang="en-US" sz="2800" i="1" dirty="0" err="1"/>
              <a:t>ing</a:t>
            </a:r>
            <a:endParaRPr lang="en-US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771524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6C8B47"/>
                </a:solidFill>
              </a:rPr>
              <a:t>7.3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112584"/>
              </p:ext>
            </p:extLst>
          </p:nvPr>
        </p:nvGraphicFramePr>
        <p:xfrm>
          <a:off x="567069" y="1662670"/>
          <a:ext cx="7975600" cy="21336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003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4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14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08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88AC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subject</a:t>
                      </a:r>
                    </a:p>
                  </a:txBody>
                  <a:tcPr>
                    <a:solidFill>
                      <a:srgbClr val="88AC5D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88AC5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88AC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verb -</a:t>
                      </a:r>
                      <a:r>
                        <a:rPr lang="en-GB" i="1" dirty="0" err="1"/>
                        <a:t>ing</a:t>
                      </a:r>
                      <a:endParaRPr lang="en-GB" i="1" dirty="0"/>
                    </a:p>
                  </a:txBody>
                  <a:tcPr>
                    <a:solidFill>
                      <a:srgbClr val="88AC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690"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06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690"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06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600200" y="2096098"/>
            <a:ext cx="1639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I/You/We/They</a:t>
            </a:r>
          </a:p>
        </p:txBody>
      </p:sp>
      <p:sp>
        <p:nvSpPr>
          <p:cNvPr id="6" name="Rectangle 5"/>
          <p:cNvSpPr/>
          <p:nvPr/>
        </p:nvSpPr>
        <p:spPr>
          <a:xfrm>
            <a:off x="1610664" y="2536312"/>
            <a:ext cx="10944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He/She/It</a:t>
            </a:r>
          </a:p>
        </p:txBody>
      </p:sp>
      <p:sp>
        <p:nvSpPr>
          <p:cNvPr id="9" name="Rectangle 8"/>
          <p:cNvSpPr/>
          <p:nvPr/>
        </p:nvSpPr>
        <p:spPr>
          <a:xfrm>
            <a:off x="4202499" y="2106654"/>
            <a:ext cx="510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6C8B47"/>
                </a:solidFill>
              </a:rPr>
              <a:t>like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4209643" y="2536312"/>
            <a:ext cx="60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6C8B47"/>
                </a:solidFill>
              </a:rPr>
              <a:t>likes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3619995" y="2981060"/>
            <a:ext cx="684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don’t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3619998" y="3373400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doesn’t 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5829607" y="2106654"/>
            <a:ext cx="928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cook</a:t>
            </a:r>
            <a:r>
              <a:rPr lang="en-GB" b="1" dirty="0">
                <a:solidFill>
                  <a:srgbClr val="6C8B47"/>
                </a:solidFill>
              </a:rPr>
              <a:t>ing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5829607" y="2536312"/>
            <a:ext cx="9685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sleep</a:t>
            </a:r>
            <a:r>
              <a:rPr lang="en-GB" b="1" dirty="0">
                <a:solidFill>
                  <a:srgbClr val="6C8B47"/>
                </a:solidFill>
              </a:rPr>
              <a:t>ing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5829607" y="2934034"/>
            <a:ext cx="8322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driv</a:t>
            </a:r>
            <a:r>
              <a:rPr lang="en-GB" b="1" dirty="0">
                <a:solidFill>
                  <a:srgbClr val="6C8B47"/>
                </a:solidFill>
              </a:rPr>
              <a:t>ing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5670" y="2205082"/>
            <a:ext cx="9166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Positive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595204" y="3186408"/>
            <a:ext cx="10154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prstClr val="black"/>
                </a:solidFill>
              </a:rPr>
              <a:t>Negative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1664952" y="2934034"/>
            <a:ext cx="1639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I/You/We/They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12900" y="2981060"/>
            <a:ext cx="510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6C8B47"/>
                </a:solidFill>
              </a:rPr>
              <a:t>like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1664952" y="3376143"/>
            <a:ext cx="1101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He/She/It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12899" y="3373400"/>
            <a:ext cx="5104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6C8B47"/>
                </a:solidFill>
              </a:rPr>
              <a:t>like</a:t>
            </a:r>
            <a:endParaRPr lang="en-GB" dirty="0"/>
          </a:p>
        </p:txBody>
      </p:sp>
      <p:sp>
        <p:nvSpPr>
          <p:cNvPr id="30" name="Rectangle 29"/>
          <p:cNvSpPr/>
          <p:nvPr/>
        </p:nvSpPr>
        <p:spPr>
          <a:xfrm>
            <a:off x="5829607" y="3422218"/>
            <a:ext cx="918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runn</a:t>
            </a:r>
            <a:r>
              <a:rPr lang="en-GB" b="1" dirty="0">
                <a:solidFill>
                  <a:srgbClr val="6C8B47"/>
                </a:solidFill>
              </a:rPr>
              <a:t>ing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914326" y="2056926"/>
            <a:ext cx="834122" cy="447675"/>
          </a:xfrm>
          <a:prstGeom prst="ellipse">
            <a:avLst/>
          </a:prstGeom>
          <a:noFill/>
          <a:ln w="15875">
            <a:solidFill>
              <a:srgbClr val="6C8B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5864632" y="2536312"/>
            <a:ext cx="883816" cy="369332"/>
          </a:xfrm>
          <a:prstGeom prst="ellipse">
            <a:avLst/>
          </a:prstGeom>
          <a:noFill/>
          <a:ln w="15875">
            <a:solidFill>
              <a:srgbClr val="6C8B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5871966" y="2894862"/>
            <a:ext cx="834122" cy="447675"/>
          </a:xfrm>
          <a:prstGeom prst="ellipse">
            <a:avLst/>
          </a:prstGeom>
          <a:noFill/>
          <a:ln w="15875">
            <a:solidFill>
              <a:srgbClr val="6C8B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Oval 32"/>
          <p:cNvSpPr/>
          <p:nvPr/>
        </p:nvSpPr>
        <p:spPr>
          <a:xfrm>
            <a:off x="5876775" y="3371408"/>
            <a:ext cx="834122" cy="447675"/>
          </a:xfrm>
          <a:prstGeom prst="ellipse">
            <a:avLst/>
          </a:prstGeom>
          <a:noFill/>
          <a:ln w="15875">
            <a:solidFill>
              <a:srgbClr val="6C8B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62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22" grpId="0"/>
      <p:bldP spid="23" grpId="0"/>
      <p:bldP spid="24" grpId="0"/>
      <p:bldP spid="26" grpId="0"/>
      <p:bldP spid="30" grpId="0"/>
      <p:bldP spid="19" grpId="0" animBg="1"/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42925" y="1408113"/>
            <a:ext cx="8255000" cy="4597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	</a:t>
            </a:r>
            <a:r>
              <a:rPr lang="en-US" sz="1800" dirty="0"/>
              <a:t>We can also use </a:t>
            </a:r>
            <a:r>
              <a:rPr lang="en-US" sz="1800" i="1" dirty="0"/>
              <a:t>like </a:t>
            </a:r>
            <a:r>
              <a:rPr lang="en-US" sz="1800" dirty="0"/>
              <a:t>+ </a:t>
            </a:r>
            <a:r>
              <a:rPr lang="en-US" sz="1800" b="1" dirty="0"/>
              <a:t>noun</a:t>
            </a:r>
            <a:r>
              <a:rPr lang="en-US" sz="1800" dirty="0"/>
              <a:t> to talk about </a:t>
            </a:r>
            <a:r>
              <a:rPr lang="en-US" sz="1800" b="1" dirty="0"/>
              <a:t>things</a:t>
            </a:r>
            <a:r>
              <a:rPr lang="en-US" sz="1800" dirty="0"/>
              <a:t> we like. </a:t>
            </a:r>
          </a:p>
          <a:p>
            <a:pPr marL="0" indent="0">
              <a:buNone/>
            </a:pPr>
            <a:r>
              <a:rPr lang="en-US" sz="1800" dirty="0"/>
              <a:t>	They </a:t>
            </a:r>
            <a:r>
              <a:rPr lang="en-US" sz="1800" dirty="0">
                <a:solidFill>
                  <a:srgbClr val="6C8B47"/>
                </a:solidFill>
              </a:rPr>
              <a:t>like</a:t>
            </a:r>
            <a:r>
              <a:rPr lang="en-US" sz="1800" dirty="0"/>
              <a:t> English car</a:t>
            </a:r>
            <a:r>
              <a:rPr lang="en-US" sz="1800" b="1" dirty="0">
                <a:solidFill>
                  <a:srgbClr val="6C8B47"/>
                </a:solidFill>
              </a:rPr>
              <a:t>s</a:t>
            </a:r>
            <a:r>
              <a:rPr lang="en-US" sz="1800" dirty="0"/>
              <a:t>. 	</a:t>
            </a:r>
          </a:p>
          <a:p>
            <a:pPr marL="0" indent="0">
              <a:buNone/>
            </a:pPr>
            <a:r>
              <a:rPr lang="en-US" sz="1800" dirty="0"/>
              <a:t>	NOT </a:t>
            </a:r>
            <a:r>
              <a:rPr lang="en-US" sz="1800" i="1" strike="sngStrike" dirty="0"/>
              <a:t>They like English car</a:t>
            </a:r>
            <a:endParaRPr lang="en-US" sz="1800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2</a:t>
            </a:r>
            <a:r>
              <a:rPr lang="en-US" sz="1800" dirty="0"/>
              <a:t>	Some nouns do not use the plural form, e.g. </a:t>
            </a:r>
            <a:r>
              <a:rPr lang="en-US" sz="1800" i="1" dirty="0"/>
              <a:t>music</a:t>
            </a:r>
            <a:r>
              <a:rPr lang="en-US" sz="1800" dirty="0"/>
              <a:t>,</a:t>
            </a:r>
            <a:r>
              <a:rPr lang="en-US" sz="1800" i="1" dirty="0"/>
              <a:t> coffee</a:t>
            </a:r>
            <a:r>
              <a:rPr lang="en-US" sz="1800" dirty="0"/>
              <a:t>,</a:t>
            </a:r>
            <a:r>
              <a:rPr lang="en-US" sz="1800" i="1" dirty="0"/>
              <a:t> food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I </a:t>
            </a:r>
            <a:r>
              <a:rPr lang="en-US" sz="1800" dirty="0">
                <a:solidFill>
                  <a:srgbClr val="6C8B47"/>
                </a:solidFill>
              </a:rPr>
              <a:t>like</a:t>
            </a:r>
            <a:r>
              <a:rPr lang="en-US" sz="1800" dirty="0"/>
              <a:t> hot coffee. NOT </a:t>
            </a:r>
            <a:r>
              <a:rPr lang="en-US" sz="1800" i="1" strike="sngStrike" dirty="0"/>
              <a:t>I like hot coffees.</a:t>
            </a:r>
          </a:p>
          <a:p>
            <a:pPr marL="0" indent="0">
              <a:buNone/>
            </a:pPr>
            <a:r>
              <a:rPr lang="en-US" sz="1800" dirty="0"/>
              <a:t>	She </a:t>
            </a:r>
            <a:r>
              <a:rPr lang="en-US" sz="1800" dirty="0">
                <a:solidFill>
                  <a:srgbClr val="6C8B47"/>
                </a:solidFill>
              </a:rPr>
              <a:t>likes</a:t>
            </a:r>
            <a:r>
              <a:rPr lang="en-US" sz="1800" dirty="0"/>
              <a:t> spicy food. NOT </a:t>
            </a:r>
            <a:r>
              <a:rPr lang="en-US" sz="1800" i="1" strike="sngStrike" dirty="0"/>
              <a:t>She likes spicy foods.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3</a:t>
            </a:r>
            <a:r>
              <a:rPr lang="en-US" sz="1800" dirty="0"/>
              <a:t>	We use </a:t>
            </a:r>
            <a:r>
              <a:rPr lang="en-US" sz="1800" i="1" dirty="0"/>
              <a:t>love</a:t>
            </a:r>
            <a:r>
              <a:rPr lang="en-US" sz="1800" dirty="0"/>
              <a:t> and </a:t>
            </a:r>
            <a:r>
              <a:rPr lang="en-US" sz="1800" i="1" dirty="0"/>
              <a:t>hate</a:t>
            </a:r>
            <a:r>
              <a:rPr lang="en-US" sz="1800" dirty="0"/>
              <a:t> in the same way as </a:t>
            </a:r>
            <a:r>
              <a:rPr lang="en-US" sz="1800" i="1" dirty="0"/>
              <a:t>like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She </a:t>
            </a:r>
            <a:r>
              <a:rPr lang="en-US" sz="1800" dirty="0">
                <a:solidFill>
                  <a:srgbClr val="6C8B47"/>
                </a:solidFill>
              </a:rPr>
              <a:t>loves</a:t>
            </a:r>
            <a:r>
              <a:rPr lang="en-US" sz="1800" dirty="0"/>
              <a:t> travell</a:t>
            </a:r>
            <a:r>
              <a:rPr lang="en-US" sz="1800" dirty="0">
                <a:solidFill>
                  <a:srgbClr val="6C8B47"/>
                </a:solidFill>
              </a:rPr>
              <a:t>ing</a:t>
            </a:r>
            <a:r>
              <a:rPr lang="en-US" sz="1800" dirty="0"/>
              <a:t> with friends.		He </a:t>
            </a:r>
            <a:r>
              <a:rPr lang="en-US" sz="1800" dirty="0">
                <a:solidFill>
                  <a:srgbClr val="6C8B47"/>
                </a:solidFill>
              </a:rPr>
              <a:t>hates</a:t>
            </a:r>
            <a:r>
              <a:rPr lang="en-US" sz="1800" dirty="0"/>
              <a:t> cat</a:t>
            </a:r>
            <a:r>
              <a:rPr lang="en-US" sz="1800" b="1" dirty="0">
                <a:solidFill>
                  <a:srgbClr val="6C8B47"/>
                </a:solidFill>
              </a:rPr>
              <a:t>s</a:t>
            </a:r>
            <a:r>
              <a:rPr lang="en-US" sz="1800" dirty="0"/>
              <a:t>.		They </a:t>
            </a:r>
            <a:r>
              <a:rPr lang="en-US" sz="1800" dirty="0">
                <a:solidFill>
                  <a:srgbClr val="6C8B47"/>
                </a:solidFill>
              </a:rPr>
              <a:t>love</a:t>
            </a:r>
            <a:r>
              <a:rPr lang="en-US" sz="1800" dirty="0"/>
              <a:t> music.</a:t>
            </a:r>
          </a:p>
          <a:p>
            <a:pPr marL="0" indent="0">
              <a:buNone/>
            </a:pPr>
            <a:endParaRPr lang="en-US" sz="1800" dirty="0">
              <a:solidFill>
                <a:srgbClr val="88AC5D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rgbClr val="88AC5D"/>
              </a:solidFill>
            </a:endParaRP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17399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/>
              <a:t>like</a:t>
            </a:r>
            <a:r>
              <a:rPr lang="en-US" sz="2800" dirty="0"/>
              <a:t> + -</a:t>
            </a:r>
            <a:r>
              <a:rPr lang="en-US" sz="2800" i="1" dirty="0" err="1"/>
              <a:t>ing</a:t>
            </a:r>
            <a:endParaRPr lang="en-US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771524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6C8B47"/>
                </a:solidFill>
              </a:rPr>
              <a:t>7.3</a:t>
            </a:r>
          </a:p>
        </p:txBody>
      </p:sp>
      <p:sp>
        <p:nvSpPr>
          <p:cNvPr id="2" name="Rounded Rectangular Callout 1"/>
          <p:cNvSpPr/>
          <p:nvPr/>
        </p:nvSpPr>
        <p:spPr>
          <a:xfrm>
            <a:off x="3590923" y="1771650"/>
            <a:ext cx="4686301" cy="500060"/>
          </a:xfrm>
          <a:prstGeom prst="wedgeRoundRectCallout">
            <a:avLst>
              <a:gd name="adj1" fmla="val -57261"/>
              <a:gd name="adj2" fmla="val -21645"/>
              <a:gd name="adj3" fmla="val 16667"/>
            </a:avLst>
          </a:prstGeom>
          <a:noFill/>
          <a:ln w="28575">
            <a:solidFill>
              <a:srgbClr val="6C8B4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</a:pPr>
            <a:endParaRPr lang="en-US" dirty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</a:pPr>
            <a:r>
              <a:rPr lang="en-US" dirty="0">
                <a:solidFill>
                  <a:prstClr val="black"/>
                </a:solidFill>
              </a:rPr>
              <a:t>Note that we use the </a:t>
            </a:r>
            <a:r>
              <a:rPr lang="en-US" b="1" dirty="0">
                <a:solidFill>
                  <a:prstClr val="black"/>
                </a:solidFill>
              </a:rPr>
              <a:t>plural</a:t>
            </a:r>
            <a:r>
              <a:rPr lang="en-US" dirty="0">
                <a:solidFill>
                  <a:prstClr val="black"/>
                </a:solidFill>
              </a:rPr>
              <a:t> form of the </a:t>
            </a:r>
            <a:r>
              <a:rPr lang="en-US" b="1" dirty="0">
                <a:solidFill>
                  <a:prstClr val="black"/>
                </a:solidFill>
              </a:rPr>
              <a:t>noun</a:t>
            </a:r>
            <a:r>
              <a:rPr lang="en-US" dirty="0">
                <a:solidFill>
                  <a:prstClr val="black"/>
                </a:solidFill>
              </a:rPr>
              <a:t>.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60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96899" y="1417638"/>
            <a:ext cx="8232775" cy="43926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	We use </a:t>
            </a:r>
            <a:r>
              <a:rPr lang="en-US" sz="1800" i="1" dirty="0"/>
              <a:t>do/does </a:t>
            </a:r>
            <a:r>
              <a:rPr lang="en-US" sz="1800" dirty="0"/>
              <a:t>to ask </a:t>
            </a:r>
            <a:r>
              <a:rPr lang="en-US" sz="1800" b="1" dirty="0"/>
              <a:t>questions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000" dirty="0"/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2	</a:t>
            </a:r>
            <a:r>
              <a:rPr lang="en-US" sz="1800" dirty="0"/>
              <a:t>We can give </a:t>
            </a:r>
            <a:r>
              <a:rPr lang="en-US" sz="1800" b="1" dirty="0"/>
              <a:t>short answers </a:t>
            </a:r>
            <a:r>
              <a:rPr lang="en-US" sz="1800" dirty="0"/>
              <a:t>with </a:t>
            </a:r>
            <a:r>
              <a:rPr lang="en-US" sz="1800" i="1" dirty="0"/>
              <a:t>yes/no </a:t>
            </a:r>
            <a:r>
              <a:rPr lang="en-US" sz="1800" dirty="0"/>
              <a:t>questions.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	</a:t>
            </a:r>
            <a:r>
              <a:rPr lang="en-US" sz="1800" dirty="0">
                <a:solidFill>
                  <a:srgbClr val="6C8B47"/>
                </a:solidFill>
              </a:rPr>
              <a:t>Does</a:t>
            </a:r>
            <a:r>
              <a:rPr lang="en-US" sz="1800" dirty="0"/>
              <a:t> he </a:t>
            </a:r>
            <a:r>
              <a:rPr lang="en-US" sz="1800" dirty="0">
                <a:solidFill>
                  <a:srgbClr val="6C8B47"/>
                </a:solidFill>
              </a:rPr>
              <a:t>like</a:t>
            </a:r>
            <a:r>
              <a:rPr lang="en-US" sz="1800" dirty="0"/>
              <a:t> swimming? 		Yes, he </a:t>
            </a:r>
            <a:r>
              <a:rPr lang="en-US" sz="1800" dirty="0">
                <a:solidFill>
                  <a:srgbClr val="6C8B47"/>
                </a:solidFill>
              </a:rPr>
              <a:t>does </a:t>
            </a:r>
            <a:r>
              <a:rPr lang="en-US" sz="1800" dirty="0"/>
              <a:t>/ No, he </a:t>
            </a:r>
            <a:r>
              <a:rPr lang="en-US" sz="1800" dirty="0">
                <a:solidFill>
                  <a:srgbClr val="6C8B47"/>
                </a:solidFill>
              </a:rPr>
              <a:t>doesn’t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6C8B47"/>
                </a:solidFill>
              </a:rPr>
              <a:t>does not</a:t>
            </a:r>
            <a:r>
              <a:rPr lang="en-US" sz="1800" dirty="0"/>
              <a:t>).</a:t>
            </a:r>
          </a:p>
          <a:p>
            <a:pPr marL="0" indent="0">
              <a:buNone/>
            </a:pPr>
            <a:r>
              <a:rPr lang="en-US" sz="1800" dirty="0"/>
              <a:t>	2	</a:t>
            </a:r>
            <a:r>
              <a:rPr lang="en-US" sz="1800" dirty="0">
                <a:solidFill>
                  <a:srgbClr val="6C8B47"/>
                </a:solidFill>
              </a:rPr>
              <a:t>Do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6C8B47"/>
                </a:solidFill>
              </a:rPr>
              <a:t>like</a:t>
            </a:r>
            <a:r>
              <a:rPr lang="en-US" sz="1800" dirty="0"/>
              <a:t> sport?			Yes, I </a:t>
            </a:r>
            <a:r>
              <a:rPr lang="en-US" sz="1800" dirty="0">
                <a:solidFill>
                  <a:srgbClr val="6C8B47"/>
                </a:solidFill>
              </a:rPr>
              <a:t>do </a:t>
            </a:r>
            <a:r>
              <a:rPr lang="en-US" sz="1800" dirty="0"/>
              <a:t>/ No, I </a:t>
            </a:r>
            <a:r>
              <a:rPr lang="en-US" sz="1800" dirty="0">
                <a:solidFill>
                  <a:srgbClr val="6C8B47"/>
                </a:solidFill>
              </a:rPr>
              <a:t>don’t</a:t>
            </a:r>
            <a:r>
              <a:rPr lang="en-US" sz="1800" dirty="0"/>
              <a:t> (</a:t>
            </a:r>
            <a:r>
              <a:rPr lang="en-US" sz="1800" dirty="0">
                <a:solidFill>
                  <a:srgbClr val="6C8B47"/>
                </a:solidFill>
              </a:rPr>
              <a:t>do not</a:t>
            </a:r>
            <a:r>
              <a:rPr lang="en-US" sz="1800" dirty="0"/>
              <a:t>).</a:t>
            </a:r>
          </a:p>
        </p:txBody>
      </p:sp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17399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i="1" dirty="0"/>
              <a:t>like</a:t>
            </a:r>
            <a:r>
              <a:rPr lang="en-US" sz="2800" dirty="0"/>
              <a:t> + -</a:t>
            </a:r>
            <a:r>
              <a:rPr lang="en-US" sz="2800" i="1" dirty="0" err="1"/>
              <a:t>ing</a:t>
            </a:r>
            <a:endParaRPr lang="en-US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771524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6C8B47"/>
                </a:solidFill>
              </a:rPr>
              <a:t>7.3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99316"/>
              </p:ext>
            </p:extLst>
          </p:nvPr>
        </p:nvGraphicFramePr>
        <p:xfrm>
          <a:off x="647700" y="2019300"/>
          <a:ext cx="7988300" cy="2443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1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question word</a:t>
                      </a:r>
                    </a:p>
                  </a:txBody>
                  <a:tcPr>
                    <a:solidFill>
                      <a:srgbClr val="88AC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i="1" dirty="0"/>
                        <a:t>do/does</a:t>
                      </a:r>
                    </a:p>
                  </a:txBody>
                  <a:tcPr>
                    <a:solidFill>
                      <a:srgbClr val="88AC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subject</a:t>
                      </a:r>
                    </a:p>
                  </a:txBody>
                  <a:tcPr>
                    <a:solidFill>
                      <a:srgbClr val="88AC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like</a:t>
                      </a:r>
                    </a:p>
                  </a:txBody>
                  <a:tcPr>
                    <a:solidFill>
                      <a:srgbClr val="88AC5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verb + -</a:t>
                      </a:r>
                      <a:r>
                        <a:rPr lang="en-GB" i="1" dirty="0" err="1"/>
                        <a:t>ing</a:t>
                      </a:r>
                      <a:endParaRPr lang="en-GB" i="1" dirty="0"/>
                    </a:p>
                  </a:txBody>
                  <a:tcPr>
                    <a:solidFill>
                      <a:srgbClr val="88AC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5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2277695" y="2406135"/>
            <a:ext cx="4698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6C8B47"/>
                </a:solidFill>
              </a:rPr>
              <a:t>Do 		</a:t>
            </a:r>
            <a:r>
              <a:rPr lang="en-GB" dirty="0"/>
              <a:t>you</a:t>
            </a:r>
            <a:r>
              <a:rPr lang="en-GB" dirty="0">
                <a:solidFill>
                  <a:srgbClr val="6C8B47"/>
                </a:solidFill>
              </a:rPr>
              <a:t> 		like 		</a:t>
            </a:r>
            <a:r>
              <a:rPr lang="en-GB" dirty="0">
                <a:solidFill>
                  <a:srgbClr val="000000"/>
                </a:solidFill>
              </a:rPr>
              <a:t>us</a:t>
            </a:r>
            <a:r>
              <a:rPr lang="en-GB" b="1" dirty="0">
                <a:solidFill>
                  <a:srgbClr val="6C8B47"/>
                </a:solidFill>
              </a:rPr>
              <a:t>ing</a:t>
            </a:r>
            <a:r>
              <a:rPr lang="en-GB" dirty="0">
                <a:solidFill>
                  <a:srgbClr val="6C8B47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a computer?</a:t>
            </a:r>
          </a:p>
        </p:txBody>
      </p:sp>
      <p:sp>
        <p:nvSpPr>
          <p:cNvPr id="8" name="Rectangle 7"/>
          <p:cNvSpPr/>
          <p:nvPr/>
        </p:nvSpPr>
        <p:spPr>
          <a:xfrm>
            <a:off x="2277695" y="2832102"/>
            <a:ext cx="4321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6C8B47"/>
                </a:solidFill>
              </a:rPr>
              <a:t>Does 	</a:t>
            </a:r>
            <a:r>
              <a:rPr lang="en-GB" dirty="0"/>
              <a:t>he</a:t>
            </a:r>
            <a:r>
              <a:rPr lang="en-GB" dirty="0">
                <a:solidFill>
                  <a:srgbClr val="6C8B47"/>
                </a:solidFill>
              </a:rPr>
              <a:t>		like 		</a:t>
            </a:r>
            <a:r>
              <a:rPr lang="en-GB" dirty="0">
                <a:solidFill>
                  <a:srgbClr val="000000"/>
                </a:solidFill>
              </a:rPr>
              <a:t>mak</a:t>
            </a:r>
            <a:r>
              <a:rPr lang="en-GB" b="1" dirty="0">
                <a:solidFill>
                  <a:srgbClr val="6C8B47"/>
                </a:solidFill>
              </a:rPr>
              <a:t>ing</a:t>
            </a:r>
            <a:r>
              <a:rPr lang="en-GB" dirty="0">
                <a:solidFill>
                  <a:srgbClr val="6C8B47"/>
                </a:solidFill>
              </a:rPr>
              <a:t> </a:t>
            </a:r>
            <a:r>
              <a:rPr lang="en-GB" dirty="0">
                <a:solidFill>
                  <a:srgbClr val="000000"/>
                </a:solidFill>
              </a:rPr>
              <a:t>cakes?</a:t>
            </a:r>
          </a:p>
        </p:txBody>
      </p:sp>
      <p:sp>
        <p:nvSpPr>
          <p:cNvPr id="9" name="Rectangle 8"/>
          <p:cNvSpPr/>
          <p:nvPr/>
        </p:nvSpPr>
        <p:spPr>
          <a:xfrm>
            <a:off x="647700" y="3252750"/>
            <a:ext cx="53868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What sport	     </a:t>
            </a:r>
            <a:r>
              <a:rPr lang="en-GB" dirty="0">
                <a:solidFill>
                  <a:srgbClr val="6C8B47"/>
                </a:solidFill>
              </a:rPr>
              <a:t>does 	     </a:t>
            </a:r>
            <a:r>
              <a:rPr lang="en-GB" dirty="0">
                <a:solidFill>
                  <a:srgbClr val="000000"/>
                </a:solidFill>
              </a:rPr>
              <a:t>she</a:t>
            </a:r>
            <a:r>
              <a:rPr lang="en-GB" dirty="0">
                <a:solidFill>
                  <a:srgbClr val="6C8B47"/>
                </a:solidFill>
              </a:rPr>
              <a:t> 	     like 	     </a:t>
            </a:r>
            <a:r>
              <a:rPr lang="en-GB" dirty="0">
                <a:solidFill>
                  <a:srgbClr val="000000"/>
                </a:solidFill>
              </a:rPr>
              <a:t>play</a:t>
            </a:r>
            <a:r>
              <a:rPr lang="en-GB" b="1" dirty="0">
                <a:solidFill>
                  <a:srgbClr val="6C8B47"/>
                </a:solidFill>
              </a:rPr>
              <a:t>ing</a:t>
            </a:r>
            <a:r>
              <a:rPr lang="en-GB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7700" y="3643714"/>
            <a:ext cx="5442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Why			     </a:t>
            </a:r>
            <a:r>
              <a:rPr lang="en-GB" dirty="0">
                <a:solidFill>
                  <a:srgbClr val="6C8B47"/>
                </a:solidFill>
              </a:rPr>
              <a:t>do 	     </a:t>
            </a:r>
            <a:r>
              <a:rPr lang="en-GB" dirty="0">
                <a:solidFill>
                  <a:srgbClr val="000000"/>
                </a:solidFill>
              </a:rPr>
              <a:t>they</a:t>
            </a:r>
            <a:r>
              <a:rPr lang="en-GB" dirty="0">
                <a:solidFill>
                  <a:srgbClr val="6C8B47"/>
                </a:solidFill>
              </a:rPr>
              <a:t>	     like 	     </a:t>
            </a:r>
            <a:r>
              <a:rPr lang="en-GB" dirty="0">
                <a:solidFill>
                  <a:srgbClr val="000000"/>
                </a:solidFill>
              </a:rPr>
              <a:t>runn</a:t>
            </a:r>
            <a:r>
              <a:rPr lang="en-GB" b="1" dirty="0">
                <a:solidFill>
                  <a:srgbClr val="6C8B47"/>
                </a:solidFill>
              </a:rPr>
              <a:t>ing</a:t>
            </a:r>
            <a:r>
              <a:rPr lang="en-GB" dirty="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7700" y="4093448"/>
            <a:ext cx="6742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Where		    </a:t>
            </a:r>
            <a:r>
              <a:rPr lang="en-GB" dirty="0">
                <a:solidFill>
                  <a:srgbClr val="6C8B47"/>
                </a:solidFill>
              </a:rPr>
              <a:t>do 	     </a:t>
            </a:r>
            <a:r>
              <a:rPr lang="en-GB" dirty="0">
                <a:solidFill>
                  <a:srgbClr val="000000"/>
                </a:solidFill>
              </a:rPr>
              <a:t>you</a:t>
            </a:r>
            <a:r>
              <a:rPr lang="en-GB" dirty="0">
                <a:solidFill>
                  <a:srgbClr val="6C8B47"/>
                </a:solidFill>
              </a:rPr>
              <a:t>	     like 	     </a:t>
            </a:r>
            <a:r>
              <a:rPr lang="en-GB" dirty="0">
                <a:solidFill>
                  <a:srgbClr val="000000"/>
                </a:solidFill>
              </a:rPr>
              <a:t>go</a:t>
            </a:r>
            <a:r>
              <a:rPr lang="en-GB" b="1" dirty="0">
                <a:solidFill>
                  <a:srgbClr val="6C8B47"/>
                </a:solidFill>
              </a:rPr>
              <a:t>ing</a:t>
            </a:r>
            <a:r>
              <a:rPr lang="en-GB" dirty="0">
                <a:solidFill>
                  <a:srgbClr val="000000"/>
                </a:solidFill>
              </a:rPr>
              <a:t> at the weekend?</a:t>
            </a:r>
          </a:p>
        </p:txBody>
      </p:sp>
    </p:spTree>
    <p:extLst>
      <p:ext uri="{BB962C8B-B14F-4D97-AF65-F5344CB8AC3E}">
        <p14:creationId xmlns:p14="http://schemas.microsoft.com/office/powerpoint/2010/main" val="3278025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199" y="268992"/>
            <a:ext cx="1748692" cy="1143000"/>
          </a:xfrm>
        </p:spPr>
        <p:txBody>
          <a:bodyPr>
            <a:normAutofit/>
          </a:bodyPr>
          <a:lstStyle/>
          <a:p>
            <a:r>
              <a:rPr lang="en-US" sz="2800" i="1" dirty="0"/>
              <a:t>like</a:t>
            </a:r>
            <a:r>
              <a:rPr lang="en-US" sz="2800" dirty="0"/>
              <a:t> + -</a:t>
            </a:r>
            <a:r>
              <a:rPr lang="en-US" sz="2800" i="1" dirty="0" err="1"/>
              <a:t>ing</a:t>
            </a:r>
            <a:endParaRPr lang="en-US" sz="2800" dirty="0"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895475"/>
            <a:ext cx="4591050" cy="384492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</a:rPr>
              <a:t>1	She </a:t>
            </a:r>
            <a:r>
              <a:rPr lang="en-US" sz="1900" u="sng" dirty="0">
                <a:solidFill>
                  <a:srgbClr val="000000"/>
                </a:solidFill>
              </a:rPr>
              <a:t>like see </a:t>
            </a:r>
            <a:r>
              <a:rPr lang="en-US" sz="1900" dirty="0">
                <a:solidFill>
                  <a:srgbClr val="000000"/>
                </a:solidFill>
              </a:rPr>
              <a:t>her friends.</a:t>
            </a:r>
          </a:p>
          <a:p>
            <a:pPr marL="0" indent="0">
              <a:buNone/>
            </a:pPr>
            <a:endParaRPr lang="en-US" sz="19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</a:rPr>
              <a:t>2	He </a:t>
            </a:r>
            <a:r>
              <a:rPr lang="en-US" sz="1900" u="sng" dirty="0">
                <a:solidFill>
                  <a:srgbClr val="000000"/>
                </a:solidFill>
              </a:rPr>
              <a:t>don’t</a:t>
            </a:r>
            <a:r>
              <a:rPr lang="en-US" sz="1900" dirty="0">
                <a:solidFill>
                  <a:srgbClr val="000000"/>
                </a:solidFill>
              </a:rPr>
              <a:t> like </a:t>
            </a:r>
            <a:r>
              <a:rPr lang="en-US" sz="1900" u="sng" dirty="0" err="1">
                <a:solidFill>
                  <a:srgbClr val="000000"/>
                </a:solidFill>
              </a:rPr>
              <a:t>runing</a:t>
            </a:r>
            <a:r>
              <a:rPr lang="en-US" sz="1900" dirty="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endParaRPr lang="en-US" sz="19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</a:rPr>
              <a:t>3	What books </a:t>
            </a:r>
            <a:r>
              <a:rPr lang="en-US" sz="1900" u="sng" dirty="0">
                <a:solidFill>
                  <a:srgbClr val="000000"/>
                </a:solidFill>
              </a:rPr>
              <a:t>you do </a:t>
            </a:r>
            <a:r>
              <a:rPr lang="en-US" sz="1900" dirty="0">
                <a:solidFill>
                  <a:srgbClr val="000000"/>
                </a:solidFill>
              </a:rPr>
              <a:t>like reading?</a:t>
            </a:r>
          </a:p>
          <a:p>
            <a:pPr marL="0" indent="0">
              <a:buNone/>
            </a:pPr>
            <a:endParaRPr lang="en-US" sz="19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</a:rPr>
              <a:t>4	Do they like </a:t>
            </a:r>
            <a:r>
              <a:rPr lang="en-US" sz="1900" u="sng" dirty="0" err="1">
                <a:solidFill>
                  <a:srgbClr val="000000"/>
                </a:solidFill>
              </a:rPr>
              <a:t>takking</a:t>
            </a:r>
            <a:r>
              <a:rPr lang="en-US" sz="1900" dirty="0">
                <a:solidFill>
                  <a:srgbClr val="000000"/>
                </a:solidFill>
              </a:rPr>
              <a:t> photos?</a:t>
            </a:r>
          </a:p>
          <a:p>
            <a:pPr marL="0" indent="0">
              <a:buNone/>
            </a:pPr>
            <a:endParaRPr lang="en-US" sz="19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</a:rPr>
              <a:t>5	They don’t like </a:t>
            </a:r>
            <a:r>
              <a:rPr lang="en-US" sz="1900" u="sng" dirty="0">
                <a:solidFill>
                  <a:srgbClr val="000000"/>
                </a:solidFill>
              </a:rPr>
              <a:t>animal</a:t>
            </a:r>
            <a:r>
              <a:rPr lang="en-US" sz="1900" dirty="0">
                <a:solidFill>
                  <a:srgbClr val="000000"/>
                </a:solidFill>
              </a:rPr>
              <a:t>.</a:t>
            </a:r>
          </a:p>
          <a:p>
            <a:pPr marL="0" indent="0">
              <a:buNone/>
            </a:pPr>
            <a:endParaRPr lang="en-US" sz="19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000000"/>
                </a:solidFill>
              </a:rPr>
              <a:t>6	What does she </a:t>
            </a:r>
            <a:r>
              <a:rPr lang="en-US" sz="1900" u="sng" dirty="0">
                <a:solidFill>
                  <a:srgbClr val="000000"/>
                </a:solidFill>
              </a:rPr>
              <a:t>likes</a:t>
            </a:r>
            <a:r>
              <a:rPr lang="en-US" sz="1900" dirty="0">
                <a:solidFill>
                  <a:srgbClr val="000000"/>
                </a:solidFill>
              </a:rPr>
              <a:t> </a:t>
            </a:r>
            <a:r>
              <a:rPr lang="en-US" sz="1900" u="sng" dirty="0">
                <a:solidFill>
                  <a:srgbClr val="000000"/>
                </a:solidFill>
              </a:rPr>
              <a:t>do</a:t>
            </a:r>
            <a:r>
              <a:rPr lang="en-US" sz="1900" dirty="0">
                <a:solidFill>
                  <a:srgbClr val="000000"/>
                </a:solidFill>
              </a:rPr>
              <a:t> at the 	weekend?</a:t>
            </a: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4629150" y="1596658"/>
            <a:ext cx="4216678" cy="4140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Font typeface="Arial"/>
              <a:buNone/>
            </a:pPr>
            <a:r>
              <a:rPr lang="en-US" sz="1800" dirty="0">
                <a:solidFill>
                  <a:srgbClr val="6C8B47"/>
                </a:solidFill>
              </a:rPr>
              <a:t>  </a:t>
            </a:r>
          </a:p>
          <a:p>
            <a:pPr marL="0" indent="0">
              <a:lnSpc>
                <a:spcPct val="80000"/>
              </a:lnSpc>
              <a:buFont typeface="Arial"/>
              <a:buNone/>
            </a:pP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lnSpc>
                <a:spcPct val="80000"/>
              </a:lnSpc>
              <a:buFont typeface="Arial"/>
              <a:buNone/>
            </a:pPr>
            <a:r>
              <a:rPr lang="en-US" sz="1800" dirty="0"/>
              <a:t>She</a:t>
            </a:r>
            <a:r>
              <a:rPr lang="en-US" sz="1800" dirty="0">
                <a:solidFill>
                  <a:srgbClr val="6C8B47"/>
                </a:solidFill>
              </a:rPr>
              <a:t> likes seeing </a:t>
            </a:r>
            <a:r>
              <a:rPr lang="en-US" sz="1800" dirty="0"/>
              <a:t>her friends.</a:t>
            </a:r>
            <a:endParaRPr lang="en-US" sz="1800" dirty="0">
              <a:ea typeface="Wingdings"/>
              <a:cs typeface="Wingdings"/>
              <a:sym typeface="Wingdings"/>
            </a:endParaRPr>
          </a:p>
          <a:p>
            <a:pPr marL="0" indent="0">
              <a:lnSpc>
                <a:spcPct val="80000"/>
              </a:lnSpc>
              <a:buFont typeface="Arial"/>
              <a:buNone/>
            </a:pPr>
            <a:endParaRPr lang="en-US" sz="1800" dirty="0">
              <a:solidFill>
                <a:srgbClr val="6C8B47"/>
              </a:solidFill>
              <a:ea typeface="Wingdings"/>
              <a:cs typeface="Wingdings"/>
              <a:sym typeface="Wingdings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He</a:t>
            </a:r>
            <a:r>
              <a:rPr lang="en-US" sz="1800" dirty="0">
                <a:solidFill>
                  <a:srgbClr val="6C8B47"/>
                </a:solidFill>
              </a:rPr>
              <a:t> doesn’t </a:t>
            </a:r>
            <a:r>
              <a:rPr lang="en-US" sz="1800" dirty="0">
                <a:solidFill>
                  <a:srgbClr val="000000"/>
                </a:solidFill>
              </a:rPr>
              <a:t>like</a:t>
            </a:r>
            <a:r>
              <a:rPr lang="en-US" sz="1800" dirty="0">
                <a:solidFill>
                  <a:srgbClr val="6C8B47"/>
                </a:solidFill>
              </a:rPr>
              <a:t> running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80000"/>
              </a:lnSpc>
              <a:buFont typeface="Arial"/>
              <a:buNone/>
            </a:pP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What books </a:t>
            </a:r>
            <a:r>
              <a:rPr lang="en-US" sz="1800" dirty="0">
                <a:solidFill>
                  <a:srgbClr val="6C8B47"/>
                </a:solidFill>
              </a:rPr>
              <a:t>do you</a:t>
            </a:r>
            <a:r>
              <a:rPr lang="en-US" sz="1800" dirty="0">
                <a:solidFill>
                  <a:srgbClr val="000000"/>
                </a:solidFill>
              </a:rPr>
              <a:t> like reading</a:t>
            </a:r>
            <a:r>
              <a:rPr lang="en-US" sz="1800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?</a:t>
            </a: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/>
              <a:t>Do</a:t>
            </a:r>
            <a:r>
              <a:rPr lang="en-US" sz="1800" dirty="0">
                <a:solidFill>
                  <a:srgbClr val="6C8B47"/>
                </a:solidFill>
              </a:rPr>
              <a:t> </a:t>
            </a:r>
            <a:r>
              <a:rPr lang="en-US" sz="1800" dirty="0"/>
              <a:t>they like</a:t>
            </a:r>
            <a:r>
              <a:rPr lang="en-US" sz="1800" dirty="0">
                <a:solidFill>
                  <a:srgbClr val="6C8B47"/>
                </a:solidFill>
              </a:rPr>
              <a:t> taking </a:t>
            </a:r>
            <a:r>
              <a:rPr lang="en-US" sz="1800" dirty="0">
                <a:solidFill>
                  <a:srgbClr val="000000"/>
                </a:solidFill>
              </a:rPr>
              <a:t>photos</a:t>
            </a:r>
            <a:r>
              <a:rPr lang="en-US" sz="1800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?</a:t>
            </a:r>
          </a:p>
          <a:p>
            <a:pPr marL="0" indent="0">
              <a:lnSpc>
                <a:spcPct val="80000"/>
              </a:lnSpc>
              <a:buNone/>
            </a:pP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They don’t</a:t>
            </a:r>
            <a:r>
              <a:rPr lang="en-US" sz="1800" dirty="0">
                <a:solidFill>
                  <a:srgbClr val="6C8B47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like </a:t>
            </a:r>
            <a:r>
              <a:rPr lang="en-US" sz="1800" dirty="0">
                <a:solidFill>
                  <a:srgbClr val="6C8B47"/>
                </a:solidFill>
              </a:rPr>
              <a:t>animals</a:t>
            </a:r>
            <a:r>
              <a:rPr lang="en-US" sz="1800" dirty="0">
                <a:solidFill>
                  <a:srgbClr val="000000"/>
                </a:solidFill>
              </a:rPr>
              <a:t>.</a:t>
            </a:r>
            <a:endParaRPr lang="en-US" sz="1800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sz="1800" dirty="0">
              <a:solidFill>
                <a:srgbClr val="6C8B47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sz="1800" dirty="0">
                <a:solidFill>
                  <a:srgbClr val="000000"/>
                </a:solidFill>
              </a:rPr>
              <a:t>What does she </a:t>
            </a:r>
            <a:r>
              <a:rPr lang="en-US" sz="1800" dirty="0">
                <a:solidFill>
                  <a:srgbClr val="6C8B47"/>
                </a:solidFill>
              </a:rPr>
              <a:t>like doing </a:t>
            </a:r>
            <a:r>
              <a:rPr lang="en-US" sz="1800" dirty="0">
                <a:solidFill>
                  <a:srgbClr val="000000"/>
                </a:solidFill>
              </a:rPr>
              <a:t>at the weekend?</a:t>
            </a:r>
            <a:endParaRPr lang="en-US" sz="1800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0" indent="0">
              <a:lnSpc>
                <a:spcPct val="90000"/>
              </a:lnSpc>
              <a:buFont typeface="Arial"/>
              <a:buNone/>
            </a:pPr>
            <a:endParaRPr lang="en-US" sz="1800" dirty="0">
              <a:solidFill>
                <a:srgbClr val="6C8B47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1524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6C8B47"/>
                </a:solidFill>
              </a:rPr>
              <a:t>7.3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300" y="1596658"/>
            <a:ext cx="53244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	Correct the underlined words in each sentence.</a:t>
            </a:r>
          </a:p>
        </p:txBody>
      </p:sp>
    </p:spTree>
    <p:extLst>
      <p:ext uri="{BB962C8B-B14F-4D97-AF65-F5344CB8AC3E}">
        <p14:creationId xmlns:p14="http://schemas.microsoft.com/office/powerpoint/2010/main" val="58365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</TotalTime>
  <Words>581</Words>
  <Application>Microsoft Office PowerPoint</Application>
  <PresentationFormat>Экран (4:3)</PresentationFormat>
  <Paragraphs>109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like + -ing</vt:lpstr>
      <vt:lpstr>like + -ing</vt:lpstr>
      <vt:lpstr>like + -ing</vt:lpstr>
      <vt:lpstr>like + -ing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63</cp:revision>
  <dcterms:created xsi:type="dcterms:W3CDTF">2014-11-25T17:00:01Z</dcterms:created>
  <dcterms:modified xsi:type="dcterms:W3CDTF">2022-08-15T13:54:17Z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-122127805</vt:i4>
  </property>
  <property fmtid="{D5CDD505-2E9C-101B-9397-08002B2CF9AE}" pid="3" name="_NewReviewCycle">
    <vt:lpwstr/>
  </property>
  <property fmtid="{D5CDD505-2E9C-101B-9397-08002B2CF9AE}" pid="4" name="_EmailSubject">
    <vt:lpwstr>A1 Template colours</vt:lpwstr>
  </property>
  <property fmtid="{D5CDD505-2E9C-101B-9397-08002B2CF9AE}" pid="5" name="_AuthorEmail">
    <vt:lpwstr>nell.hook@oup.com</vt:lpwstr>
  </property>
  <property fmtid="{D5CDD505-2E9C-101B-9397-08002B2CF9AE}" pid="6" name="_AuthorEmailDisplayName">
    <vt:lpwstr>HOOK, Nell</vt:lpwstr>
  </property>
</Properties>
</file>