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6"/>
  </p:notesMasterIdLst>
  <p:sldIdLst>
    <p:sldId id="256" r:id="rId2"/>
    <p:sldId id="263" r:id="rId3"/>
    <p:sldId id="267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2" autoAdjust="0"/>
    <p:restoredTop sz="94737" autoAdjust="0"/>
  </p:normalViewPr>
  <p:slideViewPr>
    <p:cSldViewPr snapToGrid="0" snapToObjects="1">
      <p:cViewPr varScale="1">
        <p:scale>
          <a:sx n="99" d="100"/>
          <a:sy n="99" d="100"/>
        </p:scale>
        <p:origin x="102" y="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898D7-9902-A647-ACD0-770A9B33B4B8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8C364-FCFF-BF4A-96FF-AA94F1EC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2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2180-658F-1549-917C-E3834F0444EF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37B3-2EC7-FE4B-84EB-8F17393FC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0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700" y="1600201"/>
            <a:ext cx="8039100" cy="4178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92180-658F-1549-917C-E3834F0444EF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337B3-2EC7-FE4B-84EB-8F17393FCC7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Navigate_footer_powerpoint_B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4735"/>
            <a:ext cx="9169400" cy="592955"/>
          </a:xfrm>
          <a:prstGeom prst="rect">
            <a:avLst/>
          </a:prstGeom>
        </p:spPr>
      </p:pic>
      <p:pic>
        <p:nvPicPr>
          <p:cNvPr id="8" name="Picture 7" descr="Navigate_circle_powerpoint_B1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60" y="467202"/>
            <a:ext cx="390223" cy="80292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7644359" y="6054660"/>
            <a:ext cx="144883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0"/>
            <a:r>
              <a:rPr lang="en-GB" sz="1400" b="0" i="0" u="none" strike="noStrike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Oxford University Press</a:t>
            </a:r>
          </a:p>
        </p:txBody>
      </p:sp>
    </p:spTree>
    <p:extLst>
      <p:ext uri="{BB962C8B-B14F-4D97-AF65-F5344CB8AC3E}">
        <p14:creationId xmlns:p14="http://schemas.microsoft.com/office/powerpoint/2010/main" val="5213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8" y="281990"/>
            <a:ext cx="720969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Verbs with </a:t>
            </a:r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sz="2800" i="1" dirty="0" err="1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ing</a:t>
            </a:r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We sometimes use a </a:t>
            </a:r>
            <a:r>
              <a:rPr lang="en-US" sz="1800" b="1" dirty="0"/>
              <a:t>second verb </a:t>
            </a:r>
            <a:r>
              <a:rPr lang="en-US" sz="1800" dirty="0"/>
              <a:t>after a </a:t>
            </a:r>
            <a:r>
              <a:rPr lang="en-US" sz="1800" b="1" dirty="0"/>
              <a:t>main verb</a:t>
            </a:r>
            <a:r>
              <a:rPr lang="en-US" sz="1800" dirty="0"/>
              <a:t>. The second verb is usually an </a:t>
            </a:r>
            <a:r>
              <a:rPr lang="en-US" sz="1800" b="1" dirty="0"/>
              <a:t>infinitive</a:t>
            </a:r>
            <a:r>
              <a:rPr lang="en-US" sz="1800" dirty="0"/>
              <a:t> with </a:t>
            </a:r>
            <a:r>
              <a:rPr lang="en-US" sz="1800" i="1" dirty="0"/>
              <a:t>to</a:t>
            </a:r>
            <a:r>
              <a:rPr lang="en-US" sz="1800" dirty="0"/>
              <a:t> or an -</a:t>
            </a:r>
            <a:r>
              <a:rPr lang="en-US" sz="1800" i="1" dirty="0" err="1"/>
              <a:t>ing</a:t>
            </a:r>
            <a:r>
              <a:rPr lang="en-US" sz="1800" dirty="0"/>
              <a:t> form.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</a:t>
            </a:r>
            <a:r>
              <a:rPr lang="en-US" sz="1800" dirty="0">
                <a:solidFill>
                  <a:srgbClr val="000000"/>
                </a:solidFill>
              </a:rPr>
              <a:t>I </a:t>
            </a:r>
            <a:r>
              <a:rPr lang="en-US" sz="1800" dirty="0">
                <a:solidFill>
                  <a:srgbClr val="C00000"/>
                </a:solidFill>
              </a:rPr>
              <a:t>hate being </a:t>
            </a:r>
            <a:r>
              <a:rPr lang="en-US" sz="1800" dirty="0"/>
              <a:t>without my smartphone!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2 What do you </a:t>
            </a:r>
            <a:r>
              <a:rPr lang="en-US" sz="1800" dirty="0">
                <a:solidFill>
                  <a:srgbClr val="C00000"/>
                </a:solidFill>
              </a:rPr>
              <a:t>hope to do </a:t>
            </a:r>
            <a:r>
              <a:rPr lang="en-US" sz="1800" dirty="0"/>
              <a:t>in the future with your career?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3 They </a:t>
            </a:r>
            <a:r>
              <a:rPr lang="en-US" sz="1800" dirty="0">
                <a:solidFill>
                  <a:srgbClr val="C00000"/>
                </a:solidFill>
              </a:rPr>
              <a:t>decided not to get </a:t>
            </a:r>
            <a:r>
              <a:rPr lang="en-US" sz="1800" dirty="0"/>
              <a:t>married in the end.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4 She </a:t>
            </a:r>
            <a:r>
              <a:rPr lang="en-US" sz="1800" dirty="0">
                <a:solidFill>
                  <a:srgbClr val="C00000"/>
                </a:solidFill>
              </a:rPr>
              <a:t>loves getting up</a:t>
            </a:r>
            <a:r>
              <a:rPr lang="en-US" sz="1800" dirty="0"/>
              <a:t> late at the weekend.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5 He isn’t </a:t>
            </a:r>
            <a:r>
              <a:rPr lang="en-US" sz="1800" dirty="0">
                <a:solidFill>
                  <a:srgbClr val="C00000"/>
                </a:solidFill>
              </a:rPr>
              <a:t>planning to have </a:t>
            </a:r>
            <a:r>
              <a:rPr lang="en-US" sz="1800" dirty="0"/>
              <a:t>a big party for his birthday.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392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4.1</a:t>
            </a:r>
          </a:p>
        </p:txBody>
      </p:sp>
    </p:spTree>
    <p:extLst>
      <p:ext uri="{BB962C8B-B14F-4D97-AF65-F5344CB8AC3E}">
        <p14:creationId xmlns:p14="http://schemas.microsoft.com/office/powerpoint/2010/main" val="115728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8" y="281990"/>
            <a:ext cx="720969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Verbs with </a:t>
            </a:r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sz="2800" i="1" dirty="0" err="1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ing</a:t>
            </a:r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We usually use the -</a:t>
            </a:r>
            <a:r>
              <a:rPr lang="en-US" sz="1800" i="1" dirty="0" err="1"/>
              <a:t>ing</a:t>
            </a:r>
            <a:r>
              <a:rPr lang="en-US" sz="1800" dirty="0"/>
              <a:t> form after verbs when discussing </a:t>
            </a:r>
            <a:r>
              <a:rPr lang="en-US" sz="1800" b="1" dirty="0"/>
              <a:t>likes</a:t>
            </a:r>
            <a:r>
              <a:rPr lang="en-US" sz="1800" dirty="0"/>
              <a:t> and </a:t>
            </a:r>
            <a:r>
              <a:rPr lang="en-US" sz="1800" b="1" dirty="0"/>
              <a:t>dislikes</a:t>
            </a:r>
            <a:r>
              <a:rPr lang="en-US" sz="1800" dirty="0"/>
              <a:t>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He </a:t>
            </a:r>
            <a:r>
              <a:rPr lang="en-US" sz="1800" dirty="0">
                <a:solidFill>
                  <a:srgbClr val="C00000"/>
                </a:solidFill>
              </a:rPr>
              <a:t>can’t stand queuing</a:t>
            </a:r>
            <a:r>
              <a:rPr lang="en-US" sz="1800" dirty="0"/>
              <a:t>. He gets really impatient.</a:t>
            </a:r>
          </a:p>
          <a:p>
            <a:pPr marL="0" indent="0">
              <a:buNone/>
            </a:pPr>
            <a:r>
              <a:rPr lang="en-US" sz="1800" dirty="0"/>
              <a:t>	2 I don’t </a:t>
            </a:r>
            <a:r>
              <a:rPr lang="en-US" sz="1800" dirty="0">
                <a:solidFill>
                  <a:srgbClr val="C00000"/>
                </a:solidFill>
              </a:rPr>
              <a:t>like seeing </a:t>
            </a:r>
            <a:r>
              <a:rPr lang="en-US" sz="1800" dirty="0"/>
              <a:t>my team lose every week!</a:t>
            </a:r>
          </a:p>
          <a:p>
            <a:pPr marL="0" indent="0">
              <a:buNone/>
            </a:pPr>
            <a:r>
              <a:rPr lang="en-US" sz="1800" dirty="0"/>
              <a:t>	3 The children </a:t>
            </a:r>
            <a:r>
              <a:rPr lang="en-US" sz="1800" dirty="0">
                <a:solidFill>
                  <a:srgbClr val="C00000"/>
                </a:solidFill>
              </a:rPr>
              <a:t>hate going</a:t>
            </a:r>
            <a:r>
              <a:rPr lang="en-US" sz="1800" dirty="0"/>
              <a:t> to the hairdresser’s.</a:t>
            </a:r>
          </a:p>
          <a:p>
            <a:pPr marL="0" indent="0">
              <a:buNone/>
            </a:pPr>
            <a:r>
              <a:rPr lang="en-US" sz="1800" dirty="0"/>
              <a:t>	4 Do you </a:t>
            </a:r>
            <a:r>
              <a:rPr lang="en-US" sz="1800" dirty="0">
                <a:solidFill>
                  <a:srgbClr val="C00000"/>
                </a:solidFill>
              </a:rPr>
              <a:t>enjoy trying</a:t>
            </a:r>
            <a:r>
              <a:rPr lang="en-US" sz="1800" dirty="0"/>
              <a:t> new foods?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</a:t>
            </a:r>
            <a:r>
              <a:rPr lang="en-US" sz="1800" dirty="0"/>
              <a:t> We also use the -</a:t>
            </a:r>
            <a:r>
              <a:rPr lang="en-US" sz="1800" i="1" dirty="0" err="1"/>
              <a:t>ing</a:t>
            </a:r>
            <a:r>
              <a:rPr lang="en-US" sz="1800" dirty="0"/>
              <a:t> form after some </a:t>
            </a:r>
            <a:r>
              <a:rPr lang="en-US" sz="1800" b="1" dirty="0"/>
              <a:t>common verbs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</a:t>
            </a:r>
            <a:r>
              <a:rPr lang="en-US" sz="1800" dirty="0">
                <a:solidFill>
                  <a:srgbClr val="C00000"/>
                </a:solidFill>
              </a:rPr>
              <a:t>Imagine exploring </a:t>
            </a:r>
            <a:r>
              <a:rPr lang="en-US" sz="1800" dirty="0"/>
              <a:t>Antarctica. It’d be great!</a:t>
            </a:r>
          </a:p>
          <a:p>
            <a:pPr marL="0" indent="0">
              <a:buNone/>
            </a:pPr>
            <a:r>
              <a:rPr lang="en-US" sz="1800" dirty="0"/>
              <a:t>	2 Some countries </a:t>
            </a:r>
            <a:r>
              <a:rPr lang="en-US" sz="1800" dirty="0">
                <a:solidFill>
                  <a:srgbClr val="C00000"/>
                </a:solidFill>
              </a:rPr>
              <a:t>keep getting </a:t>
            </a:r>
            <a:r>
              <a:rPr lang="en-US" sz="1800" dirty="0"/>
              <a:t>richer while others </a:t>
            </a:r>
            <a:r>
              <a:rPr lang="en-US" sz="1800" dirty="0">
                <a:solidFill>
                  <a:srgbClr val="C00000"/>
                </a:solidFill>
              </a:rPr>
              <a:t>keep getting</a:t>
            </a:r>
            <a:r>
              <a:rPr lang="en-US" sz="1800" dirty="0"/>
              <a:t> poorer.</a:t>
            </a:r>
          </a:p>
          <a:p>
            <a:pPr marL="0" indent="0">
              <a:buNone/>
            </a:pPr>
            <a:r>
              <a:rPr lang="en-US" sz="1800" dirty="0"/>
              <a:t>	3 Can you </a:t>
            </a:r>
            <a:r>
              <a:rPr lang="en-US" sz="1800" dirty="0">
                <a:solidFill>
                  <a:srgbClr val="C00000"/>
                </a:solidFill>
              </a:rPr>
              <a:t>stop writing</a:t>
            </a:r>
            <a:r>
              <a:rPr lang="en-US" sz="1800" dirty="0"/>
              <a:t> now, please?</a:t>
            </a:r>
          </a:p>
          <a:p>
            <a:pPr marL="0" indent="0">
              <a:buNone/>
            </a:pPr>
            <a:r>
              <a:rPr lang="en-US" sz="1800" dirty="0"/>
              <a:t>	4 I’m sorry I can’t </a:t>
            </a:r>
            <a:r>
              <a:rPr lang="en-US" sz="1800" dirty="0">
                <a:solidFill>
                  <a:srgbClr val="C00000"/>
                </a:solidFill>
              </a:rPr>
              <a:t>go shopping </a:t>
            </a:r>
            <a:r>
              <a:rPr lang="en-US" sz="1800" dirty="0"/>
              <a:t>this afternoon. I have to work.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392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4.1</a:t>
            </a:r>
          </a:p>
        </p:txBody>
      </p:sp>
    </p:spTree>
    <p:extLst>
      <p:ext uri="{BB962C8B-B14F-4D97-AF65-F5344CB8AC3E}">
        <p14:creationId xmlns:p14="http://schemas.microsoft.com/office/powerpoint/2010/main" val="309090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8" y="281990"/>
            <a:ext cx="720969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Verbs with </a:t>
            </a:r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sz="2800" i="1" dirty="0" err="1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ing</a:t>
            </a:r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We usually use the </a:t>
            </a:r>
            <a:r>
              <a:rPr lang="en-US" sz="1800" b="1" dirty="0"/>
              <a:t>infinitive</a:t>
            </a:r>
            <a:r>
              <a:rPr lang="en-US" sz="1800" dirty="0"/>
              <a:t> with </a:t>
            </a:r>
            <a:r>
              <a:rPr lang="en-US" sz="1800" i="1" dirty="0"/>
              <a:t>to</a:t>
            </a:r>
            <a:r>
              <a:rPr lang="en-US" sz="1800" dirty="0"/>
              <a:t> after verbs when discussing </a:t>
            </a:r>
            <a:r>
              <a:rPr lang="en-US" sz="1800" b="1" dirty="0"/>
              <a:t>plans</a:t>
            </a:r>
            <a:r>
              <a:rPr lang="en-US" sz="1800" dirty="0"/>
              <a:t>,</a:t>
            </a:r>
            <a:r>
              <a:rPr lang="en-US" sz="1800" b="1" dirty="0"/>
              <a:t> intentions</a:t>
            </a:r>
            <a:r>
              <a:rPr lang="en-US" sz="1800" dirty="0"/>
              <a:t>, and </a:t>
            </a:r>
            <a:r>
              <a:rPr lang="en-US" sz="1800" b="1" dirty="0"/>
              <a:t>decisions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We’ve </a:t>
            </a:r>
            <a:r>
              <a:rPr lang="en-US" sz="1800" dirty="0">
                <a:solidFill>
                  <a:srgbClr val="C00000"/>
                </a:solidFill>
              </a:rPr>
              <a:t>agreed to meet</a:t>
            </a:r>
            <a:r>
              <a:rPr lang="en-US" sz="1800" dirty="0"/>
              <a:t> again next week.</a:t>
            </a:r>
          </a:p>
          <a:p>
            <a:pPr marL="0" indent="0">
              <a:buNone/>
            </a:pPr>
            <a:r>
              <a:rPr lang="en-US" sz="1800" dirty="0"/>
              <a:t>	2 He has </a:t>
            </a:r>
            <a:r>
              <a:rPr lang="en-US" sz="1800" dirty="0">
                <a:solidFill>
                  <a:srgbClr val="C00000"/>
                </a:solidFill>
              </a:rPr>
              <a:t>decided not to go </a:t>
            </a:r>
            <a:r>
              <a:rPr lang="en-US" sz="1800" dirty="0"/>
              <a:t>abroad next year.</a:t>
            </a:r>
          </a:p>
          <a:p>
            <a:pPr marL="0" indent="0">
              <a:buNone/>
            </a:pPr>
            <a:r>
              <a:rPr lang="en-US" sz="1800" dirty="0"/>
              <a:t>	3 What do you </a:t>
            </a:r>
            <a:r>
              <a:rPr lang="en-US" sz="1800" dirty="0">
                <a:solidFill>
                  <a:srgbClr val="C00000"/>
                </a:solidFill>
              </a:rPr>
              <a:t>plan to do </a:t>
            </a:r>
            <a:r>
              <a:rPr lang="en-US" sz="1800" dirty="0"/>
              <a:t>next?</a:t>
            </a:r>
          </a:p>
          <a:p>
            <a:pPr marL="0" indent="0">
              <a:buNone/>
            </a:pPr>
            <a:r>
              <a:rPr lang="en-US" sz="1800" dirty="0"/>
              <a:t>	4 We </a:t>
            </a:r>
            <a:r>
              <a:rPr lang="en-US" sz="1800" dirty="0">
                <a:solidFill>
                  <a:srgbClr val="C00000"/>
                </a:solidFill>
              </a:rPr>
              <a:t>hope not to make </a:t>
            </a:r>
            <a:r>
              <a:rPr lang="en-US" sz="1800" dirty="0"/>
              <a:t>the same mistakes again.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</a:t>
            </a:r>
            <a:r>
              <a:rPr lang="en-US" sz="1800" dirty="0"/>
              <a:t> We also use the </a:t>
            </a:r>
            <a:r>
              <a:rPr lang="en-US" sz="1800" b="1" dirty="0"/>
              <a:t>infinitive</a:t>
            </a:r>
            <a:r>
              <a:rPr lang="en-US" sz="1800" dirty="0"/>
              <a:t> with </a:t>
            </a:r>
            <a:r>
              <a:rPr lang="en-US" sz="1800" i="1" dirty="0"/>
              <a:t>to</a:t>
            </a:r>
            <a:r>
              <a:rPr lang="en-US" sz="1800" dirty="0"/>
              <a:t> after some </a:t>
            </a:r>
            <a:r>
              <a:rPr lang="en-US" sz="1800" b="1" dirty="0"/>
              <a:t>common verbs</a:t>
            </a:r>
            <a:r>
              <a:rPr lang="en-US" sz="1800" dirty="0"/>
              <a:t>, e.g. </a:t>
            </a:r>
            <a:r>
              <a:rPr lang="en-US" sz="1800" i="1" dirty="0"/>
              <a:t>need</a:t>
            </a:r>
            <a:r>
              <a:rPr lang="en-US" sz="1800" dirty="0"/>
              <a:t> and </a:t>
            </a:r>
            <a:r>
              <a:rPr lang="en-US" sz="1800" i="1" dirty="0"/>
              <a:t>learn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I </a:t>
            </a:r>
            <a:r>
              <a:rPr lang="en-US" sz="1800" dirty="0">
                <a:solidFill>
                  <a:srgbClr val="C00000"/>
                </a:solidFill>
              </a:rPr>
              <a:t>need to pass </a:t>
            </a:r>
            <a:r>
              <a:rPr lang="en-US" sz="1800" dirty="0"/>
              <a:t>my driving test to get the job.</a:t>
            </a:r>
          </a:p>
          <a:p>
            <a:pPr marL="0" indent="0">
              <a:buNone/>
            </a:pPr>
            <a:r>
              <a:rPr lang="en-US" sz="1800" dirty="0"/>
              <a:t>	2 Are they </a:t>
            </a:r>
            <a:r>
              <a:rPr lang="en-US" sz="1800" dirty="0">
                <a:solidFill>
                  <a:srgbClr val="C00000"/>
                </a:solidFill>
              </a:rPr>
              <a:t>learning to speak </a:t>
            </a:r>
            <a:r>
              <a:rPr lang="en-US" sz="1800" dirty="0">
                <a:solidFill>
                  <a:srgbClr val="000000"/>
                </a:solidFill>
              </a:rPr>
              <a:t>Japanese</a:t>
            </a:r>
            <a:r>
              <a:rPr lang="en-US" sz="1800" dirty="0"/>
              <a:t>?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392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4.1</a:t>
            </a:r>
          </a:p>
        </p:txBody>
      </p:sp>
    </p:spTree>
    <p:extLst>
      <p:ext uri="{BB962C8B-B14F-4D97-AF65-F5344CB8AC3E}">
        <p14:creationId xmlns:p14="http://schemas.microsoft.com/office/powerpoint/2010/main" val="350825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8" y="281990"/>
            <a:ext cx="720969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Verbs with </a:t>
            </a:r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sz="2800" i="1" dirty="0" err="1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ing</a:t>
            </a:r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US" sz="2800" i="1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Match the sentence halves in each pair.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She really enjoys					a to speak English at work.</a:t>
            </a:r>
          </a:p>
          <a:p>
            <a:pPr marL="0" indent="0">
              <a:buNone/>
            </a:pPr>
            <a:r>
              <a:rPr lang="en-US" sz="1800" dirty="0"/>
              <a:t>	2 I need							b speaking English at work.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3 Imagine 						a winning the lottery!</a:t>
            </a:r>
          </a:p>
          <a:p>
            <a:pPr marL="0" indent="0">
              <a:buNone/>
            </a:pPr>
            <a:r>
              <a:rPr lang="en-US" sz="1800" dirty="0"/>
              <a:t>	4 He hopes 						b to win the lottery one day.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5 They’ve agreed					a meeting on Monday mornings.</a:t>
            </a:r>
          </a:p>
          <a:p>
            <a:pPr marL="0" indent="0">
              <a:buNone/>
            </a:pPr>
            <a:r>
              <a:rPr lang="en-US" sz="1800" dirty="0"/>
              <a:t>	6 I hate							b to meet on Monday mornings.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7 You can’t keep 					a changing jobs.</a:t>
            </a:r>
          </a:p>
          <a:p>
            <a:pPr marL="0" indent="0">
              <a:buNone/>
            </a:pPr>
            <a:r>
              <a:rPr lang="en-US" sz="1800" dirty="0"/>
              <a:t>	8 We’d like					</a:t>
            </a:r>
            <a:r>
              <a:rPr lang="en-US" sz="1800"/>
              <a:t>	b to </a:t>
            </a:r>
            <a:r>
              <a:rPr lang="en-US" sz="1800" dirty="0"/>
              <a:t>change jobs.						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392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4.1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17899" y="2446685"/>
            <a:ext cx="1771122" cy="384479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3017899" y="2446685"/>
            <a:ext cx="1771122" cy="384479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902300" y="4416622"/>
            <a:ext cx="1771122" cy="384479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902300" y="4416622"/>
            <a:ext cx="1771122" cy="384479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017899" y="3413708"/>
            <a:ext cx="1771122" cy="11651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017899" y="3799125"/>
            <a:ext cx="1771122" cy="11651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017899" y="5441899"/>
            <a:ext cx="1771122" cy="11651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017899" y="5764641"/>
            <a:ext cx="1771122" cy="11651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161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</TotalTime>
  <Words>492</Words>
  <Application>Microsoft Office PowerPoint</Application>
  <PresentationFormat>Экран (4:3)</PresentationFormat>
  <Paragraphs>61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Verbs with -ing and to</vt:lpstr>
      <vt:lpstr>Verbs with -ing and to</vt:lpstr>
      <vt:lpstr>Verbs with -ing and to</vt:lpstr>
      <vt:lpstr>Verbs with -ing and to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Larisa Galchouk</cp:lastModifiedBy>
  <cp:revision>40</cp:revision>
  <dcterms:created xsi:type="dcterms:W3CDTF">2014-11-25T17:00:01Z</dcterms:created>
  <dcterms:modified xsi:type="dcterms:W3CDTF">2022-08-15T13:50:04Z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-71626671</vt:i4>
  </property>
  <property fmtid="{D5CDD505-2E9C-101B-9397-08002B2CF9AE}" pid="3" name="_NewReviewCycle">
    <vt:lpwstr/>
  </property>
  <property fmtid="{D5CDD505-2E9C-101B-9397-08002B2CF9AE}" pid="4" name="_EmailSubject">
    <vt:lpwstr>B1 iTools GPP</vt:lpwstr>
  </property>
  <property fmtid="{D5CDD505-2E9C-101B-9397-08002B2CF9AE}" pid="5" name="_AuthorEmail">
    <vt:lpwstr>sarah.finch@oup.com</vt:lpwstr>
  </property>
  <property fmtid="{D5CDD505-2E9C-101B-9397-08002B2CF9AE}" pid="6" name="_AuthorEmailDisplayName">
    <vt:lpwstr>FINCH, Sarah</vt:lpwstr>
  </property>
  <property fmtid="{D5CDD505-2E9C-101B-9397-08002B2CF9AE}" pid="7" name="_PreviousAdHocReviewCycleID">
    <vt:i4>-1258125723</vt:i4>
  </property>
</Properties>
</file>