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5"/>
  </p:notesMasterIdLst>
  <p:sldIdLst>
    <p:sldId id="256" r:id="rId2"/>
    <p:sldId id="265" r:id="rId3"/>
    <p:sldId id="26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2" autoAdjust="0"/>
    <p:restoredTop sz="94737" autoAdjust="0"/>
  </p:normalViewPr>
  <p:slideViewPr>
    <p:cSldViewPr snapToGrid="0" snapToObjects="1">
      <p:cViewPr varScale="1">
        <p:scale>
          <a:sx n="99" d="100"/>
          <a:sy n="99" d="100"/>
        </p:scale>
        <p:origin x="108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898D7-9902-A647-ACD0-770A9B33B4B8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8C364-FCFF-BF4A-96FF-AA94F1EC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2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-220133" y="515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40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Navigate_footer_powerpoint_B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6266"/>
            <a:ext cx="9169400" cy="592955"/>
          </a:xfrm>
          <a:prstGeom prst="rect">
            <a:avLst/>
          </a:prstGeom>
        </p:spPr>
      </p:pic>
      <p:pic>
        <p:nvPicPr>
          <p:cNvPr id="7" name="Picture 6" descr="Navigate_circle_powerpoint_B2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67" y="467202"/>
            <a:ext cx="390223" cy="80292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700" y="1600201"/>
            <a:ext cx="8039100" cy="4178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644359" y="6054660"/>
            <a:ext cx="144883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0"/>
            <a:r>
              <a:rPr lang="en-GB" sz="1400" b="0" i="0" u="none" strike="noStrike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Oxford University Press</a:t>
            </a:r>
          </a:p>
        </p:txBody>
      </p:sp>
    </p:spTree>
    <p:extLst>
      <p:ext uri="{BB962C8B-B14F-4D97-AF65-F5344CB8AC3E}">
        <p14:creationId xmlns:p14="http://schemas.microsoft.com/office/powerpoint/2010/main" val="5213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60198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Other uses of -</a:t>
            </a:r>
            <a:r>
              <a:rPr lang="en-US" sz="2800" i="1" dirty="0" err="1"/>
              <a:t>ing</a:t>
            </a:r>
            <a:r>
              <a:rPr lang="en-US" sz="2800" dirty="0"/>
              <a:t> and infinitive with </a:t>
            </a:r>
            <a:r>
              <a:rPr lang="en-US" sz="2800" i="1" dirty="0"/>
              <a:t>to</a:t>
            </a:r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298675"/>
            <a:ext cx="8178800" cy="4370785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We can use the -</a:t>
            </a:r>
            <a:r>
              <a:rPr lang="en-US" sz="1800" i="1" dirty="0" err="1"/>
              <a:t>ing</a:t>
            </a:r>
            <a:r>
              <a:rPr lang="en-US" sz="1800" dirty="0"/>
              <a:t> form in several ways, including: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dirty="0"/>
              <a:t>as the </a:t>
            </a:r>
            <a:r>
              <a:rPr lang="en-US" sz="1800" b="1" dirty="0"/>
              <a:t>subject</a:t>
            </a:r>
            <a:r>
              <a:rPr lang="en-US" sz="1800" dirty="0"/>
              <a:t> or </a:t>
            </a:r>
            <a:r>
              <a:rPr lang="en-US" sz="1800" b="1" dirty="0"/>
              <a:t>object</a:t>
            </a:r>
            <a:r>
              <a:rPr lang="en-US" sz="1800" dirty="0"/>
              <a:t> of a sentence.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</a:t>
            </a:r>
            <a:r>
              <a:rPr lang="en-US" sz="1800" dirty="0">
                <a:solidFill>
                  <a:srgbClr val="E46C0A"/>
                </a:solidFill>
              </a:rPr>
              <a:t>Swimming</a:t>
            </a:r>
            <a:r>
              <a:rPr lang="en-US" sz="1800" dirty="0"/>
              <a:t> is an excellent sport for general health.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2 I think </a:t>
            </a:r>
            <a:r>
              <a:rPr lang="en-US" sz="1800" dirty="0">
                <a:solidFill>
                  <a:srgbClr val="E46C0A"/>
                </a:solidFill>
              </a:rPr>
              <a:t>listening </a:t>
            </a:r>
            <a:r>
              <a:rPr lang="en-US" sz="1800" dirty="0"/>
              <a:t>to calmer music might help you concentrate.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dirty="0"/>
              <a:t>with</a:t>
            </a:r>
            <a:r>
              <a:rPr lang="en-US" sz="1800" b="1" dirty="0"/>
              <a:t> adjective</a:t>
            </a:r>
            <a:r>
              <a:rPr lang="en-US" sz="1800" dirty="0"/>
              <a:t>/</a:t>
            </a:r>
            <a:r>
              <a:rPr lang="en-US" sz="1800" b="1" dirty="0"/>
              <a:t>noun</a:t>
            </a:r>
            <a:r>
              <a:rPr lang="en-US" sz="1800" dirty="0"/>
              <a:t> + </a:t>
            </a:r>
            <a:r>
              <a:rPr lang="en-US" sz="1800" b="1" dirty="0"/>
              <a:t>preposition</a:t>
            </a:r>
            <a:r>
              <a:rPr lang="en-US" sz="1800" dirty="0"/>
              <a:t> + -</a:t>
            </a:r>
            <a:r>
              <a:rPr lang="en-US" sz="1800" i="1" dirty="0" err="1"/>
              <a:t>ing</a:t>
            </a:r>
            <a:r>
              <a:rPr lang="en-US" sz="1800" dirty="0"/>
              <a:t>.</a:t>
            </a:r>
            <a:endParaRPr lang="en-US" sz="1800" b="1" dirty="0"/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How long were you there before you got </a:t>
            </a:r>
            <a:r>
              <a:rPr lang="en-US" sz="1800" dirty="0">
                <a:solidFill>
                  <a:srgbClr val="E46C0A"/>
                </a:solidFill>
              </a:rPr>
              <a:t>bored of waiting</a:t>
            </a:r>
            <a:r>
              <a:rPr lang="en-US" sz="1800" dirty="0"/>
              <a:t>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2 What’s the </a:t>
            </a:r>
            <a:r>
              <a:rPr lang="en-US" sz="1800" dirty="0">
                <a:solidFill>
                  <a:srgbClr val="E46C0A"/>
                </a:solidFill>
              </a:rPr>
              <a:t>point of sending</a:t>
            </a:r>
            <a:r>
              <a:rPr lang="en-US" sz="1800" dirty="0"/>
              <a:t> the report to them? They aren’t going to read it!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dirty="0"/>
              <a:t>after </a:t>
            </a:r>
            <a:r>
              <a:rPr lang="en-US" sz="1800" b="1" dirty="0"/>
              <a:t>time conjunctions</a:t>
            </a:r>
            <a:r>
              <a:rPr lang="en-US" sz="1800" dirty="0"/>
              <a:t> such as </a:t>
            </a:r>
            <a:r>
              <a:rPr lang="en-US" sz="1800" b="1" dirty="0"/>
              <a:t>before</a:t>
            </a:r>
            <a:r>
              <a:rPr lang="en-US" sz="1800" dirty="0"/>
              <a:t>/</a:t>
            </a:r>
            <a:r>
              <a:rPr lang="en-US" sz="1800" b="1" dirty="0"/>
              <a:t>after</a:t>
            </a:r>
            <a:r>
              <a:rPr lang="en-US" sz="1800" dirty="0"/>
              <a:t>/</a:t>
            </a:r>
            <a:r>
              <a:rPr lang="en-US" sz="1800" b="1" dirty="0"/>
              <a:t>since</a:t>
            </a:r>
            <a:r>
              <a:rPr lang="en-US" sz="1800" dirty="0"/>
              <a:t>/</a:t>
            </a:r>
            <a:r>
              <a:rPr lang="en-US" sz="1800" b="1" dirty="0"/>
              <a:t>while </a:t>
            </a:r>
            <a:r>
              <a:rPr lang="en-US" sz="1800" dirty="0"/>
              <a:t>in more formal contexts.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Warm up properly </a:t>
            </a:r>
            <a:r>
              <a:rPr lang="en-US" sz="1800" dirty="0">
                <a:solidFill>
                  <a:srgbClr val="E46C0A"/>
                </a:solidFill>
              </a:rPr>
              <a:t>before doing exercise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</a:rPr>
              <a:t>	2 Warm up </a:t>
            </a:r>
            <a:r>
              <a:rPr lang="en-US" sz="1800" dirty="0"/>
              <a:t>properly </a:t>
            </a:r>
            <a:r>
              <a:rPr lang="en-US" sz="1800" dirty="0">
                <a:solidFill>
                  <a:srgbClr val="E46C0A"/>
                </a:solidFill>
              </a:rPr>
              <a:t>before you do </a:t>
            </a:r>
            <a:r>
              <a:rPr lang="en-US" sz="1800" dirty="0">
                <a:solidFill>
                  <a:srgbClr val="000000"/>
                </a:solidFill>
              </a:rPr>
              <a:t>any exercise. </a:t>
            </a: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5.2</a:t>
            </a:r>
          </a:p>
        </p:txBody>
      </p:sp>
      <p:sp>
        <p:nvSpPr>
          <p:cNvPr id="8" name="Rounded Rectangular Callout 7"/>
          <p:cNvSpPr/>
          <p:nvPr/>
        </p:nvSpPr>
        <p:spPr>
          <a:xfrm>
            <a:off x="5728735" y="4988571"/>
            <a:ext cx="1598888" cy="369332"/>
          </a:xfrm>
          <a:prstGeom prst="wedgeRoundRectCallout">
            <a:avLst>
              <a:gd name="adj1" fmla="val -82266"/>
              <a:gd name="adj2" fmla="val 65571"/>
              <a:gd name="adj3" fmla="val 16667"/>
            </a:avLst>
          </a:prstGeom>
          <a:noFill/>
          <a:ln w="25400">
            <a:solidFill>
              <a:srgbClr val="E46C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46C0A"/>
                </a:solidFill>
              </a:rPr>
              <a:t>More formal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6158073" y="5484794"/>
            <a:ext cx="1598888" cy="369332"/>
          </a:xfrm>
          <a:prstGeom prst="wedgeRoundRectCallout">
            <a:avLst>
              <a:gd name="adj1" fmla="val -77388"/>
              <a:gd name="adj2" fmla="val 8263"/>
              <a:gd name="adj3" fmla="val 16667"/>
            </a:avLst>
          </a:prstGeom>
          <a:noFill/>
          <a:ln w="25400">
            <a:solidFill>
              <a:srgbClr val="E46C0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E46C0A"/>
                </a:solidFill>
              </a:rPr>
              <a:t>Less formal</a:t>
            </a:r>
          </a:p>
        </p:txBody>
      </p:sp>
    </p:spTree>
    <p:extLst>
      <p:ext uri="{BB962C8B-B14F-4D97-AF65-F5344CB8AC3E}">
        <p14:creationId xmlns:p14="http://schemas.microsoft.com/office/powerpoint/2010/main" val="115728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60198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Other uses of -</a:t>
            </a:r>
            <a:r>
              <a:rPr lang="en-US" sz="2800" i="1" dirty="0" err="1"/>
              <a:t>ing</a:t>
            </a:r>
            <a:r>
              <a:rPr lang="en-US" sz="2800" dirty="0"/>
              <a:t> and infinitive with </a:t>
            </a:r>
            <a:r>
              <a:rPr lang="en-US" sz="2800" i="1" dirty="0"/>
              <a:t>to</a:t>
            </a:r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306485"/>
            <a:ext cx="8178800" cy="4348505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We can use the </a:t>
            </a:r>
            <a:r>
              <a:rPr lang="en-US" sz="1800" b="1" dirty="0"/>
              <a:t>infinitive with </a:t>
            </a:r>
            <a:r>
              <a:rPr lang="en-US" sz="1800" b="1" i="1" dirty="0"/>
              <a:t>to</a:t>
            </a:r>
            <a:r>
              <a:rPr lang="en-US" sz="1800" dirty="0"/>
              <a:t> in several ways, including: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dirty="0"/>
              <a:t>after </a:t>
            </a:r>
            <a:r>
              <a:rPr lang="en-US" sz="1800" b="1" dirty="0"/>
              <a:t>something</a:t>
            </a:r>
            <a:r>
              <a:rPr lang="en-US" sz="1800" dirty="0"/>
              <a:t>, </a:t>
            </a:r>
            <a:r>
              <a:rPr lang="en-US" sz="1800" b="1" dirty="0"/>
              <a:t>nowhere</a:t>
            </a:r>
            <a:r>
              <a:rPr lang="en-US" sz="1800" dirty="0"/>
              <a:t>,</a:t>
            </a:r>
            <a:r>
              <a:rPr lang="en-US" sz="1800" b="1" dirty="0"/>
              <a:t> anyone</a:t>
            </a:r>
            <a:r>
              <a:rPr lang="en-US" sz="1800" dirty="0"/>
              <a:t>, etc.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We haven’t got </a:t>
            </a:r>
            <a:r>
              <a:rPr lang="en-US" sz="1800" dirty="0">
                <a:solidFill>
                  <a:srgbClr val="E46C0A"/>
                </a:solidFill>
              </a:rPr>
              <a:t>anything to eat </a:t>
            </a:r>
            <a:r>
              <a:rPr lang="en-US" sz="1800" dirty="0"/>
              <a:t>at home. Shall we go out for a pizza?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2 The new sports centre gives young people </a:t>
            </a:r>
            <a:r>
              <a:rPr lang="en-US" sz="1800" dirty="0">
                <a:solidFill>
                  <a:srgbClr val="E46C0A"/>
                </a:solidFill>
              </a:rPr>
              <a:t>somewhere to go</a:t>
            </a:r>
            <a:r>
              <a:rPr lang="en-US" sz="1800" dirty="0"/>
              <a:t> in town.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dirty="0"/>
              <a:t>with</a:t>
            </a:r>
            <a:r>
              <a:rPr lang="en-US" sz="1800" b="1" dirty="0"/>
              <a:t> adjective</a:t>
            </a:r>
            <a:r>
              <a:rPr lang="en-US" sz="1800" dirty="0"/>
              <a:t>/</a:t>
            </a:r>
            <a:r>
              <a:rPr lang="en-US" sz="1800" b="1" dirty="0"/>
              <a:t>noun</a:t>
            </a:r>
            <a:r>
              <a:rPr lang="en-US" sz="1800" dirty="0"/>
              <a:t> + </a:t>
            </a:r>
            <a:r>
              <a:rPr lang="en-US" sz="1800" b="1" dirty="0"/>
              <a:t>infinitive with </a:t>
            </a:r>
            <a:r>
              <a:rPr lang="en-US" sz="1800" b="1" i="1" dirty="0"/>
              <a:t>to</a:t>
            </a:r>
            <a:r>
              <a:rPr lang="en-US" sz="1800" dirty="0"/>
              <a:t>.</a:t>
            </a:r>
            <a:endParaRPr lang="en-US" sz="1800" b="1" dirty="0"/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We’re </a:t>
            </a:r>
            <a:r>
              <a:rPr lang="en-US" sz="1800" dirty="0">
                <a:solidFill>
                  <a:srgbClr val="E46C0A"/>
                </a:solidFill>
              </a:rPr>
              <a:t>desperate to try out </a:t>
            </a:r>
            <a:r>
              <a:rPr lang="en-US" sz="1800" dirty="0"/>
              <a:t>our new recipe on you. Come round for dinner!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2 There’s no </a:t>
            </a:r>
            <a:r>
              <a:rPr lang="en-US" sz="1800" dirty="0">
                <a:solidFill>
                  <a:srgbClr val="E46C0A"/>
                </a:solidFill>
              </a:rPr>
              <a:t>need to shout</a:t>
            </a:r>
            <a:r>
              <a:rPr lang="en-US" sz="1800" dirty="0"/>
              <a:t>;</a:t>
            </a:r>
            <a:r>
              <a:rPr lang="en-US" sz="1800" dirty="0">
                <a:solidFill>
                  <a:srgbClr val="E46C0A"/>
                </a:solidFill>
              </a:rPr>
              <a:t> </a:t>
            </a:r>
            <a:r>
              <a:rPr lang="en-US" sz="1800" dirty="0"/>
              <a:t>I’m not deaf!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dirty="0"/>
              <a:t>with </a:t>
            </a:r>
            <a:r>
              <a:rPr lang="en-US" sz="1800" b="1" dirty="0"/>
              <a:t>noun </a:t>
            </a:r>
            <a:r>
              <a:rPr lang="en-US" sz="1800" dirty="0"/>
              <a:t>+ </a:t>
            </a:r>
            <a:r>
              <a:rPr lang="en-US" sz="1800" i="1" dirty="0"/>
              <a:t>be </a:t>
            </a:r>
            <a:r>
              <a:rPr lang="en-US" sz="1800" dirty="0"/>
              <a:t>+ </a:t>
            </a:r>
            <a:r>
              <a:rPr lang="en-US" sz="1800" b="1" dirty="0"/>
              <a:t>infinitive</a:t>
            </a:r>
            <a:r>
              <a:rPr lang="en-US" sz="1800" b="1" i="1" dirty="0"/>
              <a:t> </a:t>
            </a:r>
            <a:r>
              <a:rPr lang="en-US" sz="1800" b="1" dirty="0"/>
              <a:t>with </a:t>
            </a:r>
            <a:r>
              <a:rPr lang="en-US" sz="1800" b="1" i="1" dirty="0"/>
              <a:t>to</a:t>
            </a:r>
            <a:r>
              <a:rPr lang="en-US" sz="1800" dirty="0"/>
              <a:t>.</a:t>
            </a:r>
          </a:p>
          <a:p>
            <a:pPr marL="0" indent="0">
              <a:lnSpc>
                <a:spcPct val="7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The most important </a:t>
            </a:r>
            <a:r>
              <a:rPr lang="en-US" sz="1800" dirty="0">
                <a:solidFill>
                  <a:srgbClr val="E46C0A"/>
                </a:solidFill>
              </a:rPr>
              <a:t>thing is to try </a:t>
            </a:r>
            <a:r>
              <a:rPr lang="en-US" sz="1800" dirty="0">
                <a:solidFill>
                  <a:srgbClr val="000000"/>
                </a:solidFill>
              </a:rPr>
              <a:t>it. Don’t worry if you make a mistake.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</a:rPr>
              <a:t>	2 I think one of the </a:t>
            </a:r>
            <a:r>
              <a:rPr lang="en-US" sz="1800" dirty="0">
                <a:solidFill>
                  <a:srgbClr val="E46C0A"/>
                </a:solidFill>
              </a:rPr>
              <a:t>advantages is to communicate </a:t>
            </a:r>
            <a:r>
              <a:rPr lang="en-US" sz="1800" dirty="0">
                <a:solidFill>
                  <a:srgbClr val="000000"/>
                </a:solidFill>
              </a:rPr>
              <a:t>more easily with HQ.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5.2</a:t>
            </a:r>
          </a:p>
        </p:txBody>
      </p:sp>
    </p:spTree>
    <p:extLst>
      <p:ext uri="{BB962C8B-B14F-4D97-AF65-F5344CB8AC3E}">
        <p14:creationId xmlns:p14="http://schemas.microsoft.com/office/powerpoint/2010/main" val="34913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8" y="281990"/>
            <a:ext cx="6132215" cy="1143000"/>
          </a:xfrm>
        </p:spPr>
        <p:txBody>
          <a:bodyPr>
            <a:normAutofit/>
          </a:bodyPr>
          <a:lstStyle/>
          <a:p>
            <a:r>
              <a:rPr lang="en-US" sz="2800" dirty="0"/>
              <a:t>Other uses of -</a:t>
            </a:r>
            <a:r>
              <a:rPr lang="en-US" sz="2800" i="1" dirty="0" err="1"/>
              <a:t>ing</a:t>
            </a:r>
            <a:r>
              <a:rPr lang="en-US" sz="2800" dirty="0"/>
              <a:t> and infinitive with </a:t>
            </a:r>
            <a:r>
              <a:rPr lang="en-US" sz="2800" i="1" dirty="0"/>
              <a:t>to</a:t>
            </a:r>
            <a:endParaRPr lang="en-US" sz="2800" dirty="0"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Choose the correct options to complete the sentences.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It’ll be your responsibility </a:t>
            </a:r>
            <a:r>
              <a:rPr lang="en-US" sz="1800" dirty="0">
                <a:solidFill>
                  <a:srgbClr val="E46C0A"/>
                </a:solidFill>
              </a:rPr>
              <a:t>to interview / interviewing </a:t>
            </a:r>
            <a:r>
              <a:rPr lang="en-US" sz="1800" dirty="0"/>
              <a:t>all new students.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2 I don’t understand the new way of </a:t>
            </a:r>
            <a:r>
              <a:rPr lang="en-US" sz="1800" dirty="0">
                <a:solidFill>
                  <a:srgbClr val="E46C0A"/>
                </a:solidFill>
              </a:rPr>
              <a:t>to apply / applying </a:t>
            </a:r>
            <a:r>
              <a:rPr lang="en-US" sz="1800" dirty="0"/>
              <a:t>for a university place.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3 They met while </a:t>
            </a:r>
            <a:r>
              <a:rPr lang="en-US" sz="1800" dirty="0">
                <a:solidFill>
                  <a:srgbClr val="E46C0A"/>
                </a:solidFill>
              </a:rPr>
              <a:t>to work / working</a:t>
            </a:r>
            <a:r>
              <a:rPr lang="en-US" sz="1800" dirty="0"/>
              <a:t> at the factory.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4 We just need to find the motivation </a:t>
            </a:r>
            <a:r>
              <a:rPr lang="en-US" sz="1800" dirty="0">
                <a:solidFill>
                  <a:srgbClr val="E46C0A"/>
                </a:solidFill>
              </a:rPr>
              <a:t>to continue / continuing </a:t>
            </a:r>
            <a:r>
              <a:rPr lang="en-US" sz="1800" dirty="0"/>
              <a:t>with the project.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5 I think we need someone </a:t>
            </a:r>
            <a:r>
              <a:rPr lang="en-US" sz="1800" dirty="0">
                <a:solidFill>
                  <a:srgbClr val="E46C0A"/>
                </a:solidFill>
              </a:rPr>
              <a:t>to help / helping </a:t>
            </a:r>
            <a:r>
              <a:rPr lang="en-US" sz="1800" dirty="0"/>
              <a:t>on reception in the evenings.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6 When I’m on holiday, I love </a:t>
            </a:r>
            <a:r>
              <a:rPr lang="en-US" sz="1800" dirty="0">
                <a:solidFill>
                  <a:srgbClr val="E46C0A"/>
                </a:solidFill>
              </a:rPr>
              <a:t>be / being </a:t>
            </a:r>
            <a:r>
              <a:rPr lang="en-US" sz="1800" dirty="0"/>
              <a:t>without my mobile, email and all that.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46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E46C0A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5.2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075210" y="2391264"/>
            <a:ext cx="119347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13209" y="2979667"/>
            <a:ext cx="7790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854586" y="3596876"/>
            <a:ext cx="67918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992893" y="4210050"/>
            <a:ext cx="9868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610100" y="4812082"/>
            <a:ext cx="7054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936264" y="5410078"/>
            <a:ext cx="22503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731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</TotalTime>
  <Words>414</Words>
  <Application>Microsoft Office PowerPoint</Application>
  <PresentationFormat>Экран (4:3)</PresentationFormat>
  <Paragraphs>56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Other uses of -ing and infinitive with to</vt:lpstr>
      <vt:lpstr>Other uses of -ing and infinitive with to</vt:lpstr>
      <vt:lpstr>Other uses of -ing and infinitive with to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Larisa Galchouk</cp:lastModifiedBy>
  <cp:revision>50</cp:revision>
  <dcterms:created xsi:type="dcterms:W3CDTF">2014-11-25T17:00:01Z</dcterms:created>
  <dcterms:modified xsi:type="dcterms:W3CDTF">2022-08-15T13:43:40Z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-1202413608</vt:i4>
  </property>
  <property fmtid="{D5CDD505-2E9C-101B-9397-08002B2CF9AE}" pid="3" name="_NewReviewCycle">
    <vt:lpwstr/>
  </property>
  <property fmtid="{D5CDD505-2E9C-101B-9397-08002B2CF9AE}" pid="4" name="_EmailSubject">
    <vt:lpwstr>Navigate Grammar Powerpoints</vt:lpwstr>
  </property>
  <property fmtid="{D5CDD505-2E9C-101B-9397-08002B2CF9AE}" pid="5" name="_AuthorEmail">
    <vt:lpwstr>nell.hook@oup.com</vt:lpwstr>
  </property>
  <property fmtid="{D5CDD505-2E9C-101B-9397-08002B2CF9AE}" pid="6" name="_AuthorEmailDisplayName">
    <vt:lpwstr>HOOK, Nell</vt:lpwstr>
  </property>
</Properties>
</file>