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5"/>
  </p:notesMasterIdLst>
  <p:sldIdLst>
    <p:sldId id="256" r:id="rId2"/>
    <p:sldId id="265" r:id="rId3"/>
    <p:sldId id="26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4737" autoAdjust="0"/>
  </p:normalViewPr>
  <p:slideViewPr>
    <p:cSldViewPr snapToGrid="0" snapToObjects="1">
      <p:cViewPr varScale="1">
        <p:scale>
          <a:sx n="99" d="100"/>
          <a:sy n="99" d="100"/>
        </p:scale>
        <p:origin x="108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220133" y="515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Navigate_footer_powerpoint_B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6266"/>
            <a:ext cx="9169400" cy="592955"/>
          </a:xfrm>
          <a:prstGeom prst="rect">
            <a:avLst/>
          </a:prstGeom>
        </p:spPr>
      </p:pic>
      <p:pic>
        <p:nvPicPr>
          <p:cNvPr id="7" name="Picture 6" descr="Navigate_circle_powerpoint_B2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7" y="467202"/>
            <a:ext cx="390223" cy="80292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2588827" cy="1143000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/>
              <a:t>wish</a:t>
            </a:r>
            <a:r>
              <a:rPr lang="en-US" sz="2800" dirty="0"/>
              <a:t> and </a:t>
            </a:r>
            <a:r>
              <a:rPr lang="en-US" sz="2800" i="1" dirty="0"/>
              <a:t>if only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0"/>
            <a:ext cx="8166100" cy="44449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use </a:t>
            </a:r>
            <a:r>
              <a:rPr lang="en-US" sz="1800" i="1" dirty="0"/>
              <a:t>wish </a:t>
            </a:r>
            <a:r>
              <a:rPr lang="en-US" sz="1800" dirty="0"/>
              <a:t>or</a:t>
            </a:r>
            <a:r>
              <a:rPr lang="en-US" sz="1800" i="1" dirty="0"/>
              <a:t> if only</a:t>
            </a:r>
            <a:r>
              <a:rPr lang="en-US" sz="1800" dirty="0"/>
              <a:t> to talk about how </a:t>
            </a:r>
            <a:r>
              <a:rPr lang="en-US" sz="1800" b="1" dirty="0"/>
              <a:t>we’d like things to be different </a:t>
            </a:r>
            <a:r>
              <a:rPr lang="en-US" sz="1800" dirty="0"/>
              <a:t>from how they are </a:t>
            </a:r>
            <a:r>
              <a:rPr lang="en-US" sz="1800" b="1" dirty="0"/>
              <a:t>now</a:t>
            </a:r>
            <a:r>
              <a:rPr lang="en-US" sz="1800" dirty="0"/>
              <a:t>, how they were in the </a:t>
            </a:r>
            <a:r>
              <a:rPr lang="en-US" sz="1800" b="1" dirty="0"/>
              <a:t>past</a:t>
            </a:r>
            <a:r>
              <a:rPr lang="en-US" sz="1800" dirty="0"/>
              <a:t>, or how they could be in the </a:t>
            </a:r>
            <a:r>
              <a:rPr lang="en-US" sz="1800" b="1" dirty="0"/>
              <a:t>future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We use </a:t>
            </a:r>
            <a:r>
              <a:rPr lang="en-US" sz="1800" i="1" dirty="0"/>
              <a:t>wish/if only</a:t>
            </a:r>
            <a:r>
              <a:rPr lang="en-US" sz="1800" b="1" i="1" dirty="0"/>
              <a:t> </a:t>
            </a:r>
            <a:r>
              <a:rPr lang="en-US" sz="1800" dirty="0"/>
              <a:t>+</a:t>
            </a:r>
            <a:r>
              <a:rPr lang="en-US" sz="1800" i="1" dirty="0"/>
              <a:t> </a:t>
            </a:r>
            <a:r>
              <a:rPr lang="en-US" sz="1800" b="1" dirty="0"/>
              <a:t>past tense </a:t>
            </a:r>
            <a:r>
              <a:rPr lang="en-US" sz="1800" dirty="0"/>
              <a:t>to express </a:t>
            </a:r>
            <a:r>
              <a:rPr lang="en-US" sz="1800" b="1" dirty="0"/>
              <a:t>present</a:t>
            </a:r>
            <a:r>
              <a:rPr lang="en-US" sz="1800" dirty="0"/>
              <a:t> situations we’d like to </a:t>
            </a:r>
            <a:r>
              <a:rPr lang="en-US" sz="1800" b="1" dirty="0"/>
              <a:t>change</a:t>
            </a:r>
            <a:r>
              <a:rPr lang="en-US" sz="1800" dirty="0"/>
              <a:t>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I </a:t>
            </a:r>
            <a:r>
              <a:rPr lang="en-US" sz="1800" dirty="0">
                <a:solidFill>
                  <a:srgbClr val="E46C0A"/>
                </a:solidFill>
              </a:rPr>
              <a:t>wish </a:t>
            </a:r>
            <a:r>
              <a:rPr lang="en-US" sz="1800" dirty="0"/>
              <a:t>it</a:t>
            </a:r>
            <a:r>
              <a:rPr lang="en-US" sz="1800" dirty="0">
                <a:solidFill>
                  <a:srgbClr val="E46C0A"/>
                </a:solidFill>
              </a:rPr>
              <a:t> didn’t get </a:t>
            </a:r>
            <a:r>
              <a:rPr lang="en-US" sz="1800" dirty="0">
                <a:solidFill>
                  <a:srgbClr val="000000"/>
                </a:solidFill>
              </a:rPr>
              <a:t>dark so early. </a:t>
            </a:r>
          </a:p>
          <a:p>
            <a:pPr marL="0" indent="0">
              <a:buNone/>
            </a:pPr>
            <a:r>
              <a:rPr lang="en-US" sz="1800" dirty="0"/>
              <a:t>	2 </a:t>
            </a:r>
            <a:r>
              <a:rPr lang="en-US" sz="1800" dirty="0">
                <a:solidFill>
                  <a:srgbClr val="E46C0A"/>
                </a:solidFill>
              </a:rPr>
              <a:t>If only </a:t>
            </a:r>
            <a:r>
              <a:rPr lang="en-US" sz="1800" dirty="0">
                <a:solidFill>
                  <a:srgbClr val="000000"/>
                </a:solidFill>
              </a:rPr>
              <a:t>they </a:t>
            </a:r>
            <a:r>
              <a:rPr lang="en-US" sz="1800" dirty="0">
                <a:solidFill>
                  <a:srgbClr val="E46C0A"/>
                </a:solidFill>
              </a:rPr>
              <a:t>lived</a:t>
            </a:r>
            <a:r>
              <a:rPr lang="en-US" sz="1800" dirty="0">
                <a:solidFill>
                  <a:srgbClr val="000000"/>
                </a:solidFill>
              </a:rPr>
              <a:t> in a warmer climate, they’d be in much better health.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3 </a:t>
            </a:r>
            <a:r>
              <a:rPr lang="en-US" sz="1800" dirty="0">
                <a:solidFill>
                  <a:srgbClr val="E46C0A"/>
                </a:solidFill>
              </a:rPr>
              <a:t>If only </a:t>
            </a:r>
            <a:r>
              <a:rPr lang="en-US" sz="1800" dirty="0"/>
              <a:t>I</a:t>
            </a:r>
            <a:r>
              <a:rPr lang="en-US" sz="1800" dirty="0">
                <a:solidFill>
                  <a:srgbClr val="E46C0A"/>
                </a:solidFill>
              </a:rPr>
              <a:t> were</a:t>
            </a:r>
            <a:r>
              <a:rPr lang="en-US" sz="1800" dirty="0">
                <a:solidFill>
                  <a:srgbClr val="000000"/>
                </a:solidFill>
              </a:rPr>
              <a:t> richer, I’d take you all on holiday!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lnSpc>
                <a:spcPct val="70000"/>
              </a:lnSpc>
              <a:buNone/>
            </a:pPr>
            <a:r>
              <a:rPr lang="en-US" sz="1800" b="1" dirty="0"/>
              <a:t>3</a:t>
            </a:r>
            <a:r>
              <a:rPr lang="en-US" sz="1800" b="1" i="1" dirty="0"/>
              <a:t> </a:t>
            </a:r>
            <a:r>
              <a:rPr lang="en-US" sz="1800" i="1" dirty="0"/>
              <a:t>If only</a:t>
            </a:r>
            <a:r>
              <a:rPr lang="en-US" sz="1800" dirty="0"/>
              <a:t> is </a:t>
            </a:r>
            <a:r>
              <a:rPr lang="en-US" sz="1800" b="1" dirty="0"/>
              <a:t>more emphatic </a:t>
            </a:r>
            <a:r>
              <a:rPr lang="en-US" sz="1800" dirty="0"/>
              <a:t>than </a:t>
            </a:r>
            <a:r>
              <a:rPr lang="en-US" sz="1800" i="1" dirty="0"/>
              <a:t>wish</a:t>
            </a:r>
            <a:r>
              <a:rPr lang="en-US" sz="1800" dirty="0"/>
              <a:t> and is often followed by a clause or explanation.</a:t>
            </a:r>
          </a:p>
          <a:p>
            <a:pPr marL="0" indent="0">
              <a:buNone/>
            </a:pPr>
            <a:r>
              <a:rPr lang="en-US" sz="1800" b="1" dirty="0"/>
              <a:t>4</a:t>
            </a:r>
            <a:r>
              <a:rPr lang="en-US" sz="1800" dirty="0"/>
              <a:t> We use </a:t>
            </a:r>
            <a:r>
              <a:rPr lang="en-US" sz="1800" i="1" dirty="0"/>
              <a:t>wish/if only</a:t>
            </a:r>
            <a:r>
              <a:rPr lang="en-US" sz="1800" dirty="0"/>
              <a:t> + </a:t>
            </a:r>
            <a:r>
              <a:rPr lang="en-US" sz="1800" b="1" dirty="0"/>
              <a:t>past perfect </a:t>
            </a:r>
            <a:r>
              <a:rPr lang="en-US" sz="1800" dirty="0"/>
              <a:t>to express </a:t>
            </a:r>
            <a:r>
              <a:rPr lang="en-US" sz="1800" b="1" dirty="0"/>
              <a:t>regrets</a:t>
            </a:r>
            <a:r>
              <a:rPr lang="en-US" sz="1800" dirty="0"/>
              <a:t> about the </a:t>
            </a:r>
            <a:r>
              <a:rPr lang="en-US" sz="1800" b="1" dirty="0"/>
              <a:t>past</a:t>
            </a:r>
            <a:r>
              <a:rPr lang="en-US" sz="1800" dirty="0"/>
              <a:t>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I </a:t>
            </a:r>
            <a:r>
              <a:rPr lang="en-US" sz="1800" dirty="0">
                <a:solidFill>
                  <a:srgbClr val="E46C0A"/>
                </a:solidFill>
              </a:rPr>
              <a:t>wish</a:t>
            </a:r>
            <a:r>
              <a:rPr lang="en-US" sz="1800" dirty="0"/>
              <a:t> we </a:t>
            </a:r>
            <a:r>
              <a:rPr lang="en-US" sz="1800" dirty="0">
                <a:solidFill>
                  <a:srgbClr val="E46C0A"/>
                </a:solidFill>
              </a:rPr>
              <a:t>had left </a:t>
            </a:r>
            <a:r>
              <a:rPr lang="en-US" sz="1800" dirty="0"/>
              <a:t>earlier – we got to London in the middle of the rush hour!</a:t>
            </a:r>
          </a:p>
          <a:p>
            <a:pPr marL="0" indent="0">
              <a:buNone/>
            </a:pPr>
            <a:r>
              <a:rPr lang="en-US" sz="1800" dirty="0"/>
              <a:t>	2 </a:t>
            </a:r>
            <a:r>
              <a:rPr lang="en-US" sz="1800" dirty="0">
                <a:solidFill>
                  <a:srgbClr val="E46C0A"/>
                </a:solidFill>
              </a:rPr>
              <a:t>If only </a:t>
            </a:r>
            <a:r>
              <a:rPr lang="en-US" sz="1800" dirty="0"/>
              <a:t>he</a:t>
            </a:r>
            <a:r>
              <a:rPr lang="en-US" sz="1800" dirty="0">
                <a:solidFill>
                  <a:srgbClr val="E46C0A"/>
                </a:solidFill>
              </a:rPr>
              <a:t>’d applied </a:t>
            </a:r>
            <a:r>
              <a:rPr lang="en-US" sz="1800" dirty="0"/>
              <a:t>for the job, he would have got it quite easily.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12.2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239219" y="3430069"/>
            <a:ext cx="4659770" cy="330638"/>
            <a:chOff x="5130762" y="3430069"/>
            <a:chExt cx="2768228" cy="330638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6121872" y="3430069"/>
              <a:ext cx="1777118" cy="0"/>
            </a:xfrm>
            <a:prstGeom prst="line">
              <a:avLst/>
            </a:prstGeom>
            <a:ln w="25400">
              <a:solidFill>
                <a:srgbClr val="E46C0A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5130762" y="3760707"/>
              <a:ext cx="1429671" cy="0"/>
            </a:xfrm>
            <a:prstGeom prst="line">
              <a:avLst/>
            </a:prstGeom>
            <a:ln w="25400">
              <a:solidFill>
                <a:srgbClr val="E46C0A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308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/>
              <a:t>wish</a:t>
            </a:r>
            <a:r>
              <a:rPr lang="en-US" sz="2800" dirty="0"/>
              <a:t> and </a:t>
            </a:r>
            <a:r>
              <a:rPr lang="en-US" sz="2800" i="1" dirty="0"/>
              <a:t>if only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0"/>
            <a:ext cx="8039100" cy="44449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use </a:t>
            </a:r>
            <a:r>
              <a:rPr lang="en-US" sz="1800" i="1" dirty="0"/>
              <a:t>wish</a:t>
            </a:r>
            <a:r>
              <a:rPr lang="en-US" sz="1800" dirty="0"/>
              <a:t> + </a:t>
            </a:r>
            <a:r>
              <a:rPr lang="en-US" sz="1800" b="1" dirty="0"/>
              <a:t>person/thing </a:t>
            </a:r>
            <a:r>
              <a:rPr lang="en-US" sz="1800" dirty="0"/>
              <a:t>+ </a:t>
            </a:r>
            <a:r>
              <a:rPr lang="en-US" sz="1800" i="1" dirty="0"/>
              <a:t>would</a:t>
            </a:r>
            <a:r>
              <a:rPr lang="en-US" sz="1800" dirty="0"/>
              <a:t> to talk about things </a:t>
            </a:r>
            <a:r>
              <a:rPr lang="en-US" sz="1800"/>
              <a:t>that we want </a:t>
            </a:r>
            <a:r>
              <a:rPr lang="en-US" sz="1800" dirty="0"/>
              <a:t>to </a:t>
            </a:r>
            <a:r>
              <a:rPr lang="en-US" sz="1800" b="1" dirty="0"/>
              <a:t>change in the future</a:t>
            </a:r>
            <a:r>
              <a:rPr lang="en-US" sz="1800" dirty="0"/>
              <a:t>. We often use this structure to show we are </a:t>
            </a:r>
            <a:r>
              <a:rPr lang="en-US" sz="1800" b="1" dirty="0"/>
              <a:t>annoyed</a:t>
            </a:r>
            <a:r>
              <a:rPr lang="en-US" sz="1800" dirty="0"/>
              <a:t> or </a:t>
            </a:r>
            <a:r>
              <a:rPr lang="en-US" sz="1800" b="1" dirty="0"/>
              <a:t>unhappy</a:t>
            </a:r>
            <a:r>
              <a:rPr lang="en-US" sz="1800" dirty="0"/>
              <a:t> with a situation.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I wish he </a:t>
            </a:r>
            <a:r>
              <a:rPr lang="en-US" sz="1800" dirty="0">
                <a:solidFill>
                  <a:srgbClr val="E46C0A"/>
                </a:solidFill>
              </a:rPr>
              <a:t>would hurry up</a:t>
            </a:r>
            <a:r>
              <a:rPr lang="en-US" sz="1800" dirty="0"/>
              <a:t>. He knows I can’t stand waiting for people!</a:t>
            </a:r>
          </a:p>
          <a:p>
            <a:pPr marL="0" indent="0">
              <a:buNone/>
            </a:pPr>
            <a:r>
              <a:rPr lang="en-US" sz="1800" dirty="0"/>
              <a:t>	2 She wishes the builders </a:t>
            </a:r>
            <a:r>
              <a:rPr lang="en-US" sz="1800" dirty="0">
                <a:solidFill>
                  <a:srgbClr val="E46C0A"/>
                </a:solidFill>
              </a:rPr>
              <a:t>wouldn’t make </a:t>
            </a:r>
            <a:r>
              <a:rPr lang="en-US" sz="1800" dirty="0"/>
              <a:t>such a mess across the whole house!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</a:t>
            </a:r>
            <a:r>
              <a:rPr lang="en-US" sz="1800" dirty="0"/>
              <a:t> Note that the </a:t>
            </a:r>
            <a:r>
              <a:rPr lang="en-US" sz="1800" b="1" dirty="0"/>
              <a:t>subject</a:t>
            </a:r>
            <a:r>
              <a:rPr lang="en-US" sz="1800" dirty="0"/>
              <a:t> </a:t>
            </a:r>
            <a:r>
              <a:rPr lang="en-US" sz="1800" b="1" dirty="0"/>
              <a:t>cannot be the same </a:t>
            </a:r>
            <a:r>
              <a:rPr lang="en-US" sz="1800" dirty="0"/>
              <a:t>as the </a:t>
            </a:r>
            <a:r>
              <a:rPr lang="en-US" sz="1800" b="1" dirty="0"/>
              <a:t>object</a:t>
            </a:r>
            <a:r>
              <a:rPr lang="en-US" sz="1800" dirty="0"/>
              <a:t> with this structure. We often change </a:t>
            </a:r>
            <a:r>
              <a:rPr lang="en-US" sz="1800" i="1" dirty="0"/>
              <a:t>would</a:t>
            </a:r>
            <a:r>
              <a:rPr lang="en-US" sz="1800" dirty="0"/>
              <a:t> to </a:t>
            </a:r>
            <a:r>
              <a:rPr lang="en-US" sz="1800" i="1" dirty="0"/>
              <a:t>could</a:t>
            </a:r>
            <a:r>
              <a:rPr lang="en-US" sz="1800" dirty="0"/>
              <a:t> to show frustration with a personal situation.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</a:t>
            </a:r>
            <a:r>
              <a:rPr lang="en-US" sz="1800" b="1" strike="sngStrike" dirty="0">
                <a:solidFill>
                  <a:srgbClr val="E46C0A"/>
                </a:solidFill>
              </a:rPr>
              <a:t>I</a:t>
            </a:r>
            <a:r>
              <a:rPr lang="en-US" sz="1800" strike="sngStrike" dirty="0"/>
              <a:t> wish </a:t>
            </a:r>
            <a:r>
              <a:rPr lang="en-US" sz="1800" b="1" strike="sngStrike" dirty="0">
                <a:solidFill>
                  <a:srgbClr val="E46C0A"/>
                </a:solidFill>
              </a:rPr>
              <a:t>I</a:t>
            </a:r>
            <a:r>
              <a:rPr lang="en-US" sz="1800" strike="sngStrike" dirty="0"/>
              <a:t> would stop smoking.</a:t>
            </a:r>
            <a:r>
              <a:rPr lang="en-US" sz="1800" dirty="0"/>
              <a:t> I wish I </a:t>
            </a:r>
            <a:r>
              <a:rPr lang="en-US" sz="1800" dirty="0">
                <a:solidFill>
                  <a:srgbClr val="E46C0A"/>
                </a:solidFill>
              </a:rPr>
              <a:t>could</a:t>
            </a:r>
            <a:r>
              <a:rPr lang="en-US" sz="1800" dirty="0"/>
              <a:t> stop smoking.</a:t>
            </a:r>
            <a:endParaRPr lang="en-US" sz="1800" strike="sngStrike" dirty="0"/>
          </a:p>
          <a:p>
            <a:pPr marL="0" indent="0">
              <a:buNone/>
            </a:pPr>
            <a:r>
              <a:rPr lang="en-US" sz="1800" dirty="0"/>
              <a:t>	2 </a:t>
            </a:r>
            <a:r>
              <a:rPr lang="en-US" sz="1800" strike="sngStrike" dirty="0">
                <a:solidFill>
                  <a:srgbClr val="E46C0A"/>
                </a:solidFill>
              </a:rPr>
              <a:t>She</a:t>
            </a:r>
            <a:r>
              <a:rPr lang="en-US" sz="1800" strike="sngStrike" dirty="0"/>
              <a:t> wishes </a:t>
            </a:r>
            <a:r>
              <a:rPr lang="en-US" sz="1800" strike="sngStrike" dirty="0">
                <a:solidFill>
                  <a:srgbClr val="E46C0A"/>
                </a:solidFill>
              </a:rPr>
              <a:t>she</a:t>
            </a:r>
            <a:r>
              <a:rPr lang="en-US" sz="1800" strike="sngStrike" dirty="0"/>
              <a:t> would go home earlier</a:t>
            </a:r>
            <a:r>
              <a:rPr lang="en-US" sz="1800" dirty="0"/>
              <a:t>. She wishes she </a:t>
            </a:r>
            <a:r>
              <a:rPr lang="en-US" sz="1800" dirty="0">
                <a:solidFill>
                  <a:srgbClr val="E46C0A"/>
                </a:solidFill>
              </a:rPr>
              <a:t>could</a:t>
            </a:r>
            <a:r>
              <a:rPr lang="en-US" sz="1800" dirty="0"/>
              <a:t> go home earlier.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12.2</a:t>
            </a:r>
          </a:p>
        </p:txBody>
      </p:sp>
    </p:spTree>
    <p:extLst>
      <p:ext uri="{BB962C8B-B14F-4D97-AF65-F5344CB8AC3E}">
        <p14:creationId xmlns:p14="http://schemas.microsoft.com/office/powerpoint/2010/main" val="276805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699" y="1600201"/>
            <a:ext cx="8253983" cy="4444138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Complete the sentences with </a:t>
            </a:r>
            <a:r>
              <a:rPr lang="en-US" sz="1800" i="1" dirty="0"/>
              <a:t>wish</a:t>
            </a:r>
            <a:r>
              <a:rPr lang="en-US" sz="1800" dirty="0"/>
              <a:t> or </a:t>
            </a:r>
            <a:r>
              <a:rPr lang="en-US" sz="1800" i="1" dirty="0"/>
              <a:t>if only</a:t>
            </a:r>
            <a:r>
              <a:rPr lang="en-US" sz="1800" dirty="0"/>
              <a:t> and the correct form of the verb.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446088" indent="0">
              <a:lnSpc>
                <a:spcPct val="90000"/>
              </a:lnSpc>
              <a:buNone/>
            </a:pPr>
            <a:r>
              <a:rPr lang="en-US" sz="1800" dirty="0"/>
              <a:t>1 They </a:t>
            </a:r>
            <a:r>
              <a:rPr lang="en-US" sz="1800" dirty="0">
                <a:solidFill>
                  <a:srgbClr val="E46C0A"/>
                </a:solidFill>
              </a:rPr>
              <a:t>_____________________</a:t>
            </a:r>
            <a:r>
              <a:rPr lang="en-US" sz="1800" dirty="0">
                <a:solidFill>
                  <a:srgbClr val="4F81BD"/>
                </a:solidFill>
              </a:rPr>
              <a:t> </a:t>
            </a:r>
            <a:r>
              <a:rPr lang="en-US" sz="1800" dirty="0"/>
              <a:t>(buy) that house. It needs so much work on it.</a:t>
            </a:r>
          </a:p>
          <a:p>
            <a:pPr marL="446088" indent="0">
              <a:lnSpc>
                <a:spcPct val="90000"/>
              </a:lnSpc>
              <a:buNone/>
            </a:pPr>
            <a:endParaRPr lang="en-US" sz="1800" dirty="0"/>
          </a:p>
          <a:p>
            <a:pPr marL="446088" indent="0">
              <a:lnSpc>
                <a:spcPct val="90000"/>
              </a:lnSpc>
              <a:buNone/>
            </a:pPr>
            <a:r>
              <a:rPr lang="en-US" sz="1800" dirty="0"/>
              <a:t>2 We </a:t>
            </a:r>
            <a:r>
              <a:rPr lang="en-US" sz="1800" dirty="0">
                <a:solidFill>
                  <a:srgbClr val="E46C0A"/>
                </a:solidFill>
              </a:rPr>
              <a:t>____________ </a:t>
            </a:r>
            <a:r>
              <a:rPr lang="en-US" sz="1800" dirty="0">
                <a:solidFill>
                  <a:srgbClr val="000000"/>
                </a:solidFill>
              </a:rPr>
              <a:t>(we/have) more </a:t>
            </a:r>
            <a:r>
              <a:rPr lang="en-US" sz="1800" dirty="0"/>
              <a:t>space to have a bigger desk in the office.</a:t>
            </a:r>
          </a:p>
          <a:p>
            <a:pPr marL="446088" indent="0">
              <a:lnSpc>
                <a:spcPct val="90000"/>
              </a:lnSpc>
              <a:buNone/>
            </a:pPr>
            <a:endParaRPr lang="en-US" sz="1800" dirty="0"/>
          </a:p>
          <a:p>
            <a:pPr marL="446088" indent="0">
              <a:lnSpc>
                <a:spcPct val="90000"/>
              </a:lnSpc>
              <a:buNone/>
            </a:pPr>
            <a:r>
              <a:rPr lang="en-US" sz="1800" dirty="0"/>
              <a:t>3 </a:t>
            </a:r>
            <a:r>
              <a:rPr lang="en-US" sz="1800" dirty="0">
                <a:solidFill>
                  <a:srgbClr val="E46C0A"/>
                </a:solidFill>
              </a:rPr>
              <a:t>__________________</a:t>
            </a:r>
            <a:r>
              <a:rPr lang="en-US" sz="1800" dirty="0"/>
              <a:t> (she/marry) for money, she’d never have to work again!</a:t>
            </a:r>
          </a:p>
          <a:p>
            <a:pPr marL="446088" indent="0">
              <a:lnSpc>
                <a:spcPct val="90000"/>
              </a:lnSpc>
              <a:buNone/>
            </a:pPr>
            <a:endParaRPr lang="en-US" sz="1800" dirty="0"/>
          </a:p>
          <a:p>
            <a:pPr marL="446088" indent="0">
              <a:lnSpc>
                <a:spcPct val="90000"/>
              </a:lnSpc>
              <a:buNone/>
            </a:pPr>
            <a:r>
              <a:rPr lang="en-US" sz="1800" dirty="0"/>
              <a:t>4 </a:t>
            </a:r>
            <a:r>
              <a:rPr lang="en-US" sz="1800" dirty="0">
                <a:solidFill>
                  <a:srgbClr val="E46C0A"/>
                </a:solidFill>
              </a:rPr>
              <a:t>_______________ </a:t>
            </a:r>
            <a:r>
              <a:rPr lang="en-US" sz="1800" dirty="0"/>
              <a:t>(they/tell) the truth the first time, the police wouldn’t have been involved.</a:t>
            </a:r>
          </a:p>
          <a:p>
            <a:pPr marL="446088" indent="0">
              <a:lnSpc>
                <a:spcPct val="90000"/>
              </a:lnSpc>
              <a:buNone/>
            </a:pPr>
            <a:endParaRPr lang="en-US" sz="1800" dirty="0"/>
          </a:p>
          <a:p>
            <a:pPr marL="446088" indent="0">
              <a:lnSpc>
                <a:spcPct val="90000"/>
              </a:lnSpc>
              <a:buNone/>
            </a:pPr>
            <a:r>
              <a:rPr lang="en-US" sz="1800" dirty="0"/>
              <a:t>5 I </a:t>
            </a:r>
            <a:r>
              <a:rPr lang="en-US" sz="1800" dirty="0">
                <a:solidFill>
                  <a:srgbClr val="E46C0A"/>
                </a:solidFill>
              </a:rPr>
              <a:t>__________________</a:t>
            </a:r>
            <a:r>
              <a:rPr lang="en-US" sz="1800" dirty="0"/>
              <a:t> (you/stop) complaining, it’s very tiresome.</a:t>
            </a:r>
          </a:p>
          <a:p>
            <a:pPr marL="446088" indent="0">
              <a:lnSpc>
                <a:spcPct val="90000"/>
              </a:lnSpc>
              <a:buNone/>
            </a:pPr>
            <a:endParaRPr lang="en-US" sz="1800" dirty="0"/>
          </a:p>
          <a:p>
            <a:pPr marL="446088" indent="0">
              <a:lnSpc>
                <a:spcPct val="90000"/>
              </a:lnSpc>
              <a:buNone/>
            </a:pPr>
            <a:r>
              <a:rPr lang="en-US" sz="1800" dirty="0"/>
              <a:t>6 They </a:t>
            </a:r>
            <a:r>
              <a:rPr lang="en-US" sz="1800" dirty="0">
                <a:solidFill>
                  <a:srgbClr val="E46C0A"/>
                </a:solidFill>
              </a:rPr>
              <a:t>____________ </a:t>
            </a:r>
            <a:r>
              <a:rPr lang="en-US" sz="1800" dirty="0"/>
              <a:t>(we/live) nearer, then we could visit more often.</a:t>
            </a:r>
          </a:p>
          <a:p>
            <a:pPr marL="446088" indent="0">
              <a:lnSpc>
                <a:spcPct val="70000"/>
              </a:lnSpc>
              <a:buNone/>
            </a:pP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1816233" y="2298547"/>
            <a:ext cx="2469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46C0A"/>
                </a:solidFill>
              </a:rPr>
              <a:t>wish they hadn’t bought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00438" y="2904873"/>
            <a:ext cx="135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46C0A"/>
                </a:solidFill>
              </a:rPr>
              <a:t>wish we had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96030" y="3507110"/>
            <a:ext cx="2120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46C0A"/>
                </a:solidFill>
              </a:rPr>
              <a:t>If only she’d married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96030" y="4093678"/>
            <a:ext cx="1840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46C0A"/>
                </a:solidFill>
              </a:rPr>
              <a:t>If only they’d told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10262" y="4946736"/>
            <a:ext cx="2111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46C0A"/>
                </a:solidFill>
              </a:rPr>
              <a:t>wish you would stop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05092" y="5579182"/>
            <a:ext cx="1444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46C0A"/>
                </a:solidFill>
              </a:rPr>
              <a:t>wish we lived</a:t>
            </a:r>
          </a:p>
        </p:txBody>
      </p:sp>
      <p:sp>
        <p:nvSpPr>
          <p:cNvPr id="1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308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/>
              <a:t>wish</a:t>
            </a:r>
            <a:r>
              <a:rPr lang="en-US" sz="2800" dirty="0"/>
              <a:t> and </a:t>
            </a:r>
            <a:r>
              <a:rPr lang="en-US" sz="2800" i="1" dirty="0"/>
              <a:t>if only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12.2</a:t>
            </a:r>
          </a:p>
        </p:txBody>
      </p:sp>
    </p:spTree>
    <p:extLst>
      <p:ext uri="{BB962C8B-B14F-4D97-AF65-F5344CB8AC3E}">
        <p14:creationId xmlns:p14="http://schemas.microsoft.com/office/powerpoint/2010/main" val="15306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Words>474</Words>
  <Application>Microsoft Office PowerPoint</Application>
  <PresentationFormat>Экран (4:3)</PresentationFormat>
  <Paragraphs>50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wish and if only</vt:lpstr>
      <vt:lpstr>wish and if only</vt:lpstr>
      <vt:lpstr>wish and if only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56</cp:revision>
  <dcterms:created xsi:type="dcterms:W3CDTF">2014-11-25T17:00:01Z</dcterms:created>
  <dcterms:modified xsi:type="dcterms:W3CDTF">2022-08-15T13:40:35Z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-1202413608</vt:i4>
  </property>
  <property fmtid="{D5CDD505-2E9C-101B-9397-08002B2CF9AE}" pid="3" name="_NewReviewCycle">
    <vt:lpwstr/>
  </property>
  <property fmtid="{D5CDD505-2E9C-101B-9397-08002B2CF9AE}" pid="4" name="_EmailSubject">
    <vt:lpwstr>Navigate Grammar Powerpoints</vt:lpwstr>
  </property>
  <property fmtid="{D5CDD505-2E9C-101B-9397-08002B2CF9AE}" pid="5" name="_AuthorEmail">
    <vt:lpwstr>nell.hook@oup.com</vt:lpwstr>
  </property>
  <property fmtid="{D5CDD505-2E9C-101B-9397-08002B2CF9AE}" pid="6" name="_AuthorEmailDisplayName">
    <vt:lpwstr>HOOK, Nell</vt:lpwstr>
  </property>
</Properties>
</file>