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rah Kay Walker" initials="" lastIdx="1" clrIdx="0"/>
  <p:cmAuthor id="1" name="HAMILTON, Duncan" initials="HD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4C95"/>
    <a:srgbClr val="843799"/>
    <a:srgbClr val="9D2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99" d="100"/>
          <a:sy n="99" d="100"/>
        </p:scale>
        <p:origin x="10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avigate_footer_powerpoint_C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5"/>
            <a:ext cx="9169400" cy="592955"/>
          </a:xfrm>
          <a:prstGeom prst="rect">
            <a:avLst/>
          </a:prstGeom>
        </p:spPr>
      </p:pic>
      <p:pic>
        <p:nvPicPr>
          <p:cNvPr id="4" name="Picture 3" descr="Navigate_circle_powerpoint_C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</a:t>
            </a:r>
            <a:r>
              <a:rPr lang="en-US" sz="1800" i="1" dirty="0"/>
              <a:t>Would </a:t>
            </a:r>
            <a:r>
              <a:rPr lang="en-US" sz="1800" dirty="0"/>
              <a:t>has </a:t>
            </a:r>
            <a:r>
              <a:rPr lang="en-US" sz="1800" b="1" dirty="0"/>
              <a:t>three main uses</a:t>
            </a:r>
            <a:r>
              <a:rPr lang="en-US" sz="1800" dirty="0"/>
              <a:t>: to express a </a:t>
            </a:r>
            <a:r>
              <a:rPr lang="en-US" sz="1800" b="1" dirty="0"/>
              <a:t>hypothesis</a:t>
            </a:r>
            <a:r>
              <a:rPr lang="en-US" sz="1800" dirty="0"/>
              <a:t>, to make what we say sound </a:t>
            </a:r>
            <a:r>
              <a:rPr lang="en-US" sz="1800" b="1" dirty="0"/>
              <a:t>more polite </a:t>
            </a:r>
            <a:r>
              <a:rPr lang="en-US" sz="1800" dirty="0"/>
              <a:t>or </a:t>
            </a:r>
            <a:r>
              <a:rPr lang="en-US" sz="1800" b="1" dirty="0"/>
              <a:t>tentative</a:t>
            </a:r>
            <a:r>
              <a:rPr lang="en-US" sz="1800" dirty="0"/>
              <a:t> and as the </a:t>
            </a:r>
            <a:r>
              <a:rPr lang="en-US" sz="1800" b="1" dirty="0"/>
              <a:t>past form </a:t>
            </a:r>
            <a:r>
              <a:rPr lang="en-US" sz="1800" dirty="0"/>
              <a:t>of </a:t>
            </a:r>
            <a:r>
              <a:rPr lang="en-US" sz="1800" i="1" dirty="0"/>
              <a:t>will</a:t>
            </a:r>
            <a:r>
              <a:rPr lang="en-US" sz="1800" dirty="0"/>
              <a:t>.</a:t>
            </a:r>
            <a:endParaRPr lang="en-US" sz="1800" i="1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use </a:t>
            </a:r>
            <a:r>
              <a:rPr lang="en-US" sz="1800" i="1" dirty="0"/>
              <a:t>would</a:t>
            </a:r>
            <a:r>
              <a:rPr lang="en-US" sz="1800" dirty="0"/>
              <a:t> to express something </a:t>
            </a:r>
            <a:r>
              <a:rPr lang="en-US" sz="1800" b="1" dirty="0"/>
              <a:t>hypothetical</a:t>
            </a:r>
            <a:r>
              <a:rPr lang="en-US" sz="1800" dirty="0"/>
              <a:t>,</a:t>
            </a:r>
            <a:r>
              <a:rPr lang="en-US" sz="1800" b="1" dirty="0"/>
              <a:t> </a:t>
            </a:r>
            <a:r>
              <a:rPr lang="en-US" sz="1800" dirty="0"/>
              <a:t>often in </a:t>
            </a:r>
            <a:r>
              <a:rPr lang="en-US" sz="1800" b="1" dirty="0"/>
              <a:t>conditional structures </a:t>
            </a:r>
            <a:r>
              <a:rPr lang="en-US" sz="1800" dirty="0"/>
              <a:t>or with </a:t>
            </a:r>
            <a:r>
              <a:rPr lang="en-US" sz="1800" i="1" dirty="0"/>
              <a:t>wish</a:t>
            </a:r>
            <a:r>
              <a:rPr lang="en-US" sz="1800" dirty="0"/>
              <a:t>/</a:t>
            </a:r>
            <a:r>
              <a:rPr lang="en-US" sz="1800" i="1" dirty="0"/>
              <a:t>if only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He</a:t>
            </a:r>
            <a:r>
              <a:rPr lang="en-US" sz="1800" dirty="0">
                <a:solidFill>
                  <a:srgbClr val="844C95"/>
                </a:solidFill>
              </a:rPr>
              <a:t>’d </a:t>
            </a:r>
            <a:r>
              <a:rPr lang="en-US" sz="1800" dirty="0"/>
              <a:t>have come straight away if he’d known you were here.</a:t>
            </a:r>
          </a:p>
          <a:p>
            <a:pPr marL="0" indent="0"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2 I wish he </a:t>
            </a:r>
            <a:r>
              <a:rPr lang="en-US" sz="1800" dirty="0">
                <a:solidFill>
                  <a:srgbClr val="844C95"/>
                </a:solidFill>
              </a:rPr>
              <a:t>would </a:t>
            </a:r>
            <a:r>
              <a:rPr lang="en-US" sz="1800" dirty="0"/>
              <a:t>hurry up, I’m tired of waiting.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3 She</a:t>
            </a:r>
            <a:r>
              <a:rPr lang="en-US" sz="1800" dirty="0">
                <a:solidFill>
                  <a:srgbClr val="844C95"/>
                </a:solidFill>
              </a:rPr>
              <a:t>’d love </a:t>
            </a:r>
            <a:r>
              <a:rPr lang="en-US" sz="1800" dirty="0"/>
              <a:t>to</a:t>
            </a:r>
            <a:r>
              <a:rPr lang="en-US" sz="1800" dirty="0">
                <a:solidFill>
                  <a:srgbClr val="844C95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learn to play the piano.</a:t>
            </a:r>
          </a:p>
          <a:p>
            <a:pPr marL="0" indent="0">
              <a:buNone/>
            </a:pP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28564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Uses of </a:t>
            </a:r>
            <a:r>
              <a:rPr lang="en-US" sz="2800" i="1" dirty="0"/>
              <a:t>would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6.1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218496" cy="44788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often use </a:t>
            </a:r>
            <a:r>
              <a:rPr lang="en-US" sz="1800" i="1" dirty="0"/>
              <a:t>would </a:t>
            </a:r>
            <a:r>
              <a:rPr lang="en-US" sz="1800" dirty="0"/>
              <a:t>to sound </a:t>
            </a:r>
            <a:r>
              <a:rPr lang="en-US" sz="1800" b="1" dirty="0"/>
              <a:t>more polite, tactful </a:t>
            </a:r>
            <a:r>
              <a:rPr lang="en-US" sz="1800" dirty="0"/>
              <a:t>or </a:t>
            </a:r>
            <a:r>
              <a:rPr lang="en-US" sz="1800" b="1" dirty="0"/>
              <a:t>tentative </a:t>
            </a:r>
            <a:r>
              <a:rPr lang="en-US" sz="1800" dirty="0"/>
              <a:t>in</a:t>
            </a:r>
            <a:r>
              <a:rPr lang="en-US" sz="1800" b="1" dirty="0"/>
              <a:t> offers </a:t>
            </a:r>
            <a:r>
              <a:rPr lang="en-US" sz="1800" dirty="0"/>
              <a:t>and</a:t>
            </a:r>
            <a:r>
              <a:rPr lang="en-US" sz="1800" b="1" dirty="0"/>
              <a:t> requests</a:t>
            </a:r>
            <a:r>
              <a:rPr lang="en-US" sz="1800" dirty="0"/>
              <a:t>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What </a:t>
            </a:r>
            <a:r>
              <a:rPr lang="en-US" sz="1800" dirty="0">
                <a:solidFill>
                  <a:srgbClr val="844C95"/>
                </a:solidFill>
              </a:rPr>
              <a:t>would </a:t>
            </a:r>
            <a:r>
              <a:rPr lang="en-US" sz="1800" dirty="0"/>
              <a:t>you like for your main course?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2 </a:t>
            </a:r>
            <a:r>
              <a:rPr lang="en-US" sz="1800" dirty="0"/>
              <a:t>I</a:t>
            </a:r>
            <a:r>
              <a:rPr lang="en-US" sz="1800" dirty="0">
                <a:solidFill>
                  <a:srgbClr val="844C95"/>
                </a:solidFill>
              </a:rPr>
              <a:t>’d </a:t>
            </a:r>
            <a:r>
              <a:rPr lang="en-US" sz="1800" dirty="0"/>
              <a:t>like</a:t>
            </a:r>
            <a:r>
              <a:rPr lang="en-US" sz="1800" dirty="0">
                <a:solidFill>
                  <a:srgbClr val="844C95"/>
                </a:solidFill>
              </a:rPr>
              <a:t> </a:t>
            </a:r>
            <a:r>
              <a:rPr lang="en-US" sz="1800" dirty="0"/>
              <a:t>to ask you about your career choice, if you don’t mind?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use </a:t>
            </a:r>
            <a:r>
              <a:rPr lang="en-US" sz="1800" b="1" dirty="0"/>
              <a:t>phrases</a:t>
            </a:r>
            <a:r>
              <a:rPr lang="en-US" sz="1800" dirty="0"/>
              <a:t> such as </a:t>
            </a:r>
            <a:r>
              <a:rPr lang="en-US" sz="1800" i="1" dirty="0"/>
              <a:t>would </a:t>
            </a:r>
            <a:r>
              <a:rPr lang="en-US" sz="1800" dirty="0"/>
              <a:t>+ </a:t>
            </a:r>
            <a:r>
              <a:rPr lang="en-US" sz="1800" i="1" dirty="0"/>
              <a:t>sooner</a:t>
            </a:r>
            <a:r>
              <a:rPr lang="en-US" sz="1800" dirty="0"/>
              <a:t>/</a:t>
            </a:r>
            <a:r>
              <a:rPr lang="en-US" sz="1800" i="1" dirty="0"/>
              <a:t>rather</a:t>
            </a:r>
            <a:r>
              <a:rPr lang="en-US" sz="1800" dirty="0"/>
              <a:t>/</a:t>
            </a:r>
            <a:r>
              <a:rPr lang="en-US" sz="1800" i="1" dirty="0"/>
              <a:t>prefer to</a:t>
            </a:r>
            <a:r>
              <a:rPr lang="en-US" sz="1800" dirty="0"/>
              <a:t> to </a:t>
            </a:r>
            <a:r>
              <a:rPr lang="en-US" sz="1800" b="1" dirty="0"/>
              <a:t>state preferences</a:t>
            </a:r>
            <a:r>
              <a:rPr lang="en-US" sz="1800" dirty="0"/>
              <a:t>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She</a:t>
            </a:r>
            <a:r>
              <a:rPr lang="en-US" sz="1800" dirty="0">
                <a:solidFill>
                  <a:srgbClr val="844C95"/>
                </a:solidFill>
              </a:rPr>
              <a:t>’d sooner </a:t>
            </a:r>
            <a:r>
              <a:rPr lang="en-US" sz="1800" dirty="0"/>
              <a:t>get a cat than a dog.</a:t>
            </a:r>
          </a:p>
          <a:p>
            <a:pPr marL="0" indent="0">
              <a:buNone/>
            </a:pPr>
            <a:r>
              <a:rPr lang="en-US" sz="1800" dirty="0"/>
              <a:t>	2 I</a:t>
            </a:r>
            <a:r>
              <a:rPr lang="en-US" sz="1800" dirty="0">
                <a:solidFill>
                  <a:srgbClr val="844C95"/>
                </a:solidFill>
              </a:rPr>
              <a:t>’d rather </a:t>
            </a:r>
            <a:r>
              <a:rPr lang="en-US" sz="1800" dirty="0"/>
              <a:t>eat Italian this evening, if you don’t mind – I had Chinese on Sunday.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3</a:t>
            </a:r>
            <a:r>
              <a:rPr lang="en-US" sz="1800" dirty="0"/>
              <a:t> We use </a:t>
            </a:r>
            <a:r>
              <a:rPr lang="en-US" sz="1800" b="1" dirty="0"/>
              <a:t>phrases </a:t>
            </a:r>
            <a:r>
              <a:rPr lang="en-US" sz="1800" dirty="0"/>
              <a:t>such as </a:t>
            </a:r>
            <a:r>
              <a:rPr lang="en-US" sz="1800" i="1" dirty="0"/>
              <a:t>would </a:t>
            </a:r>
            <a:r>
              <a:rPr lang="en-US" sz="1800" dirty="0"/>
              <a:t>+ </a:t>
            </a:r>
            <a:r>
              <a:rPr lang="en-US" sz="1800" i="1" dirty="0"/>
              <a:t>say</a:t>
            </a:r>
            <a:r>
              <a:rPr lang="en-US" sz="1800" dirty="0"/>
              <a:t>/</a:t>
            </a:r>
            <a:r>
              <a:rPr lang="en-US" sz="1800" i="1" dirty="0"/>
              <a:t>imagine</a:t>
            </a:r>
            <a:r>
              <a:rPr lang="en-US" sz="1800" dirty="0"/>
              <a:t>/</a:t>
            </a:r>
            <a:r>
              <a:rPr lang="en-US" sz="1800" i="1" dirty="0"/>
              <a:t>have thought </a:t>
            </a:r>
            <a:r>
              <a:rPr lang="en-US" sz="1800" dirty="0"/>
              <a:t>to </a:t>
            </a:r>
            <a:r>
              <a:rPr lang="en-US" sz="1800" b="1" dirty="0"/>
              <a:t>give opinions </a:t>
            </a:r>
            <a:r>
              <a:rPr lang="en-US" sz="1800" dirty="0"/>
              <a:t>or to </a:t>
            </a:r>
            <a:r>
              <a:rPr lang="en-US" sz="1800" b="1" dirty="0"/>
              <a:t>speculate</a:t>
            </a:r>
            <a:r>
              <a:rPr lang="en-US" sz="1800" dirty="0"/>
              <a:t> </a:t>
            </a:r>
            <a:r>
              <a:rPr lang="en-US" sz="1800" b="1" dirty="0"/>
              <a:t>more tentatively</a:t>
            </a:r>
            <a:r>
              <a:rPr lang="en-US" sz="1800" dirty="0"/>
              <a:t>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I</a:t>
            </a:r>
            <a:r>
              <a:rPr lang="en-US" sz="1800" dirty="0">
                <a:solidFill>
                  <a:srgbClr val="844C95"/>
                </a:solidFill>
              </a:rPr>
              <a:t>’d say </a:t>
            </a:r>
            <a:r>
              <a:rPr lang="en-US" sz="1800" dirty="0">
                <a:solidFill>
                  <a:srgbClr val="000000"/>
                </a:solidFill>
              </a:rPr>
              <a:t>he’s going to regret this sooner or later.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2 I</a:t>
            </a:r>
            <a:r>
              <a:rPr lang="en-US" sz="1800" dirty="0">
                <a:solidFill>
                  <a:srgbClr val="844C95"/>
                </a:solidFill>
              </a:rPr>
              <a:t>’d have thought </a:t>
            </a:r>
            <a:r>
              <a:rPr lang="en-US" sz="1800" dirty="0">
                <a:solidFill>
                  <a:srgbClr val="000000"/>
                </a:solidFill>
              </a:rPr>
              <a:t>they’ve got enough to do without this new project.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28564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Uses of </a:t>
            </a:r>
            <a:r>
              <a:rPr lang="en-US" sz="2800" i="1" dirty="0"/>
              <a:t>would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6.1</a:t>
            </a:r>
          </a:p>
        </p:txBody>
      </p:sp>
    </p:spTree>
    <p:extLst>
      <p:ext uri="{BB962C8B-B14F-4D97-AF65-F5344CB8AC3E}">
        <p14:creationId xmlns:p14="http://schemas.microsoft.com/office/powerpoint/2010/main" val="62477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50291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US" sz="1800" i="1" dirty="0"/>
              <a:t>would </a:t>
            </a:r>
            <a:r>
              <a:rPr lang="en-US" sz="1800" dirty="0"/>
              <a:t>to talk about </a:t>
            </a:r>
            <a:r>
              <a:rPr lang="en-US" sz="1800" b="1" dirty="0"/>
              <a:t>repeated actions </a:t>
            </a:r>
            <a:r>
              <a:rPr lang="en-US" sz="1800" dirty="0"/>
              <a:t>or </a:t>
            </a:r>
            <a:r>
              <a:rPr lang="en-US" sz="1800" b="1" dirty="0"/>
              <a:t>habits</a:t>
            </a:r>
            <a:r>
              <a:rPr lang="en-US" sz="1800" dirty="0"/>
              <a:t> in the </a:t>
            </a:r>
            <a:r>
              <a:rPr lang="en-US" sz="1800" b="1" dirty="0"/>
              <a:t>past</a:t>
            </a:r>
            <a:r>
              <a:rPr lang="en-US" sz="1800" dirty="0"/>
              <a:t>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As a child, I </a:t>
            </a:r>
            <a:r>
              <a:rPr lang="en-US" sz="1800" dirty="0">
                <a:solidFill>
                  <a:srgbClr val="844C95"/>
                </a:solidFill>
              </a:rPr>
              <a:t>would </a:t>
            </a:r>
            <a:r>
              <a:rPr lang="en-US" sz="1800" dirty="0"/>
              <a:t>never be allowed to watch TV on schools nights.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use </a:t>
            </a:r>
            <a:r>
              <a:rPr lang="en-US" sz="1800" i="1" dirty="0"/>
              <a:t>would</a:t>
            </a:r>
            <a:r>
              <a:rPr lang="en-US" sz="1800" dirty="0"/>
              <a:t> to report </a:t>
            </a:r>
            <a:r>
              <a:rPr lang="en-US" sz="1800" b="1" dirty="0"/>
              <a:t>refusals</a:t>
            </a:r>
            <a:r>
              <a:rPr lang="en-US" sz="1800" dirty="0"/>
              <a:t> in the </a:t>
            </a:r>
            <a:r>
              <a:rPr lang="en-US" sz="1800" b="1" dirty="0"/>
              <a:t>past</a:t>
            </a:r>
            <a:r>
              <a:rPr lang="en-US" sz="1800" dirty="0"/>
              <a:t>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They </a:t>
            </a:r>
            <a:r>
              <a:rPr lang="en-US" sz="1800" dirty="0">
                <a:solidFill>
                  <a:srgbClr val="844C95"/>
                </a:solidFill>
              </a:rPr>
              <a:t>wouldn’t </a:t>
            </a:r>
            <a:r>
              <a:rPr lang="en-US" sz="1800" dirty="0"/>
              <a:t>give him the right medicine, so I had to go and buy some.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3 </a:t>
            </a:r>
            <a:r>
              <a:rPr lang="en-US" sz="1800" dirty="0"/>
              <a:t>We use </a:t>
            </a:r>
            <a:r>
              <a:rPr lang="en-US" sz="1800" i="1" dirty="0"/>
              <a:t>would </a:t>
            </a:r>
            <a:r>
              <a:rPr lang="en-US" sz="1800" dirty="0"/>
              <a:t>to talk about what </a:t>
            </a:r>
            <a:r>
              <a:rPr lang="en-US" sz="1800" b="1" dirty="0"/>
              <a:t>actually happened </a:t>
            </a:r>
            <a:r>
              <a:rPr lang="en-US" sz="1800" dirty="0"/>
              <a:t>from the </a:t>
            </a:r>
            <a:r>
              <a:rPr lang="en-US" sz="1800" b="1" dirty="0"/>
              <a:t>perspective</a:t>
            </a:r>
            <a:r>
              <a:rPr lang="en-US" sz="1800" dirty="0"/>
              <a:t> of an </a:t>
            </a:r>
            <a:r>
              <a:rPr lang="en-US" sz="1800" b="1" dirty="0"/>
              <a:t>earlier time</a:t>
            </a:r>
            <a:r>
              <a:rPr lang="en-US" sz="1800" dirty="0"/>
              <a:t>. We sometimes call this </a:t>
            </a:r>
            <a:r>
              <a:rPr lang="en-US" sz="1800" b="1" dirty="0"/>
              <a:t>the future in the past</a:t>
            </a:r>
            <a:r>
              <a:rPr lang="en-US" sz="1800" dirty="0"/>
              <a:t>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When we graduated, we never thought that we </a:t>
            </a:r>
            <a:r>
              <a:rPr lang="en-US" sz="1800" dirty="0">
                <a:solidFill>
                  <a:srgbClr val="844C95"/>
                </a:solidFill>
              </a:rPr>
              <a:t>would </a:t>
            </a:r>
            <a:r>
              <a:rPr lang="en-US" sz="1800" dirty="0"/>
              <a:t>still be friends today.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6C8B47"/>
                </a:solidFill>
              </a:rPr>
              <a:t>	</a:t>
            </a:r>
            <a:r>
              <a:rPr lang="en-US" sz="1800" dirty="0"/>
              <a:t>2</a:t>
            </a:r>
            <a:r>
              <a:rPr lang="en-US" sz="1800" dirty="0">
                <a:solidFill>
                  <a:srgbClr val="6C8B47"/>
                </a:solidFill>
              </a:rPr>
              <a:t> </a:t>
            </a:r>
            <a:r>
              <a:rPr lang="en-US" sz="1800" dirty="0"/>
              <a:t>We had no idea she </a:t>
            </a:r>
            <a:r>
              <a:rPr lang="en-US" sz="1800" dirty="0">
                <a:solidFill>
                  <a:srgbClr val="844C95"/>
                </a:solidFill>
              </a:rPr>
              <a:t>would</a:t>
            </a:r>
            <a:r>
              <a:rPr lang="en-US" sz="1800" dirty="0"/>
              <a:t> be so successful in later life.</a:t>
            </a:r>
            <a:endParaRPr lang="en-US" sz="18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28564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Uses of </a:t>
            </a:r>
            <a:r>
              <a:rPr lang="en-US" sz="2800" i="1" dirty="0"/>
              <a:t>would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6.1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3989234" y="2609802"/>
            <a:ext cx="3458006" cy="403087"/>
          </a:xfrm>
          <a:prstGeom prst="wedgeRoundRectCallout">
            <a:avLst>
              <a:gd name="adj1" fmla="val -84547"/>
              <a:gd name="adj2" fmla="val -76833"/>
              <a:gd name="adj3" fmla="val 16667"/>
            </a:avLst>
          </a:prstGeom>
          <a:noFill/>
          <a:ln w="25400">
            <a:solidFill>
              <a:srgbClr val="844C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844C95"/>
                </a:solidFill>
              </a:rPr>
              <a:t>The meaning is similar to </a:t>
            </a:r>
            <a:r>
              <a:rPr lang="en-US" b="1" i="1" dirty="0">
                <a:solidFill>
                  <a:srgbClr val="844C95"/>
                </a:solidFill>
              </a:rPr>
              <a:t>used to.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2963876" y="4110567"/>
            <a:ext cx="4483364" cy="402593"/>
          </a:xfrm>
          <a:prstGeom prst="wedgeRoundRectCallout">
            <a:avLst>
              <a:gd name="adj1" fmla="val -65806"/>
              <a:gd name="adj2" fmla="val -64444"/>
              <a:gd name="adj3" fmla="val 16667"/>
            </a:avLst>
          </a:prstGeom>
          <a:noFill/>
          <a:ln w="25400">
            <a:solidFill>
              <a:srgbClr val="844C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844C95"/>
                </a:solidFill>
              </a:rPr>
              <a:t>In this context, </a:t>
            </a:r>
            <a:r>
              <a:rPr lang="en-US" b="1" i="1" dirty="0">
                <a:solidFill>
                  <a:srgbClr val="844C95"/>
                </a:solidFill>
              </a:rPr>
              <a:t>would</a:t>
            </a:r>
            <a:r>
              <a:rPr lang="en-US" i="1" dirty="0">
                <a:solidFill>
                  <a:srgbClr val="844C95"/>
                </a:solidFill>
              </a:rPr>
              <a:t> </a:t>
            </a:r>
            <a:r>
              <a:rPr lang="en-US" dirty="0">
                <a:solidFill>
                  <a:srgbClr val="844C95"/>
                </a:solidFill>
              </a:rPr>
              <a:t>is the past form of </a:t>
            </a:r>
            <a:r>
              <a:rPr lang="en-US" b="1" i="1" dirty="0">
                <a:solidFill>
                  <a:srgbClr val="844C95"/>
                </a:solidFill>
              </a:rPr>
              <a:t>will</a:t>
            </a:r>
            <a:r>
              <a:rPr lang="en-US" i="1" dirty="0">
                <a:solidFill>
                  <a:srgbClr val="844C95"/>
                </a:solidFill>
              </a:rPr>
              <a:t>.</a:t>
            </a:r>
            <a:endParaRPr lang="en-US" b="1" i="1" dirty="0">
              <a:solidFill>
                <a:srgbClr val="844C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69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</a:t>
            </a:r>
            <a:r>
              <a:rPr lang="en-US" sz="1800" b="1" dirty="0"/>
              <a:t>In speaking</a:t>
            </a:r>
            <a:r>
              <a:rPr lang="en-US" sz="1800" dirty="0"/>
              <a:t>, we often pronounce </a:t>
            </a:r>
            <a:r>
              <a:rPr lang="en-US" sz="1800" i="1" dirty="0"/>
              <a:t>would </a:t>
            </a:r>
            <a:r>
              <a:rPr lang="en-US" sz="1800" dirty="0"/>
              <a:t> as </a:t>
            </a:r>
            <a:r>
              <a:rPr lang="en-US" sz="1800" i="1" dirty="0"/>
              <a:t>’d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She thinks an early </a:t>
            </a:r>
            <a:r>
              <a:rPr lang="en-US" sz="1800" dirty="0" err="1">
                <a:solidFill>
                  <a:srgbClr val="000000"/>
                </a:solidFill>
              </a:rPr>
              <a:t>start</a:t>
            </a:r>
            <a:r>
              <a:rPr lang="en-US" sz="1800" dirty="0" err="1">
                <a:solidFill>
                  <a:srgbClr val="844C95"/>
                </a:solidFill>
              </a:rPr>
              <a:t>’d</a:t>
            </a:r>
            <a:r>
              <a:rPr lang="en-US" sz="1800" dirty="0">
                <a:solidFill>
                  <a:srgbClr val="000000"/>
                </a:solidFill>
              </a:rPr>
              <a:t> be a good thing.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2 If only </a:t>
            </a:r>
            <a:r>
              <a:rPr lang="en-US" sz="1800" dirty="0" err="1"/>
              <a:t>John</a:t>
            </a:r>
            <a:r>
              <a:rPr lang="en-US" sz="1800" dirty="0" err="1">
                <a:solidFill>
                  <a:srgbClr val="844C95"/>
                </a:solidFill>
              </a:rPr>
              <a:t>’d</a:t>
            </a:r>
            <a:r>
              <a:rPr lang="en-US" sz="1800" dirty="0"/>
              <a:t> call, she’d stop worrying.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In writing</a:t>
            </a:r>
            <a:r>
              <a:rPr lang="en-US" sz="1800" dirty="0"/>
              <a:t>, we use the </a:t>
            </a:r>
            <a:r>
              <a:rPr lang="en-US" sz="1800" b="1" dirty="0"/>
              <a:t>full form</a:t>
            </a:r>
            <a:r>
              <a:rPr lang="en-US" sz="1800" dirty="0"/>
              <a:t> of </a:t>
            </a:r>
            <a:r>
              <a:rPr lang="en-US" sz="1800" i="1" dirty="0"/>
              <a:t>would,</a:t>
            </a:r>
            <a:r>
              <a:rPr lang="en-US" sz="1800" dirty="0"/>
              <a:t> </a:t>
            </a:r>
            <a:r>
              <a:rPr lang="en-US" sz="1800" b="1" dirty="0"/>
              <a:t>except after pronouns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I’m sure a beach holiday </a:t>
            </a:r>
            <a:r>
              <a:rPr lang="en-US" sz="1800" dirty="0">
                <a:solidFill>
                  <a:srgbClr val="844C95"/>
                </a:solidFill>
              </a:rPr>
              <a:t>would </a:t>
            </a:r>
            <a:r>
              <a:rPr lang="en-US" sz="1800" dirty="0"/>
              <a:t>be a much better idea. </a:t>
            </a:r>
          </a:p>
          <a:p>
            <a:pPr marL="0" indent="0">
              <a:buNone/>
            </a:pPr>
            <a:r>
              <a:rPr lang="en-US" sz="1800" dirty="0"/>
              <a:t>	NOT </a:t>
            </a:r>
            <a:r>
              <a:rPr lang="en-US" sz="1800" i="1" strike="sngStrike" dirty="0"/>
              <a:t>a beach </a:t>
            </a:r>
            <a:r>
              <a:rPr lang="en-US" sz="1800" i="1" strike="sngStrike" dirty="0" err="1"/>
              <a:t>holiday’d</a:t>
            </a:r>
            <a:r>
              <a:rPr lang="en-US" sz="1800" i="1" strike="sngStrike" dirty="0"/>
              <a:t> be</a:t>
            </a:r>
            <a:endParaRPr lang="en-US" sz="1800" i="1" strike="sngStrike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dirty="0"/>
              <a:t>	2 I</a:t>
            </a:r>
            <a:r>
              <a:rPr lang="en-US" sz="1800" dirty="0">
                <a:solidFill>
                  <a:srgbClr val="844C95"/>
                </a:solidFill>
              </a:rPr>
              <a:t>’d</a:t>
            </a:r>
            <a:r>
              <a:rPr lang="en-US" sz="1800" dirty="0"/>
              <a:t> rather go now than have to hurry later.</a:t>
            </a: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28564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Uses of </a:t>
            </a:r>
            <a:r>
              <a:rPr lang="en-US" sz="2800" i="1" dirty="0"/>
              <a:t>would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6.1</a:t>
            </a:r>
          </a:p>
        </p:txBody>
      </p:sp>
    </p:spTree>
    <p:extLst>
      <p:ext uri="{BB962C8B-B14F-4D97-AF65-F5344CB8AC3E}">
        <p14:creationId xmlns:p14="http://schemas.microsoft.com/office/powerpoint/2010/main" val="31830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29508" y="281990"/>
            <a:ext cx="5331284" cy="1143000"/>
          </a:xfrm>
        </p:spPr>
        <p:txBody>
          <a:bodyPr>
            <a:normAutofit/>
          </a:bodyPr>
          <a:lstStyle/>
          <a:p>
            <a:r>
              <a:rPr lang="en-US" sz="2800" dirty="0"/>
              <a:t>Uses of </a:t>
            </a:r>
            <a:r>
              <a:rPr lang="en-US" sz="2800" i="1" dirty="0"/>
              <a:t>would</a:t>
            </a:r>
            <a:endParaRPr lang="en-US" sz="2800" i="1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6160692" cy="44633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 </a:t>
            </a:r>
            <a:r>
              <a:rPr lang="en-US" sz="1800" dirty="0"/>
              <a:t>Match the sentences to their meanings.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1 My dad would always bring us chocolate on Saturdays.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2 Would you mind if I asked you some questions?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3 If I’d known it was a secret, I wouldn’t have said anything!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4 We never imagined it would be such a hit.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5 </a:t>
            </a:r>
            <a:r>
              <a:rPr lang="en-US" sz="1800" dirty="0">
                <a:solidFill>
                  <a:srgbClr val="000000"/>
                </a:solidFill>
              </a:rPr>
              <a:t>I’d rather talk to him this morning, if at all possible.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6 We all looked at the phone, but no one would dare answer it.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04397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6.1</a:t>
            </a:r>
          </a:p>
        </p:txBody>
      </p:sp>
      <p:sp>
        <p:nvSpPr>
          <p:cNvPr id="3" name="Rectangle 2"/>
          <p:cNvSpPr/>
          <p:nvPr/>
        </p:nvSpPr>
        <p:spPr>
          <a:xfrm>
            <a:off x="6798947" y="3430009"/>
            <a:ext cx="14910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rgbClr val="844C95"/>
                </a:solidFill>
              </a:rPr>
              <a:t>c) past habit</a:t>
            </a:r>
            <a:endParaRPr lang="en-US" dirty="0">
              <a:solidFill>
                <a:srgbClr val="844C95"/>
              </a:solidFill>
              <a:ea typeface="Wingdings"/>
              <a:cs typeface="Wingdings"/>
              <a:sym typeface="Wingding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89146" y="4106313"/>
            <a:ext cx="1867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rgbClr val="844C95"/>
                </a:solidFill>
              </a:rPr>
              <a:t>d) polite request</a:t>
            </a:r>
            <a:endParaRPr lang="en-US" dirty="0">
              <a:solidFill>
                <a:srgbClr val="844C95"/>
              </a:solidFill>
              <a:ea typeface="Wingdings"/>
              <a:cs typeface="Wingdings"/>
              <a:sym typeface="Wingding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08392" y="2754246"/>
            <a:ext cx="163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rgbClr val="844C95"/>
                </a:solidFill>
              </a:rPr>
              <a:t>b) hypothesis</a:t>
            </a:r>
            <a:endParaRPr lang="en-US" dirty="0">
              <a:solidFill>
                <a:srgbClr val="844C95"/>
              </a:solidFill>
              <a:ea typeface="Wingdings"/>
              <a:cs typeface="Wingdings"/>
              <a:sym typeface="Wingding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86957" y="5417236"/>
            <a:ext cx="2502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rgbClr val="844C95"/>
                </a:solidFill>
              </a:rPr>
              <a:t>f) the future in the past</a:t>
            </a:r>
            <a:endParaRPr lang="en-US" dirty="0">
              <a:solidFill>
                <a:srgbClr val="844C95"/>
              </a:solidFill>
              <a:ea typeface="Wingdings"/>
              <a:cs typeface="Wingdings"/>
              <a:sym typeface="Wingding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05960" y="2127465"/>
            <a:ext cx="1785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rgbClr val="844C95"/>
                </a:solidFill>
              </a:rPr>
              <a:t>a) preference</a:t>
            </a:r>
            <a:endParaRPr lang="en-US" dirty="0">
              <a:solidFill>
                <a:srgbClr val="844C95"/>
              </a:solidFill>
              <a:ea typeface="Wingdings"/>
              <a:cs typeface="Wingdings"/>
              <a:sym typeface="Wingding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98947" y="4733332"/>
            <a:ext cx="1879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rgbClr val="844C95"/>
                </a:solidFill>
              </a:rPr>
              <a:t>e) past refusal</a:t>
            </a:r>
            <a:endParaRPr lang="en-US" dirty="0">
              <a:solidFill>
                <a:srgbClr val="844C95"/>
              </a:solidFill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4051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96 0.00186 L -0.66562 -0.143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83" y="-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358 -4.44444E-6 L -0.65972 -0.138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16" y="-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81 -2.22222E-6 L -0.65972 0.1576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854" y="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95 -0.00718 L -0.6592 -0.1402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63" y="-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08 2.96296E-6 L -0.65694 0.4393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16" y="2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68 0.0037 L -0.66145 0.1444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97" y="7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6" grpId="0"/>
      <p:bldP spid="17" grpId="0"/>
      <p:bldP spid="18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598</Words>
  <Application>Microsoft Office PowerPoint</Application>
  <PresentationFormat>Экран (4:3)</PresentationFormat>
  <Paragraphs>86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Uses of would</vt:lpstr>
      <vt:lpstr>Uses of would</vt:lpstr>
      <vt:lpstr>Uses of would</vt:lpstr>
      <vt:lpstr>Uses of would</vt:lpstr>
      <vt:lpstr>Uses of would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78</cp:revision>
  <dcterms:created xsi:type="dcterms:W3CDTF">2014-11-25T17:00:01Z</dcterms:created>
  <dcterms:modified xsi:type="dcterms:W3CDTF">2022-08-15T13:39:16Z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-1470866681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duncan.hamilton@oup.com</vt:lpwstr>
  </property>
  <property fmtid="{D5CDD505-2E9C-101B-9397-08002B2CF9AE}" pid="6" name="_AuthorEmailDisplayName">
    <vt:lpwstr>HAMILTON, Duncan</vt:lpwstr>
  </property>
  <property fmtid="{D5CDD505-2E9C-101B-9397-08002B2CF9AE}" pid="7" name="_PreviousAdHocReviewCycleID">
    <vt:i4>-252154465</vt:i4>
  </property>
</Properties>
</file>