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9" r:id="rId1"/>
  </p:sldMasterIdLst>
  <p:notesMasterIdLst>
    <p:notesMasterId r:id="rId7"/>
  </p:notesMasterIdLst>
  <p:sldIdLst>
    <p:sldId id="256" r:id="rId2"/>
    <p:sldId id="260" r:id="rId3"/>
    <p:sldId id="261" r:id="rId4"/>
    <p:sldId id="262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AMILTON, Duncan" initials="HD" lastIdx="13" clrIdx="0"/>
  <p:cmAuthor id="1" name="Sarah Kay Walker" initials="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44C95"/>
    <a:srgbClr val="843799"/>
    <a:srgbClr val="9D2A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12" autoAdjust="0"/>
    <p:restoredTop sz="94737" autoAdjust="0"/>
  </p:normalViewPr>
  <p:slideViewPr>
    <p:cSldViewPr snapToGrid="0" snapToObjects="1">
      <p:cViewPr varScale="1">
        <p:scale>
          <a:sx n="99" d="100"/>
          <a:sy n="99" d="100"/>
        </p:scale>
        <p:origin x="108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898D7-9902-A647-ACD0-770A9B33B4B8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78C364-FCFF-BF4A-96FF-AA94F1ECE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821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-220133" y="515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408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avigate_footer_powerpoint_C1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86265"/>
            <a:ext cx="9169400" cy="592955"/>
          </a:xfrm>
          <a:prstGeom prst="rect">
            <a:avLst/>
          </a:prstGeom>
        </p:spPr>
      </p:pic>
      <p:pic>
        <p:nvPicPr>
          <p:cNvPr id="4" name="Picture 3" descr="Navigate_circle_powerpoint_C1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67" y="467202"/>
            <a:ext cx="390223" cy="80292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7700" y="2746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7700" y="1600201"/>
            <a:ext cx="8039100" cy="4178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7644359" y="6054660"/>
            <a:ext cx="1448839" cy="235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0"/>
            <a:r>
              <a:rPr lang="en-GB" sz="1400" b="0" i="0" u="none" strike="noStrike" kern="1200" baseline="30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© Oxford University Press</a:t>
            </a:r>
          </a:p>
        </p:txBody>
      </p:sp>
    </p:spTree>
    <p:extLst>
      <p:ext uri="{BB962C8B-B14F-4D97-AF65-F5344CB8AC3E}">
        <p14:creationId xmlns:p14="http://schemas.microsoft.com/office/powerpoint/2010/main" val="521371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44317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We often use </a:t>
            </a:r>
            <a:r>
              <a:rPr lang="en-US" sz="1800" b="1" dirty="0"/>
              <a:t>past tenses </a:t>
            </a:r>
            <a:r>
              <a:rPr lang="en-US" sz="1800" dirty="0"/>
              <a:t>and </a:t>
            </a:r>
            <a:r>
              <a:rPr lang="en-US" sz="1800" i="1" dirty="0"/>
              <a:t>would</a:t>
            </a:r>
            <a:r>
              <a:rPr lang="en-US" sz="1800" dirty="0"/>
              <a:t> in various phrases to talk about </a:t>
            </a:r>
            <a:r>
              <a:rPr lang="en-US" sz="1800" b="1" dirty="0"/>
              <a:t>unreal</a:t>
            </a:r>
            <a:r>
              <a:rPr lang="en-US" sz="1800" dirty="0"/>
              <a:t> situations or situations that </a:t>
            </a:r>
            <a:r>
              <a:rPr lang="en-US" sz="1800" b="1" dirty="0"/>
              <a:t>we want to happen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r>
              <a:rPr lang="en-US" sz="1800" b="1" dirty="0"/>
              <a:t>2 </a:t>
            </a:r>
            <a:r>
              <a:rPr lang="en-US" sz="1800" dirty="0"/>
              <a:t>We use the </a:t>
            </a:r>
            <a:r>
              <a:rPr lang="en-US" sz="1800" b="1" dirty="0"/>
              <a:t>past simple </a:t>
            </a:r>
            <a:r>
              <a:rPr lang="en-US" sz="1800" dirty="0"/>
              <a:t>or </a:t>
            </a:r>
            <a:r>
              <a:rPr lang="en-US" sz="1800" b="1" dirty="0"/>
              <a:t>past continuous </a:t>
            </a:r>
            <a:r>
              <a:rPr lang="en-US" sz="1800" dirty="0"/>
              <a:t>to refer to </a:t>
            </a:r>
            <a:r>
              <a:rPr lang="en-US" sz="1800" b="1" dirty="0"/>
              <a:t>present </a:t>
            </a:r>
            <a:r>
              <a:rPr lang="en-US" sz="1800" dirty="0"/>
              <a:t>or</a:t>
            </a:r>
            <a:r>
              <a:rPr lang="en-US" sz="1800" b="1" dirty="0"/>
              <a:t> future situations </a:t>
            </a:r>
            <a:r>
              <a:rPr lang="en-US" sz="1800" dirty="0"/>
              <a:t>and the </a:t>
            </a:r>
            <a:r>
              <a:rPr lang="en-US" sz="1800" b="1" dirty="0"/>
              <a:t>past perfect </a:t>
            </a:r>
            <a:r>
              <a:rPr lang="en-US" sz="1800" dirty="0"/>
              <a:t>for </a:t>
            </a:r>
            <a:r>
              <a:rPr lang="en-US" sz="1800" b="1" dirty="0"/>
              <a:t>past situations</a:t>
            </a:r>
            <a:r>
              <a:rPr lang="en-US" sz="1800" dirty="0"/>
              <a:t>.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000000"/>
                </a:solidFill>
              </a:rPr>
              <a:t>	1 </a:t>
            </a:r>
            <a:r>
              <a:rPr lang="en-US" sz="1800" dirty="0">
                <a:solidFill>
                  <a:srgbClr val="844C95"/>
                </a:solidFill>
              </a:rPr>
              <a:t>If only I’d known </a:t>
            </a:r>
            <a:r>
              <a:rPr lang="en-US" sz="1800" dirty="0"/>
              <a:t>earlier, I could have done something to help.</a:t>
            </a:r>
            <a:endParaRPr lang="en-US" sz="1800" dirty="0">
              <a:solidFill>
                <a:srgbClr val="9D2AA6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/>
              <a:t>	2 I</a:t>
            </a:r>
            <a:r>
              <a:rPr lang="en-US" sz="1800" dirty="0">
                <a:solidFill>
                  <a:srgbClr val="844C95"/>
                </a:solidFill>
              </a:rPr>
              <a:t>’d rather they hadn’t told </a:t>
            </a:r>
            <a:r>
              <a:rPr lang="en-US" sz="1800" dirty="0">
                <a:solidFill>
                  <a:srgbClr val="000000"/>
                </a:solidFill>
              </a:rPr>
              <a:t>me as it makes things a bit awkward at work now.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000000"/>
                </a:solidFill>
              </a:rPr>
              <a:t>	3 I bet now they</a:t>
            </a:r>
            <a:r>
              <a:rPr lang="en-US" sz="1800" dirty="0">
                <a:solidFill>
                  <a:srgbClr val="844C95"/>
                </a:solidFill>
              </a:rPr>
              <a:t>’re wishing they hadn’t volunteered </a:t>
            </a:r>
            <a:r>
              <a:rPr lang="en-US" sz="1800" dirty="0"/>
              <a:t>to do the presentation!</a:t>
            </a:r>
            <a:endParaRPr lang="en-US" sz="1800" dirty="0">
              <a:solidFill>
                <a:srgbClr val="6C8B47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/>
              <a:t>	4 Stop </a:t>
            </a:r>
            <a:r>
              <a:rPr lang="en-US" sz="1800" dirty="0">
                <a:solidFill>
                  <a:srgbClr val="844C95"/>
                </a:solidFill>
              </a:rPr>
              <a:t>acting as if you were </a:t>
            </a:r>
            <a:r>
              <a:rPr lang="en-US" sz="1800" dirty="0"/>
              <a:t>the boss and do some work!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/>
              <a:t>	5 </a:t>
            </a:r>
            <a:r>
              <a:rPr lang="en-US" sz="1800" dirty="0">
                <a:solidFill>
                  <a:srgbClr val="000000"/>
                </a:solidFill>
              </a:rPr>
              <a:t>He’</a:t>
            </a:r>
            <a:r>
              <a:rPr lang="en-US" sz="1800" dirty="0">
                <a:solidFill>
                  <a:srgbClr val="844C95"/>
                </a:solidFill>
              </a:rPr>
              <a:t>d rather we didn’t call </a:t>
            </a:r>
            <a:r>
              <a:rPr lang="en-US" sz="1800" dirty="0"/>
              <a:t>him at the weekend. Let’s wait till Monday.</a:t>
            </a:r>
            <a:endParaRPr lang="en-US" sz="1800" dirty="0">
              <a:solidFill>
                <a:srgbClr val="6C8B47"/>
              </a:solidFill>
            </a:endParaRPr>
          </a:p>
        </p:txBody>
      </p:sp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6431116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Past tenses and </a:t>
            </a:r>
            <a:r>
              <a:rPr lang="en-US" sz="2800" i="1" dirty="0"/>
              <a:t>would</a:t>
            </a:r>
            <a:r>
              <a:rPr lang="en-US" sz="2800" dirty="0"/>
              <a:t> for unreal situations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1525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844C95"/>
                </a:solidFill>
              </a:rPr>
              <a:t>7.2</a:t>
            </a:r>
          </a:p>
        </p:txBody>
      </p:sp>
    </p:spTree>
    <p:extLst>
      <p:ext uri="{BB962C8B-B14F-4D97-AF65-F5344CB8AC3E}">
        <p14:creationId xmlns:p14="http://schemas.microsoft.com/office/powerpoint/2010/main" val="1157281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44905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To talk about what we </a:t>
            </a:r>
            <a:r>
              <a:rPr lang="en-US" sz="1800" b="1" dirty="0"/>
              <a:t>prefer</a:t>
            </a:r>
            <a:r>
              <a:rPr lang="en-US" sz="1800" dirty="0"/>
              <a:t> someone to do or what we </a:t>
            </a:r>
            <a:r>
              <a:rPr lang="en-US" sz="1800" b="1" dirty="0"/>
              <a:t>want to happen</a:t>
            </a:r>
            <a:r>
              <a:rPr lang="en-US" sz="1800" dirty="0"/>
              <a:t>, we use </a:t>
            </a:r>
            <a:r>
              <a:rPr lang="en-US" sz="1800" i="1" dirty="0"/>
              <a:t>would rather</a:t>
            </a:r>
            <a:r>
              <a:rPr lang="en-US" sz="1800" dirty="0"/>
              <a:t>/</a:t>
            </a:r>
            <a:r>
              <a:rPr lang="en-US" sz="1800" i="1" dirty="0"/>
              <a:t>sooner </a:t>
            </a:r>
            <a:r>
              <a:rPr lang="en-US" sz="1800" dirty="0"/>
              <a:t>+ </a:t>
            </a:r>
            <a:r>
              <a:rPr lang="en-US" sz="1800" b="1" dirty="0"/>
              <a:t>subject</a:t>
            </a:r>
            <a:r>
              <a:rPr lang="en-US" sz="1800" dirty="0"/>
              <a:t> + </a:t>
            </a:r>
            <a:r>
              <a:rPr lang="en-US" sz="1800" b="1" dirty="0"/>
              <a:t>past tense</a:t>
            </a:r>
            <a:r>
              <a:rPr lang="en-US" sz="1800" dirty="0"/>
              <a:t>. </a:t>
            </a: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	1 I</a:t>
            </a:r>
            <a:r>
              <a:rPr lang="en-US" sz="1800" dirty="0">
                <a:solidFill>
                  <a:srgbClr val="844C95"/>
                </a:solidFill>
              </a:rPr>
              <a:t>’d rather/sooner you spoke </a:t>
            </a:r>
            <a:r>
              <a:rPr lang="en-US" sz="1800" dirty="0"/>
              <a:t>to him in person than by phone tomorrow.</a:t>
            </a:r>
            <a:endParaRPr lang="en-US" sz="1800" dirty="0">
              <a:solidFill>
                <a:srgbClr val="6C8B47"/>
              </a:solidFill>
            </a:endParaRPr>
          </a:p>
          <a:p>
            <a:pPr marL="0" indent="0">
              <a:lnSpc>
                <a:spcPct val="50000"/>
              </a:lnSpc>
              <a:buNone/>
            </a:pPr>
            <a:r>
              <a:rPr lang="en-US" sz="1800" dirty="0"/>
              <a:t>	</a:t>
            </a:r>
          </a:p>
          <a:p>
            <a:pPr marL="0" indent="0">
              <a:buNone/>
            </a:pPr>
            <a:r>
              <a:rPr lang="en-US" sz="1800" b="1" dirty="0"/>
              <a:t>2 </a:t>
            </a:r>
            <a:r>
              <a:rPr lang="en-US" sz="1800" dirty="0"/>
              <a:t>When the </a:t>
            </a:r>
            <a:r>
              <a:rPr lang="en-US" sz="1800" b="1" dirty="0"/>
              <a:t>subject</a:t>
            </a:r>
            <a:r>
              <a:rPr lang="en-US" sz="1800" dirty="0"/>
              <a:t> of </a:t>
            </a:r>
            <a:r>
              <a:rPr lang="en-US" sz="1800" b="1" dirty="0"/>
              <a:t>both verbs </a:t>
            </a:r>
            <a:r>
              <a:rPr lang="en-US" sz="1800" dirty="0"/>
              <a:t>is the </a:t>
            </a:r>
            <a:r>
              <a:rPr lang="en-US" sz="1800" b="1" dirty="0"/>
              <a:t>same</a:t>
            </a:r>
            <a:r>
              <a:rPr lang="en-US" sz="1800" dirty="0"/>
              <a:t> we use </a:t>
            </a:r>
            <a:r>
              <a:rPr lang="en-US" sz="1800" i="1" dirty="0"/>
              <a:t>would rather</a:t>
            </a:r>
            <a:r>
              <a:rPr lang="en-US" sz="1800" dirty="0"/>
              <a:t>/</a:t>
            </a:r>
            <a:r>
              <a:rPr lang="en-US" sz="1800" i="1" dirty="0"/>
              <a:t>sooner </a:t>
            </a:r>
            <a:r>
              <a:rPr lang="en-US" sz="1800" dirty="0"/>
              <a:t>+ </a:t>
            </a:r>
            <a:r>
              <a:rPr lang="en-US" sz="1800" b="1" dirty="0"/>
              <a:t>infinitive</a:t>
            </a:r>
            <a:r>
              <a:rPr lang="en-US" sz="1800" dirty="0"/>
              <a:t> without </a:t>
            </a:r>
            <a:r>
              <a:rPr lang="en-US" sz="1800" i="1" dirty="0"/>
              <a:t>to</a:t>
            </a:r>
            <a:r>
              <a:rPr lang="en-US" sz="1800" dirty="0"/>
              <a:t>. </a:t>
            </a: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	1 I</a:t>
            </a:r>
            <a:r>
              <a:rPr lang="en-US" sz="1800" dirty="0">
                <a:solidFill>
                  <a:srgbClr val="844C95"/>
                </a:solidFill>
              </a:rPr>
              <a:t>’d rather live</a:t>
            </a:r>
            <a:r>
              <a:rPr lang="en-US" sz="1800" dirty="0"/>
              <a:t> in the countryside than in a city.</a:t>
            </a:r>
          </a:p>
          <a:p>
            <a:pPr marL="0" indent="0">
              <a:buNone/>
            </a:pPr>
            <a:r>
              <a:rPr lang="en-US" sz="1800" dirty="0"/>
              <a:t>	2 She</a:t>
            </a:r>
            <a:r>
              <a:rPr lang="en-US" sz="1800" dirty="0">
                <a:solidFill>
                  <a:srgbClr val="844C95"/>
                </a:solidFill>
              </a:rPr>
              <a:t>’d sooner swim </a:t>
            </a:r>
            <a:r>
              <a:rPr lang="en-US" sz="1800" dirty="0">
                <a:solidFill>
                  <a:srgbClr val="000000"/>
                </a:solidFill>
              </a:rPr>
              <a:t>with sharks than have to do a parachute jump! </a:t>
            </a:r>
          </a:p>
          <a:p>
            <a:pPr marL="0" indent="0">
              <a:lnSpc>
                <a:spcPct val="50000"/>
              </a:lnSpc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rgbClr val="000000"/>
                </a:solidFill>
              </a:rPr>
              <a:t>3 </a:t>
            </a:r>
            <a:r>
              <a:rPr lang="en-US" sz="1800" dirty="0">
                <a:solidFill>
                  <a:srgbClr val="000000"/>
                </a:solidFill>
              </a:rPr>
              <a:t>Note that we can use </a:t>
            </a:r>
            <a:r>
              <a:rPr lang="en-US" sz="1800" i="1" dirty="0"/>
              <a:t>would rather</a:t>
            </a:r>
            <a:r>
              <a:rPr lang="en-US" sz="1800" dirty="0"/>
              <a:t>/</a:t>
            </a:r>
            <a:r>
              <a:rPr lang="en-US" sz="1800" i="1" dirty="0"/>
              <a:t>sooner </a:t>
            </a:r>
            <a:r>
              <a:rPr lang="en-US" sz="1800" dirty="0"/>
              <a:t>+ </a:t>
            </a:r>
            <a:r>
              <a:rPr lang="en-US" sz="1800" b="1" dirty="0"/>
              <a:t>subject</a:t>
            </a:r>
            <a:r>
              <a:rPr lang="en-US" sz="1800" dirty="0"/>
              <a:t> + </a:t>
            </a:r>
            <a:r>
              <a:rPr lang="en-US" sz="1800" b="1" dirty="0"/>
              <a:t>present tense </a:t>
            </a:r>
            <a:r>
              <a:rPr lang="en-US" sz="1800" dirty="0"/>
              <a:t>to sound more direct, perhaps as a polite order</a:t>
            </a:r>
            <a:r>
              <a:rPr lang="en-US" sz="1800" i="1" dirty="0">
                <a:solidFill>
                  <a:srgbClr val="00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1800" i="1" dirty="0">
                <a:solidFill>
                  <a:srgbClr val="000000"/>
                </a:solidFill>
              </a:rPr>
              <a:t>	</a:t>
            </a:r>
            <a:r>
              <a:rPr lang="en-US" sz="1800" dirty="0">
                <a:solidFill>
                  <a:srgbClr val="000000"/>
                </a:solidFill>
              </a:rPr>
              <a:t>1 I</a:t>
            </a:r>
            <a:r>
              <a:rPr lang="en-US" sz="1800" dirty="0">
                <a:solidFill>
                  <a:srgbClr val="844C95"/>
                </a:solidFill>
              </a:rPr>
              <a:t>’d rather </a:t>
            </a:r>
            <a:r>
              <a:rPr lang="en-US" sz="1800" dirty="0">
                <a:solidFill>
                  <a:srgbClr val="000000"/>
                </a:solidFill>
              </a:rPr>
              <a:t>you </a:t>
            </a:r>
            <a:r>
              <a:rPr lang="en-US" sz="1800" dirty="0">
                <a:solidFill>
                  <a:srgbClr val="844C95"/>
                </a:solidFill>
              </a:rPr>
              <a:t>don’t sit </a:t>
            </a:r>
            <a:r>
              <a:rPr lang="en-US" sz="1800" dirty="0">
                <a:solidFill>
                  <a:srgbClr val="000000"/>
                </a:solidFill>
              </a:rPr>
              <a:t>there.</a:t>
            </a:r>
            <a:endParaRPr lang="en-US" sz="1800" dirty="0">
              <a:solidFill>
                <a:srgbClr val="7030A0"/>
              </a:solidFill>
            </a:endParaRPr>
          </a:p>
        </p:txBody>
      </p:sp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6431116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Past tenses and </a:t>
            </a:r>
            <a:r>
              <a:rPr lang="en-US" sz="2800" i="1" dirty="0"/>
              <a:t>would</a:t>
            </a:r>
            <a:r>
              <a:rPr lang="en-US" sz="2800" dirty="0"/>
              <a:t> for unreal situations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1525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844C95"/>
                </a:solidFill>
              </a:rPr>
              <a:t>7.2</a:t>
            </a:r>
          </a:p>
        </p:txBody>
      </p:sp>
      <p:sp>
        <p:nvSpPr>
          <p:cNvPr id="6" name="Rounded Rectangular Callout 5"/>
          <p:cNvSpPr/>
          <p:nvPr/>
        </p:nvSpPr>
        <p:spPr>
          <a:xfrm>
            <a:off x="3505073" y="2281101"/>
            <a:ext cx="4882788" cy="587912"/>
          </a:xfrm>
          <a:prstGeom prst="wedgeRoundRectCallout">
            <a:avLst>
              <a:gd name="adj1" fmla="val -74021"/>
              <a:gd name="adj2" fmla="val 58730"/>
              <a:gd name="adj3" fmla="val 16667"/>
            </a:avLst>
          </a:prstGeom>
          <a:noFill/>
          <a:ln w="25400">
            <a:solidFill>
              <a:srgbClr val="844C9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rgbClr val="844C95"/>
                </a:solidFill>
              </a:rPr>
              <a:t>would sooner</a:t>
            </a:r>
            <a:r>
              <a:rPr lang="en-US" dirty="0">
                <a:solidFill>
                  <a:srgbClr val="844C95"/>
                </a:solidFill>
              </a:rPr>
              <a:t> can be considered </a:t>
            </a:r>
            <a:r>
              <a:rPr lang="en-US" b="1" dirty="0">
                <a:solidFill>
                  <a:srgbClr val="844C95"/>
                </a:solidFill>
              </a:rPr>
              <a:t>less formal </a:t>
            </a:r>
            <a:r>
              <a:rPr lang="en-US" dirty="0">
                <a:solidFill>
                  <a:srgbClr val="844C95"/>
                </a:solidFill>
              </a:rPr>
              <a:t>than </a:t>
            </a:r>
            <a:r>
              <a:rPr lang="en-US" i="1" dirty="0">
                <a:solidFill>
                  <a:srgbClr val="844C95"/>
                </a:solidFill>
              </a:rPr>
              <a:t>would rather</a:t>
            </a:r>
            <a:r>
              <a:rPr lang="en-US" dirty="0">
                <a:solidFill>
                  <a:srgbClr val="844C95"/>
                </a:solidFill>
              </a:rPr>
              <a:t> and is used more in </a:t>
            </a:r>
            <a:r>
              <a:rPr lang="en-US" b="1" dirty="0">
                <a:solidFill>
                  <a:srgbClr val="844C95"/>
                </a:solidFill>
              </a:rPr>
              <a:t>speaking</a:t>
            </a:r>
            <a:r>
              <a:rPr lang="en-US" dirty="0">
                <a:solidFill>
                  <a:srgbClr val="844C95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27840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47699" y="1600201"/>
            <a:ext cx="8361351" cy="41782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When we talk about something we </a:t>
            </a:r>
            <a:r>
              <a:rPr lang="en-US" sz="1800" b="1" dirty="0"/>
              <a:t>want to happen </a:t>
            </a:r>
            <a:r>
              <a:rPr lang="en-US" sz="1800" dirty="0"/>
              <a:t>or that </a:t>
            </a:r>
            <a:r>
              <a:rPr lang="en-US" sz="1800" b="1" dirty="0"/>
              <a:t>has to be done </a:t>
            </a:r>
            <a:r>
              <a:rPr lang="en-US" sz="1800" dirty="0"/>
              <a:t>now or in the </a:t>
            </a:r>
            <a:r>
              <a:rPr lang="en-US" sz="1800" b="1" dirty="0"/>
              <a:t>near future </a:t>
            </a:r>
            <a:r>
              <a:rPr lang="en-US" sz="1800" dirty="0"/>
              <a:t>we</a:t>
            </a:r>
            <a:r>
              <a:rPr lang="en-US" sz="1800" b="1" dirty="0"/>
              <a:t> </a:t>
            </a:r>
            <a:r>
              <a:rPr lang="en-US" sz="1800" dirty="0"/>
              <a:t>use the phrases </a:t>
            </a:r>
            <a:r>
              <a:rPr lang="en-US" sz="1800" i="1" dirty="0"/>
              <a:t>it’s time, it’s about time </a:t>
            </a:r>
            <a:r>
              <a:rPr lang="en-US" sz="1800" dirty="0"/>
              <a:t>and </a:t>
            </a:r>
            <a:r>
              <a:rPr lang="en-US" sz="1800" i="1" dirty="0"/>
              <a:t>it’s high time</a:t>
            </a:r>
            <a:r>
              <a:rPr lang="en-US" sz="1800" dirty="0"/>
              <a:t> + </a:t>
            </a:r>
            <a:r>
              <a:rPr lang="en-US" sz="1800" b="1" dirty="0"/>
              <a:t>past simple</a:t>
            </a:r>
            <a:r>
              <a:rPr lang="en-US" sz="1800" dirty="0"/>
              <a:t>/</a:t>
            </a:r>
            <a:r>
              <a:rPr lang="en-US" sz="1800" b="1" dirty="0"/>
              <a:t>continuous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	1 </a:t>
            </a:r>
            <a:r>
              <a:rPr lang="en-US" sz="1800" dirty="0">
                <a:solidFill>
                  <a:srgbClr val="844C95"/>
                </a:solidFill>
              </a:rPr>
              <a:t>It’s time she learnt</a:t>
            </a:r>
            <a:r>
              <a:rPr lang="en-US" sz="1800" dirty="0"/>
              <a:t> to cook for herself if she doesn’t like my cooking!</a:t>
            </a:r>
            <a:endParaRPr lang="en-US" sz="1800" dirty="0">
              <a:solidFill>
                <a:srgbClr val="6C8B47"/>
              </a:solidFill>
            </a:endParaRPr>
          </a:p>
          <a:p>
            <a:pPr marL="0" indent="0">
              <a:buNone/>
            </a:pPr>
            <a:r>
              <a:rPr lang="en-US" sz="1800" dirty="0"/>
              <a:t>	2 </a:t>
            </a:r>
            <a:r>
              <a:rPr lang="en-US" sz="1800" dirty="0">
                <a:solidFill>
                  <a:srgbClr val="844C95"/>
                </a:solidFill>
              </a:rPr>
              <a:t>It’s about time we set off</a:t>
            </a:r>
            <a:r>
              <a:rPr lang="en-US" sz="1800" dirty="0"/>
              <a:t>, we’ve got a long and exciting journey ahead of us.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	3 </a:t>
            </a:r>
            <a:r>
              <a:rPr lang="en-US" sz="1800" dirty="0">
                <a:solidFill>
                  <a:srgbClr val="844C95"/>
                </a:solidFill>
              </a:rPr>
              <a:t>It’s high time we were going </a:t>
            </a:r>
            <a:r>
              <a:rPr lang="en-US" sz="1800" dirty="0"/>
              <a:t>to bed, it’s getting late.</a:t>
            </a:r>
            <a:endParaRPr lang="en-US" sz="1800" dirty="0">
              <a:solidFill>
                <a:srgbClr val="6C8B47"/>
              </a:solidFill>
            </a:endParaRP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2 </a:t>
            </a:r>
            <a:r>
              <a:rPr lang="en-US" sz="1800" dirty="0"/>
              <a:t>We also use verbs such as </a:t>
            </a:r>
            <a:r>
              <a:rPr lang="en-US" sz="1800" i="1" dirty="0"/>
              <a:t>act</a:t>
            </a:r>
            <a:r>
              <a:rPr lang="en-US" sz="1800" dirty="0"/>
              <a:t>/</a:t>
            </a:r>
            <a:r>
              <a:rPr lang="en-US" sz="1800" i="1" dirty="0"/>
              <a:t>behave </a:t>
            </a:r>
            <a:r>
              <a:rPr lang="en-US" sz="1800" dirty="0"/>
              <a:t>etc. + </a:t>
            </a:r>
            <a:r>
              <a:rPr lang="en-US" sz="1800" i="1" dirty="0"/>
              <a:t>as if</a:t>
            </a:r>
            <a:r>
              <a:rPr lang="en-US" sz="1800" dirty="0"/>
              <a:t>/</a:t>
            </a:r>
            <a:r>
              <a:rPr lang="en-US" sz="1800" i="1" dirty="0"/>
              <a:t>as though</a:t>
            </a:r>
            <a:r>
              <a:rPr lang="en-US" sz="1800" dirty="0"/>
              <a:t> + </a:t>
            </a:r>
            <a:r>
              <a:rPr lang="en-US" sz="1800" b="1" dirty="0"/>
              <a:t>past tenses</a:t>
            </a:r>
            <a:r>
              <a:rPr lang="en-US" sz="1800" dirty="0"/>
              <a:t> to show that a present situation is </a:t>
            </a:r>
            <a:r>
              <a:rPr lang="en-US" sz="1800" b="1" dirty="0"/>
              <a:t>untrue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>
              <a:solidFill>
                <a:srgbClr val="9D2AA6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	1 They’re </a:t>
            </a:r>
            <a:r>
              <a:rPr lang="en-US" sz="1800" dirty="0">
                <a:solidFill>
                  <a:srgbClr val="844C95"/>
                </a:solidFill>
              </a:rPr>
              <a:t>behaving as though they were </a:t>
            </a:r>
            <a:r>
              <a:rPr lang="en-US" sz="1800" dirty="0"/>
              <a:t>old friends, but they’ve only just met.</a:t>
            </a:r>
            <a:endParaRPr lang="en-US" sz="1800" b="1" dirty="0"/>
          </a:p>
          <a:p>
            <a:pPr marL="0" indent="0">
              <a:buNone/>
            </a:pPr>
            <a:r>
              <a:rPr lang="en-US" sz="1800" dirty="0"/>
              <a:t>	2 We </a:t>
            </a:r>
            <a:r>
              <a:rPr lang="en-US" sz="1800" dirty="0">
                <a:solidFill>
                  <a:srgbClr val="844C95"/>
                </a:solidFill>
              </a:rPr>
              <a:t>were acting as if we’d finished </a:t>
            </a:r>
            <a:r>
              <a:rPr lang="en-US" sz="1800" dirty="0">
                <a:solidFill>
                  <a:srgbClr val="000000"/>
                </a:solidFill>
              </a:rPr>
              <a:t>our exams, but we still had three to go</a:t>
            </a:r>
            <a:r>
              <a:rPr lang="en-US" sz="1800" dirty="0"/>
              <a:t>!</a:t>
            </a:r>
          </a:p>
        </p:txBody>
      </p:sp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6431116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Past tenses and </a:t>
            </a:r>
            <a:r>
              <a:rPr lang="en-US" sz="2800" i="1" dirty="0"/>
              <a:t>would</a:t>
            </a:r>
            <a:r>
              <a:rPr lang="en-US" sz="2800" dirty="0"/>
              <a:t> for unreal situations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1525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844C95"/>
                </a:solidFill>
              </a:rPr>
              <a:t>7.2</a:t>
            </a:r>
          </a:p>
        </p:txBody>
      </p:sp>
    </p:spTree>
    <p:extLst>
      <p:ext uri="{BB962C8B-B14F-4D97-AF65-F5344CB8AC3E}">
        <p14:creationId xmlns:p14="http://schemas.microsoft.com/office/powerpoint/2010/main" val="953378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47700" y="1600201"/>
            <a:ext cx="8006838" cy="41782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We use </a:t>
            </a:r>
            <a:r>
              <a:rPr lang="en-US" sz="1800" i="1" dirty="0"/>
              <a:t>wish</a:t>
            </a:r>
            <a:r>
              <a:rPr lang="en-US" sz="1800" dirty="0"/>
              <a:t>/</a:t>
            </a:r>
            <a:r>
              <a:rPr lang="en-US" sz="1800" i="1" dirty="0"/>
              <a:t>if only</a:t>
            </a:r>
            <a:r>
              <a:rPr lang="en-US" sz="1800" dirty="0"/>
              <a:t> + </a:t>
            </a:r>
            <a:r>
              <a:rPr lang="en-US" sz="1800" b="1" dirty="0"/>
              <a:t>past tenses</a:t>
            </a:r>
            <a:r>
              <a:rPr lang="en-US" sz="1800" dirty="0"/>
              <a:t> for </a:t>
            </a:r>
            <a:r>
              <a:rPr lang="en-US" sz="1800" b="1" dirty="0"/>
              <a:t>wishes</a:t>
            </a:r>
            <a:r>
              <a:rPr lang="en-US" sz="1800" dirty="0"/>
              <a:t> (past and present) and </a:t>
            </a:r>
            <a:r>
              <a:rPr lang="en-US" sz="1800" b="1" dirty="0"/>
              <a:t>regrets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	1 I </a:t>
            </a:r>
            <a:r>
              <a:rPr lang="en-US" sz="1800" dirty="0">
                <a:solidFill>
                  <a:srgbClr val="844C95"/>
                </a:solidFill>
              </a:rPr>
              <a:t>wish he hadn’t told </a:t>
            </a:r>
            <a:r>
              <a:rPr lang="en-US" sz="1800" dirty="0">
                <a:solidFill>
                  <a:srgbClr val="000000"/>
                </a:solidFill>
              </a:rPr>
              <a:t>me about winning the competition, I’m so excited!</a:t>
            </a:r>
            <a:endParaRPr lang="en-US" sz="1800" dirty="0">
              <a:solidFill>
                <a:srgbClr val="6C8B47"/>
              </a:solidFill>
            </a:endParaRPr>
          </a:p>
          <a:p>
            <a:pPr marL="0" indent="0">
              <a:buNone/>
            </a:pPr>
            <a:r>
              <a:rPr lang="en-US" sz="1800" dirty="0"/>
              <a:t>	2 She </a:t>
            </a:r>
            <a:r>
              <a:rPr lang="en-US" sz="1800" dirty="0">
                <a:solidFill>
                  <a:srgbClr val="844C95"/>
                </a:solidFill>
              </a:rPr>
              <a:t>wishes she were </a:t>
            </a:r>
            <a:r>
              <a:rPr lang="en-US" sz="1800" dirty="0"/>
              <a:t>taller. </a:t>
            </a:r>
          </a:p>
          <a:p>
            <a:pPr marL="0" indent="0">
              <a:buNone/>
            </a:pPr>
            <a:r>
              <a:rPr lang="en-US" sz="1800" dirty="0"/>
              <a:t>	3 </a:t>
            </a:r>
            <a:r>
              <a:rPr lang="en-US" sz="1800" dirty="0">
                <a:solidFill>
                  <a:srgbClr val="844C95"/>
                </a:solidFill>
              </a:rPr>
              <a:t>If only I’d had </a:t>
            </a:r>
            <a:r>
              <a:rPr lang="en-US" sz="1800" dirty="0"/>
              <a:t>more money when I was younger, I’d have gone to university.</a:t>
            </a:r>
          </a:p>
          <a:p>
            <a:pPr marL="0" indent="0">
              <a:buNone/>
            </a:pPr>
            <a:r>
              <a:rPr lang="en-US" sz="1800" dirty="0"/>
              <a:t>	4 </a:t>
            </a:r>
            <a:r>
              <a:rPr lang="en-US" sz="1800" dirty="0">
                <a:solidFill>
                  <a:srgbClr val="844C95"/>
                </a:solidFill>
              </a:rPr>
              <a:t>If only I had </a:t>
            </a:r>
            <a:r>
              <a:rPr lang="en-US" sz="1800" dirty="0"/>
              <a:t>more spare cash, I’d go abroad more often!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2 </a:t>
            </a:r>
            <a:r>
              <a:rPr lang="en-US" sz="1800" dirty="0"/>
              <a:t>We use </a:t>
            </a:r>
            <a:r>
              <a:rPr lang="en-US" sz="1800" i="1" dirty="0"/>
              <a:t>wish</a:t>
            </a:r>
            <a:r>
              <a:rPr lang="en-US" sz="1800" dirty="0"/>
              <a:t> + </a:t>
            </a:r>
            <a:r>
              <a:rPr lang="en-US" sz="1800" i="1" dirty="0"/>
              <a:t>would</a:t>
            </a:r>
            <a:r>
              <a:rPr lang="en-US" sz="1800" dirty="0"/>
              <a:t> to talk about what or how we want </a:t>
            </a:r>
            <a:r>
              <a:rPr lang="en-US" sz="1800" b="1" dirty="0"/>
              <a:t>someone</a:t>
            </a:r>
            <a:r>
              <a:rPr lang="en-US" sz="1800" dirty="0"/>
              <a:t> or </a:t>
            </a:r>
            <a:r>
              <a:rPr lang="en-US" sz="1800" b="1" dirty="0"/>
              <a:t>something else </a:t>
            </a:r>
            <a:r>
              <a:rPr lang="en-US" sz="1800" dirty="0"/>
              <a:t>to </a:t>
            </a:r>
            <a:r>
              <a:rPr lang="en-US" sz="1800" b="1" dirty="0"/>
              <a:t>change in the future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>
              <a:solidFill>
                <a:srgbClr val="9D2AA6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	1 I </a:t>
            </a:r>
            <a:r>
              <a:rPr lang="en-US" sz="1800" dirty="0">
                <a:solidFill>
                  <a:srgbClr val="844C95"/>
                </a:solidFill>
              </a:rPr>
              <a:t>wish it would stop</a:t>
            </a:r>
            <a:r>
              <a:rPr lang="en-US" sz="1800" dirty="0"/>
              <a:t> raining. </a:t>
            </a:r>
          </a:p>
          <a:p>
            <a:pPr marL="0" indent="0">
              <a:buNone/>
            </a:pPr>
            <a:r>
              <a:rPr lang="en-US" sz="1800" dirty="0"/>
              <a:t>	2 She </a:t>
            </a:r>
            <a:r>
              <a:rPr lang="en-US" sz="1800" dirty="0">
                <a:solidFill>
                  <a:srgbClr val="844C95"/>
                </a:solidFill>
              </a:rPr>
              <a:t>wishes they would take </a:t>
            </a:r>
            <a:r>
              <a:rPr lang="en-US" sz="1800" dirty="0"/>
              <a:t>more notes in lessons, then they’d have less 	problems with their homework.</a:t>
            </a:r>
          </a:p>
          <a:p>
            <a:pPr marL="0" indent="0">
              <a:buNone/>
            </a:pPr>
            <a:endParaRPr lang="en-US" sz="1800" dirty="0">
              <a:solidFill>
                <a:srgbClr val="9D2AA6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rgbClr val="7030A0"/>
              </a:solidFill>
            </a:endParaRPr>
          </a:p>
        </p:txBody>
      </p:sp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6431116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Past tenses and </a:t>
            </a:r>
            <a:r>
              <a:rPr lang="en-US" sz="2800" i="1" dirty="0"/>
              <a:t>would</a:t>
            </a:r>
            <a:r>
              <a:rPr lang="en-US" sz="2800" dirty="0"/>
              <a:t> for unreal situations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1525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844C95"/>
                </a:solidFill>
              </a:rPr>
              <a:t>7.2</a:t>
            </a:r>
          </a:p>
        </p:txBody>
      </p:sp>
    </p:spTree>
    <p:extLst>
      <p:ext uri="{BB962C8B-B14F-4D97-AF65-F5344CB8AC3E}">
        <p14:creationId xmlns:p14="http://schemas.microsoft.com/office/powerpoint/2010/main" val="853881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47700" y="1600201"/>
            <a:ext cx="8006838" cy="46669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/>
              <a:t>1 </a:t>
            </a:r>
            <a:r>
              <a:rPr lang="en-US" sz="1800" dirty="0"/>
              <a:t>Put the words in order to make correct sentences.</a:t>
            </a:r>
          </a:p>
          <a:p>
            <a:pPr marL="0" indent="0">
              <a:buNone/>
            </a:pPr>
            <a:endParaRPr lang="en-US" sz="1800" dirty="0"/>
          </a:p>
          <a:p>
            <a:pPr marL="0" lvl="1" indent="0" defTabSz="365125">
              <a:buNone/>
            </a:pPr>
            <a:r>
              <a:rPr lang="en-US" sz="1800" dirty="0"/>
              <a:t>1 walks were she she office as though around this royalty!</a:t>
            </a:r>
          </a:p>
          <a:p>
            <a:pPr marL="0" lvl="1" indent="0" defTabSz="365125">
              <a:buNone/>
            </a:pPr>
            <a:endParaRPr lang="en-US" sz="1800" dirty="0"/>
          </a:p>
          <a:p>
            <a:pPr marL="0" lvl="1" indent="0" defTabSz="365125">
              <a:buNone/>
            </a:pPr>
            <a:r>
              <a:rPr lang="en-US" sz="1800" dirty="0"/>
              <a:t>2 him talk I’d you didn’t him until I’ve rather seen to  first.</a:t>
            </a:r>
          </a:p>
          <a:p>
            <a:pPr marL="0" lvl="1" indent="0" defTabSz="365125">
              <a:buNone/>
            </a:pPr>
            <a:endParaRPr lang="en-US" sz="1800" dirty="0"/>
          </a:p>
          <a:p>
            <a:pPr marL="0" lvl="1" indent="0" defTabSz="365125">
              <a:buNone/>
            </a:pPr>
            <a:r>
              <a:rPr lang="en-US" sz="1800" dirty="0"/>
              <a:t>3 thought time you high job it’s getting a about !</a:t>
            </a:r>
          </a:p>
          <a:p>
            <a:pPr marL="0" lvl="1" indent="0" defTabSz="365125">
              <a:buNone/>
            </a:pPr>
            <a:endParaRPr lang="en-US" sz="1800" dirty="0"/>
          </a:p>
          <a:p>
            <a:pPr marL="0" lvl="1" indent="0" defTabSz="365125">
              <a:buNone/>
            </a:pPr>
            <a:r>
              <a:rPr lang="en-US" sz="1800" dirty="0"/>
              <a:t>4 if he’s report nothing as with wrong behaving was the.</a:t>
            </a:r>
          </a:p>
          <a:p>
            <a:pPr marL="0" lvl="1" indent="0" defTabSz="365125">
              <a:buNone/>
            </a:pPr>
            <a:endParaRPr lang="en-US" sz="1800" dirty="0"/>
          </a:p>
          <a:p>
            <a:pPr marL="0" lvl="1" indent="0" defTabSz="365125">
              <a:buNone/>
            </a:pPr>
            <a:r>
              <a:rPr lang="en-US" sz="1800" dirty="0"/>
              <a:t>5 wish I evening we have go to to didn’t work this.</a:t>
            </a:r>
          </a:p>
          <a:p>
            <a:pPr marL="0" lvl="1" indent="0" defTabSz="365125">
              <a:buNone/>
            </a:pPr>
            <a:endParaRPr lang="en-US" sz="1800" dirty="0"/>
          </a:p>
          <a:p>
            <a:pPr marL="0" lvl="1" indent="0" defTabSz="365125">
              <a:buNone/>
            </a:pPr>
            <a:r>
              <a:rPr lang="en-US" sz="1800" dirty="0"/>
              <a:t>6 hadn’t if spoken only soon we so.</a:t>
            </a:r>
          </a:p>
        </p:txBody>
      </p:sp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6431116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Past tenses and </a:t>
            </a:r>
            <a:r>
              <a:rPr lang="en-US" sz="2800" i="1" dirty="0"/>
              <a:t>would</a:t>
            </a:r>
            <a:r>
              <a:rPr lang="en-US" sz="2800" dirty="0"/>
              <a:t> for unreal situations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1525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844C95"/>
                </a:solidFill>
              </a:rPr>
              <a:t>7.2</a:t>
            </a:r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>
            <a:off x="3382655" y="1842431"/>
            <a:ext cx="5773107" cy="46669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1800" b="1" dirty="0">
                <a:solidFill>
                  <a:srgbClr val="844C95"/>
                </a:solidFill>
              </a:rPr>
              <a:t> </a:t>
            </a:r>
          </a:p>
          <a:p>
            <a:pPr marL="0" indent="0">
              <a:buFont typeface="Arial"/>
              <a:buNone/>
            </a:pPr>
            <a:endParaRPr lang="en-US" sz="1800" dirty="0">
              <a:solidFill>
                <a:srgbClr val="844C95"/>
              </a:solidFill>
            </a:endParaRPr>
          </a:p>
          <a:p>
            <a:pPr marL="0" lvl="1" indent="0" defTabSz="365125">
              <a:buFont typeface="Arial"/>
              <a:buNone/>
            </a:pPr>
            <a:r>
              <a:rPr lang="en-US" sz="1800" dirty="0">
                <a:solidFill>
                  <a:srgbClr val="844C95"/>
                </a:solidFill>
              </a:rPr>
              <a:t>She walks around this office as though she were royalty!</a:t>
            </a:r>
          </a:p>
          <a:p>
            <a:pPr marL="0" lvl="1" indent="0" defTabSz="365125">
              <a:buFont typeface="Arial"/>
              <a:buNone/>
            </a:pPr>
            <a:endParaRPr lang="en-US" sz="1800" dirty="0">
              <a:solidFill>
                <a:srgbClr val="844C95"/>
              </a:solidFill>
            </a:endParaRPr>
          </a:p>
          <a:p>
            <a:pPr marL="0" lvl="1" indent="0" defTabSz="365125">
              <a:buFont typeface="Arial"/>
              <a:buNone/>
            </a:pPr>
            <a:r>
              <a:rPr lang="en-US" sz="1800" dirty="0">
                <a:solidFill>
                  <a:srgbClr val="844C95"/>
                </a:solidFill>
              </a:rPr>
              <a:t>I’d rather you didn’t talk to him until I’ve seen him first.</a:t>
            </a:r>
          </a:p>
          <a:p>
            <a:pPr marL="0" lvl="1" indent="0" defTabSz="365125">
              <a:buFont typeface="Arial"/>
              <a:buNone/>
            </a:pPr>
            <a:endParaRPr lang="en-US" sz="1800" dirty="0">
              <a:solidFill>
                <a:srgbClr val="844C95"/>
              </a:solidFill>
            </a:endParaRPr>
          </a:p>
          <a:p>
            <a:pPr marL="0" lvl="1" indent="0" defTabSz="365125">
              <a:buFont typeface="Arial"/>
              <a:buNone/>
            </a:pPr>
            <a:r>
              <a:rPr lang="en-US" sz="1800" dirty="0">
                <a:solidFill>
                  <a:srgbClr val="844C95"/>
                </a:solidFill>
              </a:rPr>
              <a:t>It’s high time you thought about getting a job!</a:t>
            </a:r>
          </a:p>
          <a:p>
            <a:pPr marL="0" lvl="1" indent="0" defTabSz="365125">
              <a:buFont typeface="Arial"/>
              <a:buNone/>
            </a:pPr>
            <a:endParaRPr lang="en-US" sz="1800" dirty="0">
              <a:solidFill>
                <a:srgbClr val="844C95"/>
              </a:solidFill>
            </a:endParaRPr>
          </a:p>
          <a:p>
            <a:pPr marL="0" lvl="1" indent="0" defTabSz="365125">
              <a:buNone/>
            </a:pPr>
            <a:r>
              <a:rPr lang="en-US" sz="1800" dirty="0">
                <a:solidFill>
                  <a:srgbClr val="844C95"/>
                </a:solidFill>
              </a:rPr>
              <a:t>He’s behaving as if nothing was wrong with the report.</a:t>
            </a:r>
          </a:p>
          <a:p>
            <a:pPr marL="0" lvl="1" indent="0" defTabSz="365125">
              <a:buFont typeface="Arial"/>
              <a:buNone/>
            </a:pPr>
            <a:endParaRPr lang="en-US" sz="1800" dirty="0">
              <a:solidFill>
                <a:srgbClr val="844C95"/>
              </a:solidFill>
            </a:endParaRPr>
          </a:p>
          <a:p>
            <a:pPr marL="0" lvl="1" indent="0" defTabSz="365125">
              <a:buFont typeface="Arial"/>
              <a:buNone/>
            </a:pPr>
            <a:r>
              <a:rPr lang="en-US" sz="1800" dirty="0">
                <a:solidFill>
                  <a:srgbClr val="844C95"/>
                </a:solidFill>
              </a:rPr>
              <a:t>I wish we didn’t have to go to work this evening.</a:t>
            </a:r>
          </a:p>
          <a:p>
            <a:pPr marL="0" lvl="1" indent="0" defTabSz="365125">
              <a:buFont typeface="Arial"/>
              <a:buNone/>
            </a:pPr>
            <a:endParaRPr lang="en-US" sz="1800" dirty="0">
              <a:solidFill>
                <a:srgbClr val="844C95"/>
              </a:solidFill>
            </a:endParaRPr>
          </a:p>
          <a:p>
            <a:pPr marL="0" lvl="1" indent="0" defTabSz="365125">
              <a:buNone/>
            </a:pPr>
            <a:r>
              <a:rPr lang="en-US" sz="1800" dirty="0">
                <a:solidFill>
                  <a:srgbClr val="844C95"/>
                </a:solidFill>
              </a:rPr>
              <a:t>If only we hadn’t spoken so soon.</a:t>
            </a:r>
          </a:p>
          <a:p>
            <a:pPr marL="400050" lvl="1" indent="0" defTabSz="365125">
              <a:buFont typeface="Arial"/>
              <a:buNone/>
            </a:pPr>
            <a:endParaRPr lang="en-US" sz="1800" dirty="0">
              <a:solidFill>
                <a:srgbClr val="844C9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65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1002</TotalTime>
  <Words>767</Words>
  <Application>Microsoft Office PowerPoint</Application>
  <PresentationFormat>Экран (4:3)</PresentationFormat>
  <Paragraphs>84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Past tenses and would for unreal situations</vt:lpstr>
      <vt:lpstr>Past tenses and would for unreal situations</vt:lpstr>
      <vt:lpstr>Past tenses and would for unreal situations</vt:lpstr>
      <vt:lpstr>Past tenses and would for unreal situations</vt:lpstr>
      <vt:lpstr>Past tenses and would for unreal situations</vt:lpstr>
    </vt:vector>
  </TitlesOfParts>
  <Company>Oxford University Press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Larisa Galchouk</cp:lastModifiedBy>
  <cp:revision>73</cp:revision>
  <dcterms:created xsi:type="dcterms:W3CDTF">2014-11-25T17:00:01Z</dcterms:created>
  <dcterms:modified xsi:type="dcterms:W3CDTF">2022-08-15T13:37:11Z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47712846</vt:i4>
  </property>
  <property fmtid="{D5CDD505-2E9C-101B-9397-08002B2CF9AE}" pid="3" name="_NewReviewCycle">
    <vt:lpwstr/>
  </property>
  <property fmtid="{D5CDD505-2E9C-101B-9397-08002B2CF9AE}" pid="4" name="_EmailSubject">
    <vt:lpwstr/>
  </property>
  <property fmtid="{D5CDD505-2E9C-101B-9397-08002B2CF9AE}" pid="5" name="_AuthorEmail">
    <vt:lpwstr>duncan.hamilton@oup.com</vt:lpwstr>
  </property>
  <property fmtid="{D5CDD505-2E9C-101B-9397-08002B2CF9AE}" pid="6" name="_AuthorEmailDisplayName">
    <vt:lpwstr>HAMILTON, Duncan</vt:lpwstr>
  </property>
  <property fmtid="{D5CDD505-2E9C-101B-9397-08002B2CF9AE}" pid="7" name="_PreviousAdHocReviewCycleID">
    <vt:i4>-252154465</vt:i4>
  </property>
</Properties>
</file>