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6"/>
  </p:notesMasterIdLst>
  <p:sldIdLst>
    <p:sldId id="268" r:id="rId2"/>
    <p:sldId id="256" r:id="rId3"/>
    <p:sldId id="269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43" autoAdjust="0"/>
    <p:restoredTop sz="94714" autoAdjust="0"/>
  </p:normalViewPr>
  <p:slideViewPr>
    <p:cSldViewPr snapToGrid="0" snapToObjects="1">
      <p:cViewPr varScale="1">
        <p:scale>
          <a:sx n="99" d="100"/>
          <a:sy n="99" d="100"/>
        </p:scale>
        <p:origin x="102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2180-658F-1549-917C-E3834F0444EF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2180-658F-1549-917C-E3834F0444EF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avigate_footer_powerpoint_B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4735"/>
            <a:ext cx="9169400" cy="592955"/>
          </a:xfrm>
          <a:prstGeom prst="rect">
            <a:avLst/>
          </a:prstGeom>
        </p:spPr>
      </p:pic>
      <p:pic>
        <p:nvPicPr>
          <p:cNvPr id="8" name="Picture 7" descr="Navigate_circle_powerpoint_B1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467202"/>
            <a:ext cx="390223" cy="80292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40819" y="275745"/>
            <a:ext cx="4260983" cy="1143000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+ past tense +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would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use </a:t>
            </a:r>
            <a:r>
              <a:rPr lang="en-US" sz="1800" i="1" dirty="0"/>
              <a:t>if +  </a:t>
            </a:r>
            <a:r>
              <a:rPr lang="en-US" sz="1800" b="1" dirty="0"/>
              <a:t>past tense </a:t>
            </a:r>
            <a:r>
              <a:rPr lang="en-US" sz="1800" dirty="0"/>
              <a:t>to talk about an </a:t>
            </a:r>
            <a:r>
              <a:rPr lang="en-US" sz="1800" b="1" dirty="0"/>
              <a:t>imagined</a:t>
            </a:r>
            <a:r>
              <a:rPr lang="en-US" sz="1800" dirty="0"/>
              <a:t> or </a:t>
            </a:r>
            <a:r>
              <a:rPr lang="en-US" sz="1800" b="1" dirty="0"/>
              <a:t>unlikely</a:t>
            </a:r>
            <a:r>
              <a:rPr lang="en-US" sz="1800" dirty="0"/>
              <a:t> action or situation.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</a:t>
            </a:r>
            <a:r>
              <a:rPr lang="en-US" sz="1800" dirty="0"/>
              <a:t> We use </a:t>
            </a:r>
            <a:r>
              <a:rPr lang="en-US" sz="1800" i="1" dirty="0"/>
              <a:t>would</a:t>
            </a:r>
            <a:r>
              <a:rPr lang="en-US" sz="1800" dirty="0"/>
              <a:t>/</a:t>
            </a:r>
            <a:r>
              <a:rPr lang="en-US" sz="1800" i="1" dirty="0"/>
              <a:t>wouldn’t</a:t>
            </a:r>
            <a:r>
              <a:rPr lang="en-US" sz="1800" dirty="0"/>
              <a:t> to talk about the </a:t>
            </a:r>
            <a:r>
              <a:rPr lang="en-US" sz="1800" b="1" dirty="0"/>
              <a:t>result</a:t>
            </a:r>
            <a:r>
              <a:rPr lang="en-US" sz="1800" dirty="0"/>
              <a:t> or </a:t>
            </a:r>
            <a:r>
              <a:rPr lang="en-US" sz="1800" b="1" dirty="0"/>
              <a:t>consequence</a:t>
            </a:r>
            <a:r>
              <a:rPr lang="en-US" sz="1800" dirty="0"/>
              <a:t> of this action or situation.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If you </a:t>
            </a:r>
            <a:r>
              <a:rPr lang="en-US" sz="1800" dirty="0">
                <a:solidFill>
                  <a:srgbClr val="C00000"/>
                </a:solidFill>
              </a:rPr>
              <a:t>were </a:t>
            </a:r>
            <a:r>
              <a:rPr lang="en-US" sz="1800" dirty="0"/>
              <a:t>the president, what </a:t>
            </a:r>
            <a:r>
              <a:rPr lang="en-US" sz="1800" dirty="0">
                <a:solidFill>
                  <a:srgbClr val="C00000"/>
                </a:solidFill>
              </a:rPr>
              <a:t>would</a:t>
            </a:r>
            <a:r>
              <a:rPr lang="en-US" sz="1800" dirty="0"/>
              <a:t> you </a:t>
            </a:r>
            <a:r>
              <a:rPr lang="en-US" sz="1800" dirty="0">
                <a:solidFill>
                  <a:srgbClr val="C00000"/>
                </a:solidFill>
              </a:rPr>
              <a:t>do</a:t>
            </a:r>
            <a:r>
              <a:rPr lang="en-US" sz="1800" dirty="0"/>
              <a:t> about global warming?</a:t>
            </a:r>
          </a:p>
          <a:p>
            <a:pPr marL="0" indent="0">
              <a:buNone/>
            </a:pPr>
            <a:r>
              <a:rPr lang="en-US" sz="1800" dirty="0"/>
              <a:t>			</a:t>
            </a:r>
          </a:p>
          <a:p>
            <a:pPr marL="0" indent="0">
              <a:buNone/>
            </a:pPr>
            <a:r>
              <a:rPr lang="en-US" sz="1800" dirty="0"/>
              <a:t>	2 If we </a:t>
            </a:r>
            <a:r>
              <a:rPr lang="en-US" sz="1800" dirty="0">
                <a:solidFill>
                  <a:srgbClr val="C00000"/>
                </a:solidFill>
              </a:rPr>
              <a:t>were </a:t>
            </a:r>
            <a:r>
              <a:rPr lang="en-US" sz="1800" dirty="0"/>
              <a:t>richer, we</a:t>
            </a:r>
            <a:r>
              <a:rPr lang="en-US" sz="1800" dirty="0">
                <a:solidFill>
                  <a:srgbClr val="C00000"/>
                </a:solidFill>
              </a:rPr>
              <a:t>’d go </a:t>
            </a:r>
            <a:r>
              <a:rPr lang="en-US" sz="1800" dirty="0"/>
              <a:t>on holiday three times a year!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821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11.1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51599" y="3528393"/>
            <a:ext cx="2031966" cy="1897279"/>
            <a:chOff x="64365" y="1116382"/>
            <a:chExt cx="2031966" cy="1897279"/>
          </a:xfrm>
        </p:grpSpPr>
        <p:grpSp>
          <p:nvGrpSpPr>
            <p:cNvPr id="13" name="Group 12"/>
            <p:cNvGrpSpPr/>
            <p:nvPr/>
          </p:nvGrpSpPr>
          <p:grpSpPr>
            <a:xfrm>
              <a:off x="64365" y="1116382"/>
              <a:ext cx="2031966" cy="1897279"/>
              <a:chOff x="3700094" y="3601060"/>
              <a:chExt cx="3497625" cy="948026"/>
            </a:xfrm>
          </p:grpSpPr>
          <p:sp>
            <p:nvSpPr>
              <p:cNvPr id="14" name="Oval 13"/>
              <p:cNvSpPr>
                <a:spLocks noChangeArrowheads="1"/>
              </p:cNvSpPr>
              <p:nvPr/>
            </p:nvSpPr>
            <p:spPr bwMode="auto">
              <a:xfrm>
                <a:off x="3700094" y="4120893"/>
                <a:ext cx="2741178" cy="428193"/>
              </a:xfrm>
              <a:prstGeom prst="ellipse">
                <a:avLst/>
              </a:prstGeom>
              <a:noFill/>
              <a:ln w="25400">
                <a:solidFill>
                  <a:srgbClr val="C00000"/>
                </a:solidFill>
                <a:round/>
                <a:headEnd/>
                <a:tailEnd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anchor="ctr" anchorCtr="1">
                <a:noAutofit/>
              </a:bodyPr>
              <a:lstStyle/>
              <a:p>
                <a:pPr eaLnBrk="0" hangingPunct="0"/>
                <a:r>
                  <a:rPr lang="en-GB" dirty="0">
                    <a:solidFill>
                      <a:srgbClr val="C00000"/>
                    </a:solidFill>
                  </a:rPr>
                  <a:t>imagined situation</a:t>
                </a:r>
              </a:p>
            </p:txBody>
          </p:sp>
          <p:cxnSp>
            <p:nvCxnSpPr>
              <p:cNvPr id="15" name="Straight Arrow Connector 14"/>
              <p:cNvCxnSpPr>
                <a:stCxn id="14" idx="7"/>
              </p:cNvCxnSpPr>
              <p:nvPr/>
            </p:nvCxnSpPr>
            <p:spPr>
              <a:xfrm flipV="1">
                <a:off x="6039836" y="3601060"/>
                <a:ext cx="1157883" cy="582541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Arrow Connector 17"/>
            <p:cNvCxnSpPr>
              <a:stCxn id="14" idx="0"/>
            </p:cNvCxnSpPr>
            <p:nvPr/>
          </p:nvCxnSpPr>
          <p:spPr>
            <a:xfrm flipV="1">
              <a:off x="860618" y="1699300"/>
              <a:ext cx="588818" cy="457421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3737113" y="3528393"/>
            <a:ext cx="4587463" cy="1720007"/>
            <a:chOff x="-3509261" y="966472"/>
            <a:chExt cx="4587463" cy="1720007"/>
          </a:xfrm>
        </p:grpSpPr>
        <p:grpSp>
          <p:nvGrpSpPr>
            <p:cNvPr id="25" name="Group 24"/>
            <p:cNvGrpSpPr/>
            <p:nvPr/>
          </p:nvGrpSpPr>
          <p:grpSpPr>
            <a:xfrm>
              <a:off x="-1700339" y="966472"/>
              <a:ext cx="2778541" cy="1720007"/>
              <a:chOff x="662507" y="3526157"/>
              <a:chExt cx="4782703" cy="859448"/>
            </a:xfrm>
          </p:grpSpPr>
          <p:sp>
            <p:nvSpPr>
              <p:cNvPr id="27" name="Oval 26"/>
              <p:cNvSpPr>
                <a:spLocks noChangeArrowheads="1"/>
              </p:cNvSpPr>
              <p:nvPr/>
            </p:nvSpPr>
            <p:spPr bwMode="auto">
              <a:xfrm>
                <a:off x="3700094" y="4173142"/>
                <a:ext cx="1745116" cy="212463"/>
              </a:xfrm>
              <a:prstGeom prst="ellipse">
                <a:avLst/>
              </a:prstGeom>
              <a:noFill/>
              <a:ln w="25400">
                <a:solidFill>
                  <a:srgbClr val="C00000"/>
                </a:solidFill>
                <a:round/>
                <a:headEnd/>
                <a:tailEnd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anchor="ctr" anchorCtr="1">
                <a:noAutofit/>
              </a:bodyPr>
              <a:lstStyle/>
              <a:p>
                <a:pPr eaLnBrk="0" hangingPunct="0"/>
                <a:r>
                  <a:rPr lang="en-GB" dirty="0">
                    <a:solidFill>
                      <a:srgbClr val="C00000"/>
                    </a:solidFill>
                  </a:rPr>
                  <a:t>result</a:t>
                </a:r>
              </a:p>
            </p:txBody>
          </p:sp>
          <p:cxnSp>
            <p:nvCxnSpPr>
              <p:cNvPr id="28" name="Straight Arrow Connector 27"/>
              <p:cNvCxnSpPr>
                <a:stCxn id="27" idx="1"/>
              </p:cNvCxnSpPr>
              <p:nvPr/>
            </p:nvCxnSpPr>
            <p:spPr>
              <a:xfrm flipH="1" flipV="1">
                <a:off x="662507" y="3526157"/>
                <a:ext cx="3293153" cy="67810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Arrow Connector 25"/>
            <p:cNvCxnSpPr/>
            <p:nvPr/>
          </p:nvCxnSpPr>
          <p:spPr>
            <a:xfrm flipH="1" flipV="1">
              <a:off x="-3509261" y="1645010"/>
              <a:ext cx="3722100" cy="979202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8166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56870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+ past tense +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would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also use </a:t>
            </a:r>
            <a:r>
              <a:rPr lang="en-US" sz="1800" i="1" dirty="0"/>
              <a:t>if</a:t>
            </a:r>
            <a:r>
              <a:rPr lang="en-US" sz="1800" dirty="0"/>
              <a:t> + </a:t>
            </a:r>
            <a:r>
              <a:rPr lang="en-US" sz="1800" b="1" dirty="0"/>
              <a:t>past tense </a:t>
            </a:r>
            <a:r>
              <a:rPr lang="en-US" sz="1800" dirty="0"/>
              <a:t>+ </a:t>
            </a:r>
            <a:r>
              <a:rPr lang="en-US" sz="1800" i="1" dirty="0"/>
              <a:t>would</a:t>
            </a:r>
            <a:r>
              <a:rPr lang="en-US" sz="1800" dirty="0"/>
              <a:t> to say we don’t think an event or situation is probable.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</a:t>
            </a:r>
            <a:r>
              <a:rPr lang="en-US" sz="1800" dirty="0">
                <a:solidFill>
                  <a:srgbClr val="C00000"/>
                </a:solidFill>
              </a:rPr>
              <a:t>If</a:t>
            </a:r>
            <a:r>
              <a:rPr lang="en-US" sz="1800" dirty="0"/>
              <a:t> we </a:t>
            </a:r>
            <a:r>
              <a:rPr lang="en-US" sz="1800" dirty="0">
                <a:solidFill>
                  <a:srgbClr val="C00000"/>
                </a:solidFill>
              </a:rPr>
              <a:t>banned</a:t>
            </a:r>
            <a:r>
              <a:rPr lang="en-US" sz="1800" dirty="0"/>
              <a:t> cars completely, the environment </a:t>
            </a:r>
            <a:r>
              <a:rPr lang="en-US" sz="1800" dirty="0">
                <a:solidFill>
                  <a:srgbClr val="C00000"/>
                </a:solidFill>
              </a:rPr>
              <a:t>would </a:t>
            </a:r>
            <a:r>
              <a:rPr lang="en-US" sz="1800" dirty="0"/>
              <a:t>improve.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This structure is often called ‘the second conditional’.	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</a:t>
            </a:r>
            <a:r>
              <a:rPr lang="en-US" sz="1800" dirty="0"/>
              <a:t> We can put the </a:t>
            </a:r>
            <a:r>
              <a:rPr lang="en-US" sz="1800" i="1" dirty="0"/>
              <a:t>if</a:t>
            </a:r>
            <a:r>
              <a:rPr lang="en-US" sz="1800" dirty="0"/>
              <a:t> clause </a:t>
            </a:r>
            <a:r>
              <a:rPr lang="en-US" sz="1800" b="1" dirty="0"/>
              <a:t>first</a:t>
            </a:r>
            <a:r>
              <a:rPr lang="en-US" sz="1800" dirty="0"/>
              <a:t> or </a:t>
            </a:r>
            <a:r>
              <a:rPr lang="en-US" sz="1800" b="1" dirty="0"/>
              <a:t>second</a:t>
            </a:r>
            <a:r>
              <a:rPr lang="en-US" sz="1800" dirty="0"/>
              <a:t>. If we put the </a:t>
            </a:r>
            <a:r>
              <a:rPr lang="en-US" sz="1800" i="1" dirty="0"/>
              <a:t>if</a:t>
            </a:r>
            <a:r>
              <a:rPr lang="en-US" sz="1800" dirty="0"/>
              <a:t> clause </a:t>
            </a:r>
            <a:r>
              <a:rPr lang="en-US" sz="1800" b="1" dirty="0"/>
              <a:t>first</a:t>
            </a:r>
            <a:r>
              <a:rPr lang="en-US" sz="1800" dirty="0"/>
              <a:t>, we put a </a:t>
            </a:r>
            <a:r>
              <a:rPr lang="en-US" sz="1800" b="1" dirty="0"/>
              <a:t>comma</a:t>
            </a:r>
            <a:r>
              <a:rPr lang="en-US" sz="1800" dirty="0"/>
              <a:t> after it.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</a:t>
            </a:r>
            <a:r>
              <a:rPr lang="en-US" sz="1800" dirty="0">
                <a:solidFill>
                  <a:srgbClr val="C00000"/>
                </a:solidFill>
              </a:rPr>
              <a:t>If</a:t>
            </a:r>
            <a:r>
              <a:rPr lang="en-US" sz="1800" dirty="0"/>
              <a:t> everyone </a:t>
            </a:r>
            <a:r>
              <a:rPr lang="en-US" sz="1800" dirty="0">
                <a:solidFill>
                  <a:srgbClr val="C00000"/>
                </a:solidFill>
              </a:rPr>
              <a:t>spoke</a:t>
            </a:r>
            <a:r>
              <a:rPr lang="en-US" sz="1800" dirty="0"/>
              <a:t> English</a:t>
            </a:r>
            <a:r>
              <a:rPr lang="en-US" sz="1800" dirty="0">
                <a:solidFill>
                  <a:srgbClr val="C00000"/>
                </a:solidFill>
              </a:rPr>
              <a:t>,</a:t>
            </a:r>
            <a:r>
              <a:rPr lang="en-US" sz="1800" dirty="0"/>
              <a:t> the world would be very boring.</a:t>
            </a:r>
          </a:p>
          <a:p>
            <a:pPr marL="0" indent="0">
              <a:buNone/>
            </a:pPr>
            <a:r>
              <a:rPr lang="en-US" sz="1800" dirty="0"/>
              <a:t>	2 The world would be very boring </a:t>
            </a:r>
            <a:r>
              <a:rPr lang="en-US" sz="1800" dirty="0">
                <a:solidFill>
                  <a:srgbClr val="C00000"/>
                </a:solidFill>
              </a:rPr>
              <a:t>if</a:t>
            </a:r>
            <a:r>
              <a:rPr lang="en-US" sz="1800" dirty="0"/>
              <a:t> everyone </a:t>
            </a:r>
            <a:r>
              <a:rPr lang="en-US" sz="1800" dirty="0">
                <a:solidFill>
                  <a:srgbClr val="C00000"/>
                </a:solidFill>
              </a:rPr>
              <a:t>spoke</a:t>
            </a:r>
            <a:r>
              <a:rPr lang="en-US" sz="1800" dirty="0"/>
              <a:t> English.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821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11.1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735704" y="4405773"/>
            <a:ext cx="1281662" cy="520350"/>
            <a:chOff x="3700094" y="4120893"/>
            <a:chExt cx="1281662" cy="520350"/>
          </a:xfrm>
        </p:grpSpPr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3700094" y="4120893"/>
              <a:ext cx="1281662" cy="428193"/>
            </a:xfrm>
            <a:prstGeom prst="ellips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 anchorCtr="1">
              <a:noAutofit/>
            </a:bodyPr>
            <a:lstStyle/>
            <a:p>
              <a:pPr eaLnBrk="0" hangingPunct="0"/>
              <a:r>
                <a:rPr lang="en-GB" dirty="0">
                  <a:solidFill>
                    <a:srgbClr val="C00000"/>
                  </a:solidFill>
                </a:rPr>
                <a:t>comma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3700094" y="4349787"/>
              <a:ext cx="0" cy="291456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3735704" y="5390908"/>
            <a:ext cx="1689604" cy="698986"/>
            <a:chOff x="3640024" y="5352570"/>
            <a:chExt cx="1689604" cy="698986"/>
          </a:xfrm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3640024" y="5623363"/>
              <a:ext cx="1689604" cy="428193"/>
            </a:xfrm>
            <a:prstGeom prst="ellips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 anchorCtr="1">
              <a:noAutofit/>
            </a:bodyPr>
            <a:lstStyle/>
            <a:p>
              <a:pPr eaLnBrk="0" hangingPunct="0"/>
              <a:r>
                <a:rPr lang="en-GB" dirty="0">
                  <a:solidFill>
                    <a:srgbClr val="C00000"/>
                  </a:solidFill>
                </a:rPr>
                <a:t>no comma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4070929" y="5352570"/>
              <a:ext cx="161737" cy="304814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56870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+ past tense +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would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When we use the verb </a:t>
            </a:r>
            <a:r>
              <a:rPr lang="en-US" sz="1800" i="1" dirty="0"/>
              <a:t>be</a:t>
            </a:r>
            <a:r>
              <a:rPr lang="en-US" sz="1800" dirty="0"/>
              <a:t> in the </a:t>
            </a:r>
            <a:r>
              <a:rPr lang="en-US" sz="1800" i="1" dirty="0"/>
              <a:t>if</a:t>
            </a:r>
            <a:r>
              <a:rPr lang="en-US" sz="1800" dirty="0"/>
              <a:t> clause, we can use </a:t>
            </a:r>
            <a:r>
              <a:rPr lang="en-US" sz="1800" i="1" dirty="0"/>
              <a:t>was</a:t>
            </a:r>
            <a:r>
              <a:rPr lang="en-US" sz="1800" dirty="0"/>
              <a:t> or </a:t>
            </a:r>
            <a:r>
              <a:rPr lang="en-US" sz="1800" i="1" dirty="0"/>
              <a:t>were</a:t>
            </a:r>
            <a:r>
              <a:rPr lang="en-US" sz="1800" dirty="0"/>
              <a:t> for </a:t>
            </a:r>
            <a:r>
              <a:rPr lang="en-US" sz="1800" b="1" dirty="0"/>
              <a:t>all singular subjects</a:t>
            </a:r>
            <a:r>
              <a:rPr lang="en-US" sz="1800" dirty="0"/>
              <a:t>. </a:t>
            </a:r>
            <a:r>
              <a:rPr lang="en-US" sz="1800" i="1" dirty="0"/>
              <a:t>Would/wouldn’t </a:t>
            </a:r>
            <a:r>
              <a:rPr lang="en-US" sz="1800" dirty="0"/>
              <a:t>is the same for all subjects and is often contracted to </a:t>
            </a:r>
            <a:r>
              <a:rPr lang="en-US" sz="1800" i="1" dirty="0"/>
              <a:t>’d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If I </a:t>
            </a:r>
            <a:r>
              <a:rPr lang="en-US" sz="1800" dirty="0">
                <a:solidFill>
                  <a:srgbClr val="C00000"/>
                </a:solidFill>
              </a:rPr>
              <a:t>were </a:t>
            </a:r>
            <a:r>
              <a:rPr lang="en-US" sz="1800" dirty="0"/>
              <a:t>you, I</a:t>
            </a:r>
            <a:r>
              <a:rPr lang="en-US" sz="1800" dirty="0">
                <a:solidFill>
                  <a:srgbClr val="C00000"/>
                </a:solidFill>
              </a:rPr>
              <a:t>’d save </a:t>
            </a:r>
            <a:r>
              <a:rPr lang="en-US" sz="1800" dirty="0"/>
              <a:t>my money.</a:t>
            </a:r>
          </a:p>
          <a:p>
            <a:pPr marL="0" indent="0">
              <a:buNone/>
            </a:pPr>
            <a:r>
              <a:rPr lang="en-US" sz="1800" dirty="0"/>
              <a:t>	2 He</a:t>
            </a:r>
            <a:r>
              <a:rPr lang="en-US" sz="1800" dirty="0">
                <a:solidFill>
                  <a:srgbClr val="C00000"/>
                </a:solidFill>
              </a:rPr>
              <a:t>’d spend </a:t>
            </a:r>
            <a:r>
              <a:rPr lang="en-US" sz="1800" dirty="0"/>
              <a:t>everything if his girlfriend </a:t>
            </a:r>
            <a:r>
              <a:rPr lang="en-US" sz="1800" dirty="0">
                <a:solidFill>
                  <a:srgbClr val="C00000"/>
                </a:solidFill>
              </a:rPr>
              <a:t>weren’t</a:t>
            </a:r>
            <a:r>
              <a:rPr lang="en-US" sz="1800" dirty="0"/>
              <a:t> watching.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We </a:t>
            </a:r>
            <a:r>
              <a:rPr lang="en-US" sz="1800" b="1" dirty="0"/>
              <a:t>change</a:t>
            </a:r>
            <a:r>
              <a:rPr lang="en-US" sz="1800" dirty="0"/>
              <a:t> the </a:t>
            </a:r>
            <a:r>
              <a:rPr lang="en-US" sz="1800" b="1" dirty="0"/>
              <a:t>order</a:t>
            </a:r>
            <a:r>
              <a:rPr lang="en-US" sz="1800" dirty="0"/>
              <a:t> of the </a:t>
            </a:r>
            <a:r>
              <a:rPr lang="en-US" sz="1800" b="1" dirty="0"/>
              <a:t>subject</a:t>
            </a:r>
            <a:r>
              <a:rPr lang="en-US" sz="1800" dirty="0"/>
              <a:t> and </a:t>
            </a:r>
            <a:r>
              <a:rPr lang="en-US" sz="1800" i="1" dirty="0"/>
              <a:t>would</a:t>
            </a:r>
            <a:r>
              <a:rPr lang="en-US" sz="1800" dirty="0"/>
              <a:t> to make </a:t>
            </a:r>
            <a:r>
              <a:rPr lang="en-US" sz="1800" b="1" dirty="0"/>
              <a:t>questions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/>
              <a:t>	</a:t>
            </a:r>
          </a:p>
          <a:p>
            <a:pPr marL="0" indent="0">
              <a:buNone/>
            </a:pPr>
            <a:r>
              <a:rPr lang="en-US" sz="1800" dirty="0"/>
              <a:t>	You </a:t>
            </a:r>
            <a:r>
              <a:rPr lang="en-US" sz="1800" dirty="0">
                <a:solidFill>
                  <a:srgbClr val="C00000"/>
                </a:solidFill>
              </a:rPr>
              <a:t>would</a:t>
            </a:r>
            <a:r>
              <a:rPr lang="en-US" sz="1800" dirty="0"/>
              <a:t> give up work if you won a lot of money.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>
                <a:solidFill>
                  <a:srgbClr val="C00000"/>
                </a:solidFill>
              </a:rPr>
              <a:t>Would</a:t>
            </a:r>
            <a:r>
              <a:rPr lang="en-US" sz="1800" dirty="0"/>
              <a:t> you give up work if you won a lot of money?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821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11.1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375799" y="4846824"/>
            <a:ext cx="516976" cy="422027"/>
            <a:chOff x="1572064" y="4465839"/>
            <a:chExt cx="516976" cy="422027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1656870" y="4465839"/>
              <a:ext cx="432170" cy="422027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1572064" y="4465839"/>
              <a:ext cx="433031" cy="422027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560527" y="2184248"/>
            <a:ext cx="1233473" cy="1140843"/>
            <a:chOff x="1560527" y="2184248"/>
            <a:chExt cx="1233473" cy="1140843"/>
          </a:xfrm>
        </p:grpSpPr>
        <p:grpSp>
          <p:nvGrpSpPr>
            <p:cNvPr id="10" name="Group 9"/>
            <p:cNvGrpSpPr/>
            <p:nvPr/>
          </p:nvGrpSpPr>
          <p:grpSpPr>
            <a:xfrm>
              <a:off x="1560527" y="2184248"/>
              <a:ext cx="1113386" cy="1140843"/>
              <a:chOff x="3884822" y="4173823"/>
              <a:chExt cx="1113386" cy="1140843"/>
            </a:xfrm>
          </p:grpSpPr>
          <p:sp>
            <p:nvSpPr>
              <p:cNvPr id="11" name="Oval 10"/>
              <p:cNvSpPr>
                <a:spLocks noChangeArrowheads="1"/>
              </p:cNvSpPr>
              <p:nvPr/>
            </p:nvSpPr>
            <p:spPr bwMode="auto">
              <a:xfrm>
                <a:off x="3884822" y="4173823"/>
                <a:ext cx="1113386" cy="428193"/>
              </a:xfrm>
              <a:prstGeom prst="ellipse">
                <a:avLst/>
              </a:prstGeom>
              <a:noFill/>
              <a:ln w="25400">
                <a:solidFill>
                  <a:srgbClr val="C00000"/>
                </a:solidFill>
                <a:round/>
                <a:headEnd/>
                <a:tailEnd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anchor="ctr" anchorCtr="1">
                <a:noAutofit/>
              </a:bodyPr>
              <a:lstStyle/>
              <a:p>
                <a:pPr eaLnBrk="0" hangingPunct="0"/>
                <a:r>
                  <a:rPr lang="en-GB" dirty="0">
                    <a:solidFill>
                      <a:srgbClr val="C00000"/>
                    </a:solidFill>
                  </a:rPr>
                  <a:t>would</a:t>
                </a:r>
              </a:p>
            </p:txBody>
          </p:sp>
          <p:cxnSp>
            <p:nvCxnSpPr>
              <p:cNvPr id="13" name="Straight Arrow Connector 12"/>
              <p:cNvCxnSpPr/>
              <p:nvPr/>
            </p:nvCxnSpPr>
            <p:spPr>
              <a:xfrm flipH="1">
                <a:off x="4027345" y="4602016"/>
                <a:ext cx="235905" cy="71265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Arrow Connector 13"/>
            <p:cNvCxnSpPr>
              <a:stCxn id="11" idx="5"/>
            </p:cNvCxnSpPr>
            <p:nvPr/>
          </p:nvCxnSpPr>
          <p:spPr>
            <a:xfrm>
              <a:off x="2510861" y="2549734"/>
              <a:ext cx="283139" cy="405902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4576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34703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+ past tense +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would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408762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 </a:t>
            </a:r>
            <a:r>
              <a:rPr lang="en-US" sz="1800" dirty="0"/>
              <a:t>Choose the correct options to complete the sentences.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1 I </a:t>
            </a:r>
            <a:r>
              <a:rPr lang="en-US" sz="1800" dirty="0">
                <a:solidFill>
                  <a:srgbClr val="C00000"/>
                </a:solidFill>
              </a:rPr>
              <a:t>would learn / learnt </a:t>
            </a:r>
            <a:r>
              <a:rPr lang="en-US" sz="1800" dirty="0"/>
              <a:t>to speak Chinese or Arabic if I </a:t>
            </a:r>
            <a:r>
              <a:rPr lang="en-US" sz="1800" dirty="0">
                <a:solidFill>
                  <a:srgbClr val="C00000"/>
                </a:solidFill>
              </a:rPr>
              <a:t>learnt / would learn</a:t>
            </a:r>
            <a:r>
              <a:rPr lang="en-US" sz="1800" dirty="0"/>
              <a:t> any other languages.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2 If you </a:t>
            </a:r>
            <a:r>
              <a:rPr lang="en-US" sz="1800" dirty="0">
                <a:solidFill>
                  <a:srgbClr val="C00000"/>
                </a:solidFill>
              </a:rPr>
              <a:t>can / could </a:t>
            </a:r>
            <a:r>
              <a:rPr lang="en-US" sz="1800" dirty="0"/>
              <a:t>choose any job, what </a:t>
            </a:r>
            <a:r>
              <a:rPr lang="en-US" sz="1800" dirty="0">
                <a:solidFill>
                  <a:srgbClr val="C00000"/>
                </a:solidFill>
              </a:rPr>
              <a:t>would it be / was it</a:t>
            </a:r>
            <a:r>
              <a:rPr lang="en-US" sz="1800" dirty="0"/>
              <a:t>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3 There </a:t>
            </a:r>
            <a:r>
              <a:rPr lang="en-US" sz="1800" dirty="0">
                <a:solidFill>
                  <a:srgbClr val="C00000"/>
                </a:solidFill>
              </a:rPr>
              <a:t>wouldn’t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C00000"/>
                </a:solidFill>
              </a:rPr>
              <a:t>be / wasn’t</a:t>
            </a:r>
            <a:r>
              <a:rPr lang="en-US" sz="1800" dirty="0"/>
              <a:t> any wars if we all </a:t>
            </a:r>
            <a:r>
              <a:rPr lang="en-US" sz="1800" dirty="0">
                <a:solidFill>
                  <a:srgbClr val="C00000"/>
                </a:solidFill>
              </a:rPr>
              <a:t>spoke / speak</a:t>
            </a:r>
            <a:r>
              <a:rPr lang="en-US" sz="1800" dirty="0"/>
              <a:t> the same language.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4 If he </a:t>
            </a:r>
            <a:r>
              <a:rPr lang="en-US" sz="1800" dirty="0">
                <a:solidFill>
                  <a:srgbClr val="C00000"/>
                </a:solidFill>
              </a:rPr>
              <a:t>were / would be </a:t>
            </a:r>
            <a:r>
              <a:rPr lang="en-US" sz="1800" dirty="0"/>
              <a:t>rich, he </a:t>
            </a:r>
            <a:r>
              <a:rPr lang="en-US" sz="1800" dirty="0">
                <a:solidFill>
                  <a:srgbClr val="C00000"/>
                </a:solidFill>
              </a:rPr>
              <a:t>would buy / bought </a:t>
            </a:r>
            <a:r>
              <a:rPr lang="en-US" sz="1800" dirty="0"/>
              <a:t>an environmentally friendly car.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5 If we </a:t>
            </a:r>
            <a:r>
              <a:rPr lang="en-US" sz="1800" dirty="0">
                <a:solidFill>
                  <a:srgbClr val="C00000"/>
                </a:solidFill>
              </a:rPr>
              <a:t>are using/used </a:t>
            </a:r>
            <a:r>
              <a:rPr lang="en-US" sz="1800" dirty="0"/>
              <a:t>more efficient light bulbs, our bills </a:t>
            </a:r>
            <a:r>
              <a:rPr lang="en-US" sz="1800" dirty="0">
                <a:solidFill>
                  <a:srgbClr val="C00000"/>
                </a:solidFill>
              </a:rPr>
              <a:t>wouldn’t be / aren’t </a:t>
            </a:r>
            <a:r>
              <a:rPr lang="en-US" sz="1800" dirty="0"/>
              <a:t>so high.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821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11.1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300917" y="2457696"/>
            <a:ext cx="554725" cy="10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463121" y="2468221"/>
            <a:ext cx="11066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463270" y="3405399"/>
            <a:ext cx="3864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806498" y="3405399"/>
            <a:ext cx="54876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785775" y="4058259"/>
            <a:ext cx="6119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831222" y="4045044"/>
            <a:ext cx="54876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028535" y="4722989"/>
            <a:ext cx="8815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854779" y="4722989"/>
            <a:ext cx="68605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435784" y="5365947"/>
            <a:ext cx="7842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360356" y="5364602"/>
            <a:ext cx="5725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64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</TotalTime>
  <Words>422</Words>
  <Application>Microsoft Office PowerPoint</Application>
  <PresentationFormat>Экран (4:3)</PresentationFormat>
  <Paragraphs>58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If + past tense + would</vt:lpstr>
      <vt:lpstr>If + past tense + would</vt:lpstr>
      <vt:lpstr>If + past tense + would</vt:lpstr>
      <vt:lpstr>If + past tense + would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45</cp:revision>
  <dcterms:created xsi:type="dcterms:W3CDTF">2014-11-25T17:00:01Z</dcterms:created>
  <dcterms:modified xsi:type="dcterms:W3CDTF">2022-08-15T13:46:23Z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-1258125723</vt:i4>
  </property>
  <property fmtid="{D5CDD505-2E9C-101B-9397-08002B2CF9AE}" pid="3" name="_NewReviewCycle">
    <vt:lpwstr/>
  </property>
  <property fmtid="{D5CDD505-2E9C-101B-9397-08002B2CF9AE}" pid="4" name="_EmailSubject">
    <vt:lpwstr>interim writing job on navigate</vt:lpwstr>
  </property>
  <property fmtid="{D5CDD505-2E9C-101B-9397-08002B2CF9AE}" pid="5" name="_AuthorEmail">
    <vt:lpwstr>nell.hook@oup.com</vt:lpwstr>
  </property>
  <property fmtid="{D5CDD505-2E9C-101B-9397-08002B2CF9AE}" pid="6" name="_AuthorEmailDisplayName">
    <vt:lpwstr>HOOK, Nell</vt:lpwstr>
  </property>
</Properties>
</file>