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many questions do you want on</a:t>
            </a:r>
            <a:r>
              <a:rPr lang="en-US" baseline="0" dirty="0"/>
              <a:t> the final page? This one is tough as I wanted to include, be/do/did, question words, final prepositions past and present tenses! </a:t>
            </a:r>
            <a:r>
              <a:rPr lang="en-US" baseline="0">
                <a:sym typeface="Wingdings"/>
              </a:rPr>
              <a:t></a:t>
            </a: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308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Conditional sentences to talk about unreal situations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417638"/>
            <a:ext cx="8039100" cy="4444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US" sz="1800" b="1" dirty="0"/>
              <a:t>conditional sentences </a:t>
            </a:r>
            <a:r>
              <a:rPr lang="en-US" sz="1800" dirty="0"/>
              <a:t>to talk about how </a:t>
            </a:r>
            <a:r>
              <a:rPr lang="en-US" sz="1800" b="1" dirty="0"/>
              <a:t>imaginary</a:t>
            </a:r>
            <a:r>
              <a:rPr lang="en-US" sz="1800" dirty="0"/>
              <a:t> or </a:t>
            </a:r>
            <a:r>
              <a:rPr lang="en-US" sz="1800" b="1" dirty="0"/>
              <a:t>hypothetical</a:t>
            </a:r>
            <a:r>
              <a:rPr lang="en-US" sz="1800" dirty="0"/>
              <a:t> situations in the </a:t>
            </a:r>
            <a:r>
              <a:rPr lang="en-US" sz="1800" b="1" dirty="0"/>
              <a:t>past</a:t>
            </a:r>
            <a:r>
              <a:rPr lang="en-US" sz="1800" dirty="0"/>
              <a:t>, </a:t>
            </a:r>
            <a:r>
              <a:rPr lang="en-US" sz="1800" b="1" dirty="0"/>
              <a:t>present</a:t>
            </a:r>
            <a:r>
              <a:rPr lang="en-US" sz="1800" dirty="0"/>
              <a:t> or </a:t>
            </a:r>
            <a:r>
              <a:rPr lang="en-US" sz="1800" b="1" dirty="0"/>
              <a:t>future</a:t>
            </a:r>
            <a:r>
              <a:rPr lang="en-US" sz="1800" dirty="0"/>
              <a:t> could be different.</a:t>
            </a:r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To talk about an </a:t>
            </a:r>
            <a:r>
              <a:rPr lang="en-US" sz="1800" b="1" dirty="0"/>
              <a:t>unreal</a:t>
            </a:r>
            <a:r>
              <a:rPr lang="en-US" sz="1800" dirty="0"/>
              <a:t> situation in the </a:t>
            </a:r>
            <a:r>
              <a:rPr lang="en-US" sz="1800" b="1" dirty="0"/>
              <a:t>present</a:t>
            </a:r>
            <a:r>
              <a:rPr lang="en-US" sz="1800" dirty="0"/>
              <a:t> or </a:t>
            </a:r>
            <a:r>
              <a:rPr lang="en-US" sz="1800" b="1" dirty="0"/>
              <a:t>future</a:t>
            </a:r>
            <a:r>
              <a:rPr lang="en-US" sz="1800" dirty="0"/>
              <a:t>, we use: </a:t>
            </a:r>
            <a:r>
              <a:rPr lang="en-US" sz="1800" i="1" dirty="0"/>
              <a:t>if </a:t>
            </a:r>
            <a:r>
              <a:rPr lang="en-US" sz="1800" dirty="0"/>
              <a:t>+ </a:t>
            </a:r>
            <a:r>
              <a:rPr lang="en-US" sz="1800" b="1" dirty="0"/>
              <a:t>past tense </a:t>
            </a:r>
            <a:r>
              <a:rPr lang="en-US" sz="1800" dirty="0"/>
              <a:t>in one clause, and </a:t>
            </a:r>
            <a:r>
              <a:rPr lang="en-US" sz="1800" i="1" dirty="0"/>
              <a:t>would/might/could </a:t>
            </a:r>
            <a:r>
              <a:rPr lang="en-US" sz="1800" dirty="0"/>
              <a:t>+ </a:t>
            </a:r>
            <a:r>
              <a:rPr lang="en-US" sz="1800" b="1" dirty="0"/>
              <a:t>infinitive </a:t>
            </a:r>
            <a:r>
              <a:rPr lang="en-US" sz="1800" dirty="0"/>
              <a:t>in the other clause. It doesn’t matter which order the clauses appear in. Sometimes we call this </a:t>
            </a:r>
            <a:r>
              <a:rPr lang="en-US" sz="1800" b="1" dirty="0"/>
              <a:t>second conditional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you </a:t>
            </a:r>
            <a:r>
              <a:rPr lang="en-US" sz="1800" dirty="0">
                <a:solidFill>
                  <a:srgbClr val="E46C0A"/>
                </a:solidFill>
              </a:rPr>
              <a:t>had </a:t>
            </a:r>
            <a:r>
              <a:rPr lang="en-US" sz="1800" dirty="0"/>
              <a:t>more money, </a:t>
            </a:r>
            <a:r>
              <a:rPr lang="en-US" sz="1800" dirty="0">
                <a:solidFill>
                  <a:srgbClr val="E46C0A"/>
                </a:solidFill>
              </a:rPr>
              <a:t>would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E46C0A"/>
                </a:solidFill>
              </a:rPr>
              <a:t>buy</a:t>
            </a:r>
            <a:r>
              <a:rPr lang="en-US" sz="1800" dirty="0"/>
              <a:t> a bigger house or a better car?</a:t>
            </a:r>
          </a:p>
          <a:p>
            <a:pPr marL="0" indent="0">
              <a:buNone/>
            </a:pPr>
            <a:r>
              <a:rPr lang="en-US" sz="1800" dirty="0"/>
              <a:t>	2 She</a:t>
            </a:r>
            <a:r>
              <a:rPr lang="en-US" sz="1800" dirty="0">
                <a:solidFill>
                  <a:srgbClr val="E46C0A"/>
                </a:solidFill>
              </a:rPr>
              <a:t>’d move </a:t>
            </a:r>
            <a:r>
              <a:rPr lang="en-US" sz="1800" dirty="0"/>
              <a:t>abroad without a second thought if she </a:t>
            </a:r>
            <a:r>
              <a:rPr lang="en-US" sz="1800" dirty="0">
                <a:solidFill>
                  <a:srgbClr val="E46C0A"/>
                </a:solidFill>
              </a:rPr>
              <a:t>married </a:t>
            </a:r>
            <a:r>
              <a:rPr lang="en-US" sz="1800" dirty="0"/>
              <a:t>a foreigner.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 We can use either </a:t>
            </a:r>
            <a:r>
              <a:rPr lang="en-US" sz="1800" i="1" dirty="0"/>
              <a:t>was </a:t>
            </a:r>
            <a:r>
              <a:rPr lang="en-US" sz="1800" dirty="0"/>
              <a:t>or </a:t>
            </a:r>
            <a:r>
              <a:rPr lang="en-US" sz="1800" i="1" dirty="0"/>
              <a:t>were</a:t>
            </a:r>
            <a:r>
              <a:rPr lang="en-US" sz="1800" dirty="0"/>
              <a:t> with </a:t>
            </a:r>
            <a:r>
              <a:rPr lang="en-US" sz="1800" i="1" dirty="0"/>
              <a:t>I/he/she/it </a:t>
            </a:r>
            <a:r>
              <a:rPr lang="en-US" sz="1800" dirty="0"/>
              <a:t>in an </a:t>
            </a:r>
            <a:r>
              <a:rPr lang="en-US" sz="1800" b="1" i="1" dirty="0"/>
              <a:t>if</a:t>
            </a:r>
            <a:r>
              <a:rPr lang="en-US" sz="1800" b="1" dirty="0"/>
              <a:t>-clause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it </a:t>
            </a:r>
            <a:r>
              <a:rPr lang="en-US" sz="1800" dirty="0">
                <a:solidFill>
                  <a:srgbClr val="E46C0A"/>
                </a:solidFill>
              </a:rPr>
              <a:t>were/was </a:t>
            </a:r>
            <a:r>
              <a:rPr lang="en-US" sz="1800" dirty="0"/>
              <a:t>my house, I</a:t>
            </a:r>
            <a:r>
              <a:rPr lang="en-US" sz="1800" dirty="0">
                <a:solidFill>
                  <a:srgbClr val="E46C0A"/>
                </a:solidFill>
              </a:rPr>
              <a:t>’d sell </a:t>
            </a:r>
            <a:r>
              <a:rPr lang="en-US" sz="1800" dirty="0"/>
              <a:t>it. But it’s my parents’ place.</a:t>
            </a:r>
          </a:p>
          <a:p>
            <a:pPr marL="0" indent="0">
              <a:buNone/>
            </a:pPr>
            <a:r>
              <a:rPr lang="en-US" sz="1800" dirty="0"/>
              <a:t>	2 I</a:t>
            </a:r>
            <a:r>
              <a:rPr lang="en-US" sz="1800" dirty="0">
                <a:solidFill>
                  <a:srgbClr val="E46C0A"/>
                </a:solidFill>
              </a:rPr>
              <a:t>’d apply </a:t>
            </a:r>
            <a:r>
              <a:rPr lang="en-US" sz="1800" dirty="0"/>
              <a:t>for the job if I </a:t>
            </a:r>
            <a:r>
              <a:rPr lang="en-US" sz="1800" dirty="0">
                <a:solidFill>
                  <a:srgbClr val="E46C0A"/>
                </a:solidFill>
              </a:rPr>
              <a:t>were/was </a:t>
            </a:r>
            <a:r>
              <a:rPr lang="en-US" sz="1800" dirty="0"/>
              <a:t>in his situation.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4 </a:t>
            </a:r>
            <a:r>
              <a:rPr lang="en-US" sz="1800" dirty="0"/>
              <a:t> Note that we can </a:t>
            </a:r>
            <a:r>
              <a:rPr lang="en-US" sz="1800" b="1" dirty="0"/>
              <a:t>only</a:t>
            </a:r>
            <a:r>
              <a:rPr lang="en-US" sz="1800" dirty="0"/>
              <a:t> use </a:t>
            </a:r>
            <a:r>
              <a:rPr lang="en-US" sz="1800" i="1" dirty="0"/>
              <a:t>were</a:t>
            </a:r>
            <a:r>
              <a:rPr lang="en-US" sz="1800" dirty="0"/>
              <a:t> and </a:t>
            </a:r>
            <a:r>
              <a:rPr lang="en-US" sz="1800" b="1" dirty="0"/>
              <a:t>not</a:t>
            </a:r>
            <a:r>
              <a:rPr lang="en-US" sz="1800" dirty="0"/>
              <a:t> </a:t>
            </a:r>
            <a:r>
              <a:rPr lang="en-US" sz="1800" i="1" dirty="0"/>
              <a:t>was</a:t>
            </a:r>
            <a:r>
              <a:rPr lang="en-US" sz="1800" dirty="0"/>
              <a:t> in the phrase </a:t>
            </a:r>
            <a:r>
              <a:rPr lang="en-US" sz="1800" i="1" dirty="0"/>
              <a:t>If I were you, …</a:t>
            </a:r>
            <a:endParaRPr lang="en-US" sz="1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12.1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308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Conditional sentences to talk about unreal situations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039100" cy="4546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To talk about a </a:t>
            </a:r>
            <a:r>
              <a:rPr lang="en-US" sz="1800" b="1" dirty="0"/>
              <a:t>hypothetical </a:t>
            </a:r>
            <a:r>
              <a:rPr lang="en-US" sz="1800" dirty="0"/>
              <a:t>situation in the </a:t>
            </a:r>
            <a:r>
              <a:rPr lang="en-US" sz="1800" b="1" dirty="0"/>
              <a:t>past</a:t>
            </a:r>
            <a:r>
              <a:rPr lang="en-US" sz="1800" dirty="0"/>
              <a:t>, we use </a:t>
            </a:r>
            <a:r>
              <a:rPr lang="en-US" sz="1800" i="1" dirty="0"/>
              <a:t>if</a:t>
            </a:r>
            <a:r>
              <a:rPr lang="en-US" sz="1800" dirty="0"/>
              <a:t> + </a:t>
            </a:r>
            <a:r>
              <a:rPr lang="en-US" sz="1800" b="1" dirty="0"/>
              <a:t>past perfect </a:t>
            </a:r>
            <a:r>
              <a:rPr lang="en-US" sz="1800" dirty="0"/>
              <a:t>+ </a:t>
            </a:r>
            <a:r>
              <a:rPr lang="en-US" sz="1800" i="1" dirty="0"/>
              <a:t>would/could/might</a:t>
            </a:r>
            <a:r>
              <a:rPr lang="en-US" sz="1800" dirty="0"/>
              <a:t> </a:t>
            </a:r>
            <a:r>
              <a:rPr lang="en-US" sz="1800" i="1" dirty="0"/>
              <a:t>have</a:t>
            </a:r>
            <a:r>
              <a:rPr lang="en-US" sz="1800" dirty="0"/>
              <a:t> + </a:t>
            </a:r>
            <a:r>
              <a:rPr lang="en-US" sz="1800" b="1" dirty="0"/>
              <a:t>past participle</a:t>
            </a:r>
            <a:r>
              <a:rPr lang="en-US" sz="1800" dirty="0"/>
              <a:t>. Sometimes we call this </a:t>
            </a:r>
            <a:r>
              <a:rPr lang="en-US" sz="1800" b="1" dirty="0"/>
              <a:t>third conditional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you</a:t>
            </a:r>
            <a:r>
              <a:rPr lang="en-US" sz="1800" dirty="0">
                <a:solidFill>
                  <a:srgbClr val="E46C0A"/>
                </a:solidFill>
              </a:rPr>
              <a:t>’d called </a:t>
            </a:r>
            <a:r>
              <a:rPr lang="en-US" sz="1800" dirty="0"/>
              <a:t>them, they </a:t>
            </a:r>
            <a:r>
              <a:rPr lang="en-US" sz="1800" dirty="0">
                <a:solidFill>
                  <a:srgbClr val="E46C0A"/>
                </a:solidFill>
              </a:rPr>
              <a:t>could have given</a:t>
            </a:r>
            <a:r>
              <a:rPr lang="en-US" sz="1800" dirty="0"/>
              <a:t> you a lift.</a:t>
            </a:r>
          </a:p>
          <a:p>
            <a:pPr marL="0" indent="0">
              <a:buNone/>
            </a:pPr>
            <a:r>
              <a:rPr lang="en-US" sz="1800" dirty="0"/>
              <a:t>	2 I </a:t>
            </a:r>
            <a:r>
              <a:rPr lang="en-US" sz="1800" dirty="0">
                <a:solidFill>
                  <a:srgbClr val="E46C0A"/>
                </a:solidFill>
              </a:rPr>
              <a:t>might have stopped </a:t>
            </a:r>
            <a:r>
              <a:rPr lang="en-US" sz="1800" dirty="0"/>
              <a:t>to talk to him if he </a:t>
            </a:r>
            <a:r>
              <a:rPr lang="en-US" sz="1800" dirty="0">
                <a:solidFill>
                  <a:srgbClr val="E46C0A"/>
                </a:solidFill>
              </a:rPr>
              <a:t>hadn’t been </a:t>
            </a:r>
            <a:r>
              <a:rPr lang="en-US" sz="1800" dirty="0"/>
              <a:t>in such a hurry.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Note that as with </a:t>
            </a:r>
            <a:r>
              <a:rPr lang="en-US" sz="1800" b="1" dirty="0"/>
              <a:t>all</a:t>
            </a:r>
            <a:r>
              <a:rPr lang="en-US" sz="1800" dirty="0"/>
              <a:t> </a:t>
            </a:r>
            <a:r>
              <a:rPr lang="en-US" sz="1800" b="1" dirty="0"/>
              <a:t>conditional sentences, </a:t>
            </a:r>
            <a:r>
              <a:rPr lang="en-US" sz="1800" dirty="0"/>
              <a:t>the </a:t>
            </a:r>
            <a:r>
              <a:rPr lang="en-US" sz="1800" b="1" i="1" dirty="0"/>
              <a:t>if</a:t>
            </a:r>
            <a:r>
              <a:rPr lang="en-US" sz="1800" b="1" dirty="0"/>
              <a:t>-clause</a:t>
            </a:r>
            <a:r>
              <a:rPr lang="en-US" sz="1800" dirty="0"/>
              <a:t> and the </a:t>
            </a:r>
            <a:r>
              <a:rPr lang="en-US" sz="1800" b="1" dirty="0"/>
              <a:t>result clause</a:t>
            </a:r>
            <a:r>
              <a:rPr lang="en-US" sz="1800" dirty="0"/>
              <a:t> can go in </a:t>
            </a:r>
            <a:r>
              <a:rPr lang="en-US" sz="1800" b="1" dirty="0"/>
              <a:t>either order</a:t>
            </a:r>
            <a:r>
              <a:rPr lang="en-US" sz="1800" dirty="0"/>
              <a:t>. If the </a:t>
            </a:r>
            <a:r>
              <a:rPr lang="en-US" sz="1800" b="1" i="1" dirty="0"/>
              <a:t>if-</a:t>
            </a:r>
            <a:r>
              <a:rPr lang="en-US" sz="1800" b="1" dirty="0"/>
              <a:t>clause</a:t>
            </a:r>
            <a:r>
              <a:rPr lang="en-US" sz="1800" dirty="0"/>
              <a:t> goes first, it is separated by a </a:t>
            </a:r>
            <a:r>
              <a:rPr lang="en-US" sz="1800" b="1" dirty="0"/>
              <a:t>comma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 Also note that we often </a:t>
            </a:r>
            <a:r>
              <a:rPr lang="en-US" sz="1800" b="1" dirty="0"/>
              <a:t>contract</a:t>
            </a:r>
            <a:r>
              <a:rPr lang="en-US" sz="1800" dirty="0"/>
              <a:t> </a:t>
            </a:r>
            <a:r>
              <a:rPr lang="en-US" sz="1800" i="1" dirty="0"/>
              <a:t>would</a:t>
            </a:r>
            <a:r>
              <a:rPr lang="en-US" sz="1800" dirty="0"/>
              <a:t> to </a:t>
            </a:r>
            <a:r>
              <a:rPr lang="en-US" sz="1800" i="1" dirty="0"/>
              <a:t>’d</a:t>
            </a:r>
            <a:r>
              <a:rPr lang="en-US" sz="1800" dirty="0"/>
              <a:t> and </a:t>
            </a:r>
            <a:r>
              <a:rPr lang="en-US" sz="1800" i="1" dirty="0"/>
              <a:t>have</a:t>
            </a:r>
            <a:r>
              <a:rPr lang="en-US" sz="1800" dirty="0"/>
              <a:t> to </a:t>
            </a:r>
            <a:r>
              <a:rPr lang="en-US" sz="1800" i="1" dirty="0"/>
              <a:t>’ve </a:t>
            </a:r>
            <a:r>
              <a:rPr lang="en-US" sz="1800" dirty="0"/>
              <a:t>in </a:t>
            </a:r>
            <a:r>
              <a:rPr lang="en-US" sz="1800" b="1" dirty="0"/>
              <a:t>informal</a:t>
            </a:r>
            <a:r>
              <a:rPr lang="en-US" sz="1800" dirty="0"/>
              <a:t> speaking and writing.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	1 I </a:t>
            </a:r>
            <a:r>
              <a:rPr lang="en-US" sz="1800" dirty="0">
                <a:solidFill>
                  <a:srgbClr val="E46C0A"/>
                </a:solidFill>
              </a:rPr>
              <a:t>would’ve liked </a:t>
            </a:r>
            <a:r>
              <a:rPr lang="en-US" sz="1800" dirty="0"/>
              <a:t>to have seen him before he’d left.</a:t>
            </a:r>
          </a:p>
          <a:p>
            <a:pPr marL="0" indent="0">
              <a:buNone/>
            </a:pPr>
            <a:r>
              <a:rPr lang="en-US" sz="1800" dirty="0"/>
              <a:t>	2 If they hadn’t been so ambitious, I</a:t>
            </a:r>
            <a:r>
              <a:rPr lang="en-US" sz="1800" dirty="0">
                <a:solidFill>
                  <a:srgbClr val="E46C0A"/>
                </a:solidFill>
              </a:rPr>
              <a:t>’d have liked </a:t>
            </a:r>
            <a:r>
              <a:rPr lang="en-US" sz="1800" dirty="0"/>
              <a:t>them more.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12.1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085905" y="2626936"/>
            <a:ext cx="292295" cy="305782"/>
          </a:xfrm>
          <a:prstGeom prst="ellipse">
            <a:avLst/>
          </a:prstGeom>
          <a:noFill/>
          <a:ln w="25400">
            <a:solidFill>
              <a:srgbClr val="E46C0A"/>
            </a:solidFill>
            <a:round/>
            <a:headEnd/>
            <a:tailEnd/>
          </a:ln>
          <a:effectLst>
            <a:outerShdw blurRad="40005" dist="19939" dir="5400000" algn="tl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eaLnBrk="0" hangingPunct="0"/>
            <a:endParaRPr lang="en-GB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4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We can </a:t>
            </a:r>
            <a:r>
              <a:rPr lang="en-US" sz="1800" b="1" dirty="0"/>
              <a:t>mix</a:t>
            </a:r>
            <a:r>
              <a:rPr lang="en-US" sz="1800" dirty="0"/>
              <a:t> the </a:t>
            </a:r>
            <a:r>
              <a:rPr lang="en-US" sz="1800" b="1" dirty="0"/>
              <a:t>second</a:t>
            </a:r>
            <a:r>
              <a:rPr lang="en-US" sz="1800" dirty="0"/>
              <a:t> and </a:t>
            </a:r>
            <a:r>
              <a:rPr lang="en-US" sz="1800" b="1" dirty="0"/>
              <a:t>third</a:t>
            </a:r>
            <a:r>
              <a:rPr lang="en-US" sz="1800" dirty="0"/>
              <a:t> </a:t>
            </a:r>
            <a:r>
              <a:rPr lang="en-US" sz="1800" b="1" dirty="0"/>
              <a:t>conditional</a:t>
            </a:r>
            <a:r>
              <a:rPr lang="en-US" sz="1800" dirty="0"/>
              <a:t> forms to talk about </a:t>
            </a:r>
            <a:r>
              <a:rPr lang="en-US" sz="1800" b="1" dirty="0"/>
              <a:t>hypothetical</a:t>
            </a:r>
            <a:r>
              <a:rPr lang="en-US" sz="1800" dirty="0"/>
              <a:t> situations in the </a:t>
            </a:r>
            <a:r>
              <a:rPr lang="en-US" sz="1800" b="1" dirty="0"/>
              <a:t>past</a:t>
            </a:r>
            <a:r>
              <a:rPr lang="en-US" sz="1800" dirty="0"/>
              <a:t> that have a </a:t>
            </a:r>
            <a:r>
              <a:rPr lang="en-US" sz="1800" b="1" dirty="0"/>
              <a:t>present result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If he </a:t>
            </a:r>
            <a:r>
              <a:rPr lang="en-US" sz="1800" dirty="0">
                <a:solidFill>
                  <a:srgbClr val="E46C0A"/>
                </a:solidFill>
              </a:rPr>
              <a:t>had done </a:t>
            </a:r>
            <a:r>
              <a:rPr lang="en-US" sz="1800" dirty="0"/>
              <a:t>his homework, he </a:t>
            </a:r>
            <a:r>
              <a:rPr lang="en-US" sz="1800" dirty="0">
                <a:solidFill>
                  <a:srgbClr val="E46C0A"/>
                </a:solidFill>
              </a:rPr>
              <a:t>would be able to </a:t>
            </a:r>
            <a:r>
              <a:rPr lang="en-US" sz="1800" dirty="0"/>
              <a:t>watch a film now.</a:t>
            </a:r>
          </a:p>
          <a:p>
            <a:pPr marL="0" indent="0">
              <a:buNone/>
            </a:pPr>
            <a:r>
              <a:rPr lang="en-US" sz="1800" dirty="0"/>
              <a:t>	2 You </a:t>
            </a:r>
            <a:r>
              <a:rPr lang="en-US" sz="1800" dirty="0">
                <a:solidFill>
                  <a:srgbClr val="E46C0A"/>
                </a:solidFill>
              </a:rPr>
              <a:t>mightn’t be feeling </a:t>
            </a:r>
            <a:r>
              <a:rPr lang="en-US" sz="1800" dirty="0"/>
              <a:t>ill if you </a:t>
            </a:r>
            <a:r>
              <a:rPr lang="en-US" sz="1800" dirty="0">
                <a:solidFill>
                  <a:srgbClr val="E46C0A"/>
                </a:solidFill>
              </a:rPr>
              <a:t>hadn’t eaten </a:t>
            </a:r>
            <a:r>
              <a:rPr lang="en-US" sz="1800" dirty="0"/>
              <a:t>so much cake.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2 </a:t>
            </a:r>
            <a:r>
              <a:rPr lang="en-US" sz="1800" dirty="0"/>
              <a:t>We can also </a:t>
            </a:r>
            <a:r>
              <a:rPr lang="en-US" sz="1800" b="1" dirty="0"/>
              <a:t>mix</a:t>
            </a:r>
            <a:r>
              <a:rPr lang="en-US" sz="1800" dirty="0"/>
              <a:t> conditional forms to talk about the </a:t>
            </a:r>
            <a:r>
              <a:rPr lang="en-US" sz="1800" b="1" dirty="0"/>
              <a:t>hypothetical past result </a:t>
            </a:r>
            <a:r>
              <a:rPr lang="en-US" sz="1800" dirty="0"/>
              <a:t>of a </a:t>
            </a:r>
            <a:r>
              <a:rPr lang="en-US" sz="1800" b="1" dirty="0"/>
              <a:t>different present situation</a:t>
            </a:r>
            <a:r>
              <a:rPr lang="en-US" sz="1800" dirty="0"/>
              <a:t>, especially with </a:t>
            </a:r>
            <a:r>
              <a:rPr lang="en-US" sz="1800" b="1" dirty="0"/>
              <a:t>state verbs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/>
              <a:t> </a:t>
            </a:r>
          </a:p>
          <a:p>
            <a:pPr marL="0" indent="0">
              <a:buNone/>
            </a:pPr>
            <a:r>
              <a:rPr lang="en-US" sz="1800" dirty="0"/>
              <a:t>	1 If he </a:t>
            </a:r>
            <a:r>
              <a:rPr lang="en-US" sz="1800" dirty="0">
                <a:solidFill>
                  <a:srgbClr val="E46C0A"/>
                </a:solidFill>
              </a:rPr>
              <a:t>weren’t </a:t>
            </a:r>
            <a:r>
              <a:rPr lang="en-US" sz="1800" dirty="0"/>
              <a:t>so lucky, he </a:t>
            </a:r>
            <a:r>
              <a:rPr lang="en-US" sz="1800" dirty="0">
                <a:solidFill>
                  <a:srgbClr val="E46C0A"/>
                </a:solidFill>
              </a:rPr>
              <a:t>could have died </a:t>
            </a:r>
            <a:r>
              <a:rPr lang="en-US" sz="1800" dirty="0"/>
              <a:t>in that accident.</a:t>
            </a:r>
          </a:p>
          <a:p>
            <a:pPr marL="0" indent="0">
              <a:buNone/>
            </a:pPr>
            <a:r>
              <a:rPr lang="en-US" sz="1800" dirty="0"/>
              <a:t>	2 They </a:t>
            </a:r>
            <a:r>
              <a:rPr lang="en-US" sz="1800" dirty="0">
                <a:solidFill>
                  <a:srgbClr val="E46C0A"/>
                </a:solidFill>
              </a:rPr>
              <a:t>would have studied </a:t>
            </a:r>
            <a:r>
              <a:rPr lang="en-US" sz="1800" dirty="0"/>
              <a:t>longer if they </a:t>
            </a:r>
            <a:r>
              <a:rPr lang="en-US" sz="1800" dirty="0">
                <a:solidFill>
                  <a:srgbClr val="E46C0A"/>
                </a:solidFill>
              </a:rPr>
              <a:t>were </a:t>
            </a:r>
            <a:r>
              <a:rPr lang="en-US" sz="1800" dirty="0"/>
              <a:t>from a wealthy family.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12.1</a:t>
            </a:r>
          </a:p>
        </p:txBody>
      </p:sp>
      <p:sp>
        <p:nvSpPr>
          <p:cNvPr id="5" name="Title 5"/>
          <p:cNvSpPr txBox="1">
            <a:spLocks/>
          </p:cNvSpPr>
          <p:nvPr/>
        </p:nvSpPr>
        <p:spPr>
          <a:xfrm>
            <a:off x="1600200" y="274638"/>
            <a:ext cx="530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Conditional sentences to talk about unreal situations</a:t>
            </a:r>
          </a:p>
        </p:txBody>
      </p:sp>
    </p:spTree>
    <p:extLst>
      <p:ext uri="{BB962C8B-B14F-4D97-AF65-F5344CB8AC3E}">
        <p14:creationId xmlns:p14="http://schemas.microsoft.com/office/powerpoint/2010/main" val="202401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496300" cy="46651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Combine the two ideas to make one conditional sentence about an unreal situation.</a:t>
            </a:r>
          </a:p>
          <a:p>
            <a:pPr marL="0" indent="0">
              <a:lnSpc>
                <a:spcPct val="50000"/>
              </a:lnSpc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1 He didn’t apply for the job, so he didn’t get promoted.</a:t>
            </a:r>
          </a:p>
          <a:p>
            <a:pPr marL="400050" lvl="1" inden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2 She didn’t phone me. I didn’t know about her cousin.</a:t>
            </a:r>
          </a:p>
          <a:p>
            <a:pPr marL="400050" lvl="1" inden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3 I wasn’t born in the USA, so I don’t speak English all the time.</a:t>
            </a:r>
          </a:p>
          <a:p>
            <a:pPr marL="400050" lvl="1" inden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4 I don’t speak Chinese, so I can’t live in China.</a:t>
            </a:r>
          </a:p>
          <a:p>
            <a:pPr marL="400050" lvl="1" inden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5 She is so rude. I haven’t invited her to my party next week.</a:t>
            </a:r>
          </a:p>
          <a:p>
            <a:pPr marL="400050" lvl="1" indent="0">
              <a:buNone/>
            </a:pP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6 You lost the car keys. Now I can’t drive to work.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12931" y="2389248"/>
            <a:ext cx="7037824" cy="363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rgbClr val="E46C0A"/>
                </a:solidFill>
              </a:rPr>
              <a:t>If he’d applied for the job, he would have got promoted.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E46C0A"/>
              </a:solidFill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E46C0A"/>
                </a:solidFill>
              </a:rPr>
              <a:t>If she’d phoned me, I would’ve known about her cousin.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E46C0A"/>
              </a:solidFill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E46C0A"/>
                </a:solidFill>
              </a:rPr>
              <a:t>If I’d been born in the USA, I would speak English all the time.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E46C0A"/>
              </a:solidFill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E46C0A"/>
                </a:solidFill>
              </a:rPr>
              <a:t>If I spoke Chinese, I’d be able to live in China.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E46C0A"/>
              </a:solidFill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rgbClr val="E46C0A"/>
                </a:solidFill>
              </a:rPr>
              <a:t>If she wasn’t/weren’t so rude, I’d have invited her to my party next week.</a:t>
            </a:r>
          </a:p>
          <a:p>
            <a:pPr>
              <a:spcBef>
                <a:spcPct val="20000"/>
              </a:spcBef>
            </a:pPr>
            <a:endParaRPr lang="en-US" dirty="0">
              <a:solidFill>
                <a:srgbClr val="E46C0A"/>
              </a:solidFill>
            </a:endParaRPr>
          </a:p>
          <a:p>
            <a:r>
              <a:rPr lang="en-US" dirty="0">
                <a:solidFill>
                  <a:srgbClr val="E46C0A"/>
                </a:solidFill>
              </a:rPr>
              <a:t>If you hadn’t lost the car keys, I’d be able to/I could drive to work.</a:t>
            </a: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1600200" y="274638"/>
            <a:ext cx="530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Conditional sentences to talk about unreal situations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12.1</a:t>
            </a:r>
          </a:p>
        </p:txBody>
      </p:sp>
    </p:spTree>
    <p:extLst>
      <p:ext uri="{BB962C8B-B14F-4D97-AF65-F5344CB8AC3E}">
        <p14:creationId xmlns:p14="http://schemas.microsoft.com/office/powerpoint/2010/main" val="227202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722</Words>
  <Application>Microsoft Office PowerPoint</Application>
  <PresentationFormat>Экран 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Conditional sentences to talk about unreal situations</vt:lpstr>
      <vt:lpstr>Conditional sentences to talk about unreal situations</vt:lpstr>
      <vt:lpstr>Презентация PowerPoint</vt:lpstr>
      <vt:lpstr>Презентация PowerPoint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50</cp:revision>
  <dcterms:created xsi:type="dcterms:W3CDTF">2014-11-25T17:00:01Z</dcterms:created>
  <dcterms:modified xsi:type="dcterms:W3CDTF">2022-08-15T13:41:18Z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