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9" r:id="rId1"/>
  </p:sldMasterIdLst>
  <p:notesMasterIdLst>
    <p:notesMasterId r:id="rId8"/>
  </p:notesMasterIdLst>
  <p:sldIdLst>
    <p:sldId id="256" r:id="rId2"/>
    <p:sldId id="267" r:id="rId3"/>
    <p:sldId id="263" r:id="rId4"/>
    <p:sldId id="264" r:id="rId5"/>
    <p:sldId id="265" r:id="rId6"/>
    <p:sldId id="266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OOK, Nell" initials="HN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46C0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812" autoAdjust="0"/>
    <p:restoredTop sz="94737" autoAdjust="0"/>
  </p:normalViewPr>
  <p:slideViewPr>
    <p:cSldViewPr snapToGrid="0" snapToObjects="1">
      <p:cViewPr varScale="1">
        <p:scale>
          <a:sx n="107" d="100"/>
          <a:sy n="107" d="100"/>
        </p:scale>
        <p:origin x="930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BE898D7-9902-A647-ACD0-770A9B33B4B8}" type="datetimeFigureOut">
              <a:rPr lang="en-US" smtClean="0"/>
              <a:t>12/22/2022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78C364-FCFF-BF4A-96FF-AA94F1ECEC9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08216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D78C364-FCFF-BF4A-96FF-AA94F1ECEC9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2044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-220133" y="51562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52408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Navigate_footer_powerpoint_B2.jp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86266"/>
            <a:ext cx="9169400" cy="592955"/>
          </a:xfrm>
          <a:prstGeom prst="rect">
            <a:avLst/>
          </a:prstGeom>
        </p:spPr>
      </p:pic>
      <p:pic>
        <p:nvPicPr>
          <p:cNvPr id="7" name="Picture 6" descr="Navigate_circle_powerpoint_B2.jp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467" y="467202"/>
            <a:ext cx="390223" cy="802928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7700" y="274638"/>
            <a:ext cx="80391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dirty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47700" y="1600201"/>
            <a:ext cx="8039100" cy="41782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  <a:endParaRPr lang="en-US" dirty="0"/>
          </a:p>
        </p:txBody>
      </p:sp>
      <p:sp>
        <p:nvSpPr>
          <p:cNvPr id="11" name="TextBox 10"/>
          <p:cNvSpPr txBox="1"/>
          <p:nvPr userDrawn="1"/>
        </p:nvSpPr>
        <p:spPr>
          <a:xfrm>
            <a:off x="7644359" y="6054660"/>
            <a:ext cx="1448839" cy="23596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 rtl="0"/>
            <a:r>
              <a:rPr lang="en-GB" sz="1400" b="0" i="0" u="none" strike="noStrike" kern="1200" baseline="300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© Oxford University Press</a:t>
            </a:r>
          </a:p>
        </p:txBody>
      </p:sp>
    </p:spTree>
    <p:extLst>
      <p:ext uri="{BB962C8B-B14F-4D97-AF65-F5344CB8AC3E}">
        <p14:creationId xmlns:p14="http://schemas.microsoft.com/office/powerpoint/2010/main" val="5213714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</p:sldLayoutIdLst>
  <p:txStyles>
    <p:titleStyle>
      <a:lvl1pPr algn="l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8547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Present perfect simple and continuous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use the </a:t>
            </a:r>
            <a:r>
              <a:rPr lang="en-US" sz="1800" b="1" dirty="0"/>
              <a:t>present</a:t>
            </a:r>
            <a:r>
              <a:rPr lang="en-US" sz="1800" dirty="0"/>
              <a:t> </a:t>
            </a:r>
            <a:r>
              <a:rPr lang="en-US" sz="1800" b="1" dirty="0"/>
              <a:t>perfect</a:t>
            </a:r>
            <a:r>
              <a:rPr lang="en-US" sz="1800" dirty="0"/>
              <a:t> to connect the </a:t>
            </a:r>
            <a:r>
              <a:rPr lang="en-US" sz="1800" b="1" dirty="0"/>
              <a:t>past</a:t>
            </a:r>
            <a:r>
              <a:rPr lang="en-US" sz="1800" dirty="0"/>
              <a:t> and the </a:t>
            </a:r>
            <a:r>
              <a:rPr lang="en-US" sz="1800" b="1" dirty="0"/>
              <a:t>present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2</a:t>
            </a:r>
            <a:r>
              <a:rPr lang="en-US" sz="1800" dirty="0"/>
              <a:t> We use </a:t>
            </a:r>
            <a:r>
              <a:rPr lang="en-US" sz="1800" i="1" dirty="0"/>
              <a:t>have</a:t>
            </a:r>
            <a:r>
              <a:rPr lang="en-US" sz="1800" dirty="0"/>
              <a:t> + </a:t>
            </a:r>
            <a:r>
              <a:rPr lang="en-US" sz="1800" b="1" dirty="0"/>
              <a:t>past participle </a:t>
            </a:r>
            <a:r>
              <a:rPr lang="en-US" sz="1800" dirty="0"/>
              <a:t>to make the </a:t>
            </a:r>
            <a:r>
              <a:rPr lang="en-US" sz="1800" b="1" dirty="0"/>
              <a:t>present perfect simple</a:t>
            </a:r>
            <a:r>
              <a:rPr lang="en-US" sz="1800" dirty="0"/>
              <a:t>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We </a:t>
            </a:r>
            <a:r>
              <a:rPr lang="en-US" sz="1800" dirty="0">
                <a:solidFill>
                  <a:srgbClr val="E46C0A"/>
                </a:solidFill>
              </a:rPr>
              <a:t>haven’t been </a:t>
            </a:r>
            <a:r>
              <a:rPr lang="en-US" sz="1800" dirty="0"/>
              <a:t>to Scotland yet.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She</a:t>
            </a:r>
            <a:r>
              <a:rPr lang="en-US" sz="1800" dirty="0">
                <a:solidFill>
                  <a:srgbClr val="E46C0A"/>
                </a:solidFill>
              </a:rPr>
              <a:t>’s given </a:t>
            </a:r>
            <a:r>
              <a:rPr lang="en-US" sz="1800" dirty="0"/>
              <a:t>him the report already.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1.3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71526" y="2806700"/>
            <a:ext cx="6964312" cy="1324769"/>
            <a:chOff x="-16265" y="1282700"/>
            <a:chExt cx="7775575" cy="1324769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16265" y="1720885"/>
              <a:ext cx="7775575" cy="0"/>
            </a:xfrm>
            <a:prstGeom prst="line">
              <a:avLst/>
            </a:prstGeom>
            <a:ln>
              <a:solidFill>
                <a:srgbClr val="E46C0A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endCxn id="11" idx="0"/>
            </p:cNvCxnSpPr>
            <p:nvPr/>
          </p:nvCxnSpPr>
          <p:spPr>
            <a:xfrm>
              <a:off x="6651708" y="1282700"/>
              <a:ext cx="0" cy="955437"/>
            </a:xfrm>
            <a:prstGeom prst="line">
              <a:avLst/>
            </a:prstGeom>
            <a:ln>
              <a:solidFill>
                <a:srgbClr val="E46C0A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20310" y="1720885"/>
              <a:ext cx="6131398" cy="369332"/>
            </a:xfrm>
            <a:prstGeom prst="rect">
              <a:avLst/>
            </a:prstGeom>
            <a:noFill/>
            <a:ln>
              <a:solidFill>
                <a:srgbClr val="E46C0A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rgbClr val="E46C0A"/>
                  </a:solidFill>
                </a:rPr>
                <a:t>We haven’t been to Scotland at any time before now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55368" y="2238137"/>
              <a:ext cx="592680" cy="369332"/>
            </a:xfrm>
            <a:prstGeom prst="rect">
              <a:avLst/>
            </a:prstGeom>
            <a:noFill/>
            <a:ln>
              <a:solidFill>
                <a:srgbClr val="E46C0A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GB" dirty="0"/>
                <a:t>now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20310" y="1565781"/>
              <a:ext cx="6131398" cy="155104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E46C0A"/>
                </a:solidFill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771526" y="4781477"/>
            <a:ext cx="6964313" cy="1314524"/>
            <a:chOff x="771526" y="4781477"/>
            <a:chExt cx="6964313" cy="1314524"/>
          </a:xfrm>
        </p:grpSpPr>
        <p:grpSp>
          <p:nvGrpSpPr>
            <p:cNvPr id="19" name="Group 18"/>
            <p:cNvGrpSpPr/>
            <p:nvPr/>
          </p:nvGrpSpPr>
          <p:grpSpPr>
            <a:xfrm>
              <a:off x="771526" y="4781477"/>
              <a:ext cx="6964313" cy="1314524"/>
              <a:chOff x="464328" y="4714339"/>
              <a:chExt cx="5291888" cy="1314524"/>
            </a:xfrm>
          </p:grpSpPr>
          <p:cxnSp>
            <p:nvCxnSpPr>
              <p:cNvPr id="20" name="Straight Connector 19"/>
              <p:cNvCxnSpPr/>
              <p:nvPr/>
            </p:nvCxnSpPr>
            <p:spPr>
              <a:xfrm>
                <a:off x="464328" y="4982370"/>
                <a:ext cx="5291888" cy="0"/>
              </a:xfrm>
              <a:prstGeom prst="line">
                <a:avLst/>
              </a:prstGeom>
              <a:ln>
                <a:solidFill>
                  <a:srgbClr val="E46C0A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Straight Connector 20"/>
              <p:cNvCxnSpPr>
                <a:endCxn id="25" idx="0"/>
              </p:cNvCxnSpPr>
              <p:nvPr/>
            </p:nvCxnSpPr>
            <p:spPr>
              <a:xfrm>
                <a:off x="5002407" y="4714339"/>
                <a:ext cx="0" cy="945192"/>
              </a:xfrm>
              <a:prstGeom prst="line">
                <a:avLst/>
              </a:prstGeom>
              <a:ln>
                <a:solidFill>
                  <a:srgbClr val="E46C0A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4" name="TextBox 23"/>
              <p:cNvSpPr txBox="1"/>
              <p:nvPr/>
            </p:nvSpPr>
            <p:spPr>
              <a:xfrm>
                <a:off x="829510" y="5043065"/>
                <a:ext cx="1367427" cy="923330"/>
              </a:xfrm>
              <a:prstGeom prst="rect">
                <a:avLst/>
              </a:prstGeom>
              <a:noFill/>
              <a:ln>
                <a:solidFill>
                  <a:srgbClr val="E46C0A"/>
                </a:solidFill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She gave him the report at a time before now</a:t>
                </a:r>
              </a:p>
            </p:txBody>
          </p:sp>
          <p:sp>
            <p:nvSpPr>
              <p:cNvPr id="25" name="TextBox 24"/>
              <p:cNvSpPr txBox="1"/>
              <p:nvPr/>
            </p:nvSpPr>
            <p:spPr>
              <a:xfrm>
                <a:off x="4777230" y="5659531"/>
                <a:ext cx="450353" cy="369332"/>
              </a:xfrm>
              <a:prstGeom prst="rect">
                <a:avLst/>
              </a:prstGeom>
              <a:noFill/>
              <a:ln>
                <a:solidFill>
                  <a:srgbClr val="E46C0A"/>
                </a:solidFill>
              </a:ln>
            </p:spPr>
            <p:txBody>
              <a:bodyPr wrap="none" rtlCol="0">
                <a:spAutoFit/>
              </a:bodyPr>
              <a:lstStyle/>
              <a:p>
                <a:r>
                  <a:rPr lang="en-GB" dirty="0"/>
                  <a:t>now</a:t>
                </a:r>
              </a:p>
            </p:txBody>
          </p:sp>
          <p:sp>
            <p:nvSpPr>
              <p:cNvPr id="26" name="Rectangle 25"/>
              <p:cNvSpPr/>
              <p:nvPr/>
            </p:nvSpPr>
            <p:spPr>
              <a:xfrm>
                <a:off x="1345807" y="4827266"/>
                <a:ext cx="334832" cy="155104"/>
              </a:xfrm>
              <a:prstGeom prst="rect">
                <a:avLst/>
              </a:prstGeom>
              <a:solidFill>
                <a:srgbClr val="000000"/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dirty="0">
                  <a:solidFill>
                    <a:srgbClr val="E46C0A"/>
                  </a:solidFill>
                </a:endParaRPr>
              </a:p>
            </p:txBody>
          </p:sp>
        </p:grpSp>
        <p:sp>
          <p:nvSpPr>
            <p:cNvPr id="18" name="Rectangle 17"/>
            <p:cNvSpPr/>
            <p:nvPr/>
          </p:nvSpPr>
          <p:spPr>
            <a:xfrm>
              <a:off x="2372235" y="4894404"/>
              <a:ext cx="4371562" cy="155104"/>
            </a:xfrm>
            <a:prstGeom prst="rect">
              <a:avLst/>
            </a:prstGeom>
            <a:solidFill>
              <a:srgbClr val="E46C0A"/>
            </a:solidFill>
            <a:ln>
              <a:solidFill>
                <a:srgbClr val="E46C0A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E46C0A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051702" y="5110203"/>
              <a:ext cx="3692094" cy="369332"/>
            </a:xfrm>
            <a:prstGeom prst="rect">
              <a:avLst/>
            </a:prstGeom>
            <a:noFill/>
            <a:ln>
              <a:solidFill>
                <a:srgbClr val="E46C0A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rgbClr val="E46C0A"/>
                  </a:solidFill>
                </a:rPr>
                <a:t>He still has the report.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1572815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8547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Present perfect simple and continuous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1 We use </a:t>
            </a:r>
            <a:r>
              <a:rPr lang="en-US" sz="1800" i="1" dirty="0"/>
              <a:t>have</a:t>
            </a:r>
            <a:r>
              <a:rPr lang="en-US" sz="1800" dirty="0"/>
              <a:t> + </a:t>
            </a:r>
            <a:r>
              <a:rPr lang="en-US" sz="1800" b="1" dirty="0"/>
              <a:t>past participle </a:t>
            </a:r>
            <a:r>
              <a:rPr lang="en-US" sz="1800" dirty="0"/>
              <a:t>+ -</a:t>
            </a:r>
            <a:r>
              <a:rPr lang="en-US" sz="1800" i="1" dirty="0" err="1"/>
              <a:t>ing</a:t>
            </a:r>
            <a:r>
              <a:rPr lang="en-US" sz="1800" dirty="0"/>
              <a:t> to make the </a:t>
            </a:r>
            <a:r>
              <a:rPr lang="en-US" sz="1800" b="1" dirty="0"/>
              <a:t>present perfect continuous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How long </a:t>
            </a:r>
            <a:r>
              <a:rPr lang="en-US" sz="1800" dirty="0">
                <a:solidFill>
                  <a:srgbClr val="E46C0A"/>
                </a:solidFill>
              </a:rPr>
              <a:t>have</a:t>
            </a:r>
            <a:r>
              <a:rPr lang="en-US" sz="1800" dirty="0"/>
              <a:t> you </a:t>
            </a:r>
            <a:r>
              <a:rPr lang="en-US" sz="1800" dirty="0">
                <a:solidFill>
                  <a:srgbClr val="E46C0A"/>
                </a:solidFill>
              </a:rPr>
              <a:t>been sitting </a:t>
            </a:r>
            <a:r>
              <a:rPr lang="en-US" sz="1800" dirty="0"/>
              <a:t>here by yourself?</a:t>
            </a:r>
          </a:p>
          <a:p>
            <a:pPr marL="0" indent="0">
              <a:buNone/>
            </a:pPr>
            <a:r>
              <a:rPr lang="en-US" sz="1800" dirty="0"/>
              <a:t>	2 He </a:t>
            </a:r>
            <a:r>
              <a:rPr lang="en-US" sz="1800" dirty="0">
                <a:solidFill>
                  <a:srgbClr val="E46C0A"/>
                </a:solidFill>
              </a:rPr>
              <a:t>hasn’t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E46C0A"/>
                </a:solidFill>
              </a:rPr>
              <a:t>been working </a:t>
            </a:r>
            <a:r>
              <a:rPr lang="en-US" sz="1800" dirty="0"/>
              <a:t>in his office all morning. Is he in a meeting?</a:t>
            </a:r>
          </a:p>
          <a:p>
            <a:pPr marL="0" indent="0">
              <a:buNone/>
            </a:pPr>
            <a:r>
              <a:rPr lang="en-US" sz="1800" dirty="0"/>
              <a:t>	3 You</a:t>
            </a:r>
            <a:r>
              <a:rPr lang="en-US" sz="1800" dirty="0">
                <a:solidFill>
                  <a:srgbClr val="E46C0A"/>
                </a:solidFill>
              </a:rPr>
              <a:t>’ve</a:t>
            </a:r>
            <a:r>
              <a:rPr lang="en-US" sz="1800" dirty="0"/>
              <a:t> </a:t>
            </a:r>
            <a:r>
              <a:rPr lang="en-US" sz="1800" dirty="0">
                <a:solidFill>
                  <a:srgbClr val="E46C0A"/>
                </a:solidFill>
              </a:rPr>
              <a:t>been waiting </a:t>
            </a:r>
            <a:r>
              <a:rPr lang="en-US" sz="1800" dirty="0"/>
              <a:t>here for a long time. Can I help?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1.3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771525" y="4208180"/>
            <a:ext cx="6964312" cy="1324769"/>
            <a:chOff x="-16265" y="1134780"/>
            <a:chExt cx="7775575" cy="1324769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-16265" y="1720885"/>
              <a:ext cx="7775575" cy="0"/>
            </a:xfrm>
            <a:prstGeom prst="line">
              <a:avLst/>
            </a:prstGeom>
            <a:ln>
              <a:solidFill>
                <a:srgbClr val="E46C0A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>
              <a:endCxn id="11" idx="0"/>
            </p:cNvCxnSpPr>
            <p:nvPr/>
          </p:nvCxnSpPr>
          <p:spPr>
            <a:xfrm>
              <a:off x="6651706" y="1134780"/>
              <a:ext cx="0" cy="955437"/>
            </a:xfrm>
            <a:prstGeom prst="line">
              <a:avLst/>
            </a:prstGeom>
            <a:ln>
              <a:solidFill>
                <a:srgbClr val="E46C0A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20310" y="1720885"/>
              <a:ext cx="6131398" cy="369332"/>
            </a:xfrm>
            <a:prstGeom prst="rect">
              <a:avLst/>
            </a:prstGeom>
            <a:noFill/>
            <a:ln>
              <a:solidFill>
                <a:srgbClr val="E46C0A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rgbClr val="E46C0A"/>
                  </a:solidFill>
                </a:rPr>
                <a:t>You’ve been waiting here for a long time.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6355367" y="2090217"/>
              <a:ext cx="592680" cy="369332"/>
            </a:xfrm>
            <a:prstGeom prst="rect">
              <a:avLst/>
            </a:prstGeom>
            <a:noFill/>
            <a:ln>
              <a:solidFill>
                <a:srgbClr val="E46C0A"/>
              </a:solidFill>
            </a:ln>
          </p:spPr>
          <p:txBody>
            <a:bodyPr wrap="none" rtlCol="0">
              <a:spAutoFit/>
            </a:bodyPr>
            <a:lstStyle/>
            <a:p>
              <a:r>
                <a:rPr lang="en-GB" dirty="0"/>
                <a:t>now</a:t>
              </a:r>
            </a:p>
          </p:txBody>
        </p:sp>
        <p:sp>
          <p:nvSpPr>
            <p:cNvPr id="12" name="Rectangle 11"/>
            <p:cNvSpPr/>
            <p:nvPr/>
          </p:nvSpPr>
          <p:spPr>
            <a:xfrm>
              <a:off x="520310" y="1565781"/>
              <a:ext cx="6131398" cy="155104"/>
            </a:xfrm>
            <a:prstGeom prst="rect">
              <a:avLst/>
            </a:prstGeom>
            <a:solidFill>
              <a:srgbClr val="E46C0A"/>
            </a:solidFill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dirty="0">
                <a:solidFill>
                  <a:srgbClr val="E46C0A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954986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8547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Present perfect simple and continuous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700" y="1600201"/>
            <a:ext cx="8039100" cy="4140200"/>
          </a:xfrm>
        </p:spPr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can often use either the </a:t>
            </a:r>
            <a:r>
              <a:rPr lang="en-US" sz="1800" b="1" dirty="0"/>
              <a:t>present perfect simple </a:t>
            </a:r>
            <a:r>
              <a:rPr lang="en-US" sz="1800" dirty="0"/>
              <a:t>or the </a:t>
            </a:r>
            <a:r>
              <a:rPr lang="en-US" sz="1800" b="1" dirty="0"/>
              <a:t>present perfect continuous </a:t>
            </a:r>
            <a:r>
              <a:rPr lang="en-US" sz="1800" dirty="0"/>
              <a:t>with little difference in meaning.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2</a:t>
            </a:r>
            <a:r>
              <a:rPr lang="en-US" sz="1800" dirty="0"/>
              <a:t> We can use both forms with </a:t>
            </a:r>
            <a:r>
              <a:rPr lang="en-US" sz="1800" i="1" dirty="0"/>
              <a:t>since</a:t>
            </a:r>
            <a:r>
              <a:rPr lang="en-US" sz="1800" dirty="0"/>
              <a:t> or </a:t>
            </a:r>
            <a:r>
              <a:rPr lang="en-US" sz="1800" i="1" dirty="0"/>
              <a:t>for</a:t>
            </a:r>
            <a:r>
              <a:rPr lang="en-US" sz="1800" dirty="0"/>
              <a:t> when an action </a:t>
            </a:r>
            <a:r>
              <a:rPr lang="en-US" sz="1800" b="1" dirty="0"/>
              <a:t>started in the past </a:t>
            </a:r>
            <a:r>
              <a:rPr lang="en-US" sz="1800" dirty="0"/>
              <a:t>and </a:t>
            </a:r>
            <a:r>
              <a:rPr lang="en-US" sz="1800" b="1" dirty="0"/>
              <a:t>continues</a:t>
            </a:r>
            <a:r>
              <a:rPr lang="en-US" sz="1800" dirty="0"/>
              <a:t>, or is </a:t>
            </a:r>
            <a:r>
              <a:rPr lang="en-US" sz="1800" b="1" dirty="0"/>
              <a:t>repeated</a:t>
            </a:r>
            <a:r>
              <a:rPr lang="en-US" sz="1800" dirty="0"/>
              <a:t>, until now.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1 They </a:t>
            </a:r>
            <a:r>
              <a:rPr lang="en-US" sz="1800" dirty="0">
                <a:solidFill>
                  <a:srgbClr val="E46C0A"/>
                </a:solidFill>
              </a:rPr>
              <a:t>have worked </a:t>
            </a:r>
            <a:r>
              <a:rPr lang="en-US" sz="1800" dirty="0"/>
              <a:t>in the same office for a few months.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2 They </a:t>
            </a:r>
            <a:r>
              <a:rPr lang="en-US" sz="1800" dirty="0">
                <a:solidFill>
                  <a:srgbClr val="E46C0A"/>
                </a:solidFill>
              </a:rPr>
              <a:t>have been working </a:t>
            </a:r>
            <a:r>
              <a:rPr lang="en-US" sz="1800" dirty="0"/>
              <a:t>in the same office for a few months.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3 How long </a:t>
            </a:r>
            <a:r>
              <a:rPr lang="en-US" sz="1800" dirty="0">
                <a:solidFill>
                  <a:srgbClr val="E46C0A"/>
                </a:solidFill>
              </a:rPr>
              <a:t>has</a:t>
            </a:r>
            <a:r>
              <a:rPr lang="en-US" sz="1800" dirty="0"/>
              <a:t> she </a:t>
            </a:r>
            <a:r>
              <a:rPr lang="en-US" sz="1800" dirty="0">
                <a:solidFill>
                  <a:srgbClr val="E46C0A"/>
                </a:solidFill>
              </a:rPr>
              <a:t>lived</a:t>
            </a:r>
            <a:r>
              <a:rPr lang="en-US" sz="1800" dirty="0"/>
              <a:t> there now?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4 How long </a:t>
            </a:r>
            <a:r>
              <a:rPr lang="en-US" sz="1800" dirty="0">
                <a:solidFill>
                  <a:srgbClr val="E46C0A"/>
                </a:solidFill>
              </a:rPr>
              <a:t>has</a:t>
            </a:r>
            <a:r>
              <a:rPr lang="en-US" sz="1800" dirty="0"/>
              <a:t> she </a:t>
            </a:r>
            <a:r>
              <a:rPr lang="en-US" sz="1800" dirty="0">
                <a:solidFill>
                  <a:srgbClr val="E46C0A"/>
                </a:solidFill>
              </a:rPr>
              <a:t>been living </a:t>
            </a:r>
            <a:r>
              <a:rPr lang="en-US" sz="1800" dirty="0"/>
              <a:t>there now?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5 I </a:t>
            </a:r>
            <a:r>
              <a:rPr lang="en-US" sz="1800" dirty="0">
                <a:solidFill>
                  <a:srgbClr val="E46C0A"/>
                </a:solidFill>
              </a:rPr>
              <a:t>haven’t used </a:t>
            </a:r>
            <a:r>
              <a:rPr lang="en-US" sz="1800" dirty="0"/>
              <a:t>the new computer much since we bought it.</a:t>
            </a:r>
          </a:p>
          <a:p>
            <a:pPr marL="0" indent="0">
              <a:buNone/>
            </a:pPr>
            <a:r>
              <a:rPr lang="en-US" sz="1800" dirty="0"/>
              <a:t>	6 I </a:t>
            </a:r>
            <a:r>
              <a:rPr lang="en-US" sz="1800" dirty="0">
                <a:solidFill>
                  <a:srgbClr val="E46C0A"/>
                </a:solidFill>
              </a:rPr>
              <a:t>haven’t been using </a:t>
            </a:r>
            <a:r>
              <a:rPr lang="en-US" sz="1800" dirty="0"/>
              <a:t>the new computer much since we bought it.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1.3</a:t>
            </a:r>
          </a:p>
        </p:txBody>
      </p:sp>
    </p:spTree>
    <p:extLst>
      <p:ext uri="{BB962C8B-B14F-4D97-AF65-F5344CB8AC3E}">
        <p14:creationId xmlns:p14="http://schemas.microsoft.com/office/powerpoint/2010/main" val="291252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8547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Present perfect simple and continuous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699" y="1417638"/>
            <a:ext cx="8181975" cy="4322763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usually use the </a:t>
            </a:r>
            <a:r>
              <a:rPr lang="en-US" sz="1800" b="1" dirty="0"/>
              <a:t>present perfect continuous</a:t>
            </a:r>
            <a:r>
              <a:rPr lang="en-US" sz="1800" dirty="0"/>
              <a:t> when we want to: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b="1" dirty="0"/>
              <a:t>emphasize </a:t>
            </a:r>
            <a:r>
              <a:rPr lang="en-US" sz="1800" dirty="0"/>
              <a:t>either </a:t>
            </a:r>
            <a:r>
              <a:rPr lang="en-US" sz="1800" b="1" dirty="0"/>
              <a:t>doing the activity </a:t>
            </a:r>
            <a:r>
              <a:rPr lang="en-US" sz="1800" dirty="0"/>
              <a:t>or </a:t>
            </a:r>
            <a:r>
              <a:rPr lang="en-US" sz="1800" b="1" dirty="0"/>
              <a:t>how long </a:t>
            </a:r>
            <a:r>
              <a:rPr lang="en-US" sz="1800" dirty="0"/>
              <a:t>we have spent doing an activity.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I</a:t>
            </a:r>
            <a:r>
              <a:rPr lang="en-US" sz="1800" dirty="0">
                <a:solidFill>
                  <a:srgbClr val="E46C0A"/>
                </a:solidFill>
              </a:rPr>
              <a:t>’ve been writing </a:t>
            </a:r>
            <a:r>
              <a:rPr lang="en-US" sz="1800" dirty="0"/>
              <a:t>all morning without a single coffee break!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show that something is either </a:t>
            </a:r>
            <a:r>
              <a:rPr lang="en-US" sz="1800" b="1" dirty="0"/>
              <a:t>temporary</a:t>
            </a:r>
            <a:r>
              <a:rPr lang="en-US" sz="1800" dirty="0"/>
              <a:t> or </a:t>
            </a:r>
            <a:r>
              <a:rPr lang="en-US" sz="1800" b="1" dirty="0"/>
              <a:t>short-term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They</a:t>
            </a:r>
            <a:r>
              <a:rPr lang="en-US" sz="1800" dirty="0">
                <a:solidFill>
                  <a:srgbClr val="E46C0A"/>
                </a:solidFill>
              </a:rPr>
              <a:t>’ve</a:t>
            </a:r>
            <a:r>
              <a:rPr lang="en-US" sz="1800" dirty="0"/>
              <a:t> only </a:t>
            </a:r>
            <a:r>
              <a:rPr lang="en-US" sz="1800" dirty="0">
                <a:solidFill>
                  <a:srgbClr val="E46C0A"/>
                </a:solidFill>
              </a:rPr>
              <a:t>been living </a:t>
            </a:r>
            <a:r>
              <a:rPr lang="en-US" sz="1800" dirty="0"/>
              <a:t>here a year and they’re thinking of leaving already!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b="1" dirty="0"/>
              <a:t>emphasize</a:t>
            </a:r>
            <a:r>
              <a:rPr lang="en-US" sz="1800" dirty="0"/>
              <a:t> actions which are </a:t>
            </a:r>
            <a:r>
              <a:rPr lang="en-US" sz="1800" b="1" dirty="0"/>
              <a:t>continuing</a:t>
            </a:r>
            <a:r>
              <a:rPr lang="en-US" sz="1800" dirty="0"/>
              <a:t> or </a:t>
            </a:r>
            <a:r>
              <a:rPr lang="en-US" sz="1800" b="1" dirty="0"/>
              <a:t>repeated</a:t>
            </a:r>
            <a:r>
              <a:rPr lang="en-US" sz="1800" dirty="0"/>
              <a:t> for a short time up to the present.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Where </a:t>
            </a:r>
            <a:r>
              <a:rPr lang="en-US" sz="1800" dirty="0">
                <a:solidFill>
                  <a:srgbClr val="E46C0A"/>
                </a:solidFill>
              </a:rPr>
              <a:t>have</a:t>
            </a:r>
            <a:r>
              <a:rPr lang="en-US" sz="1800" dirty="0"/>
              <a:t> you </a:t>
            </a:r>
            <a:r>
              <a:rPr lang="en-US" sz="1800" dirty="0">
                <a:solidFill>
                  <a:srgbClr val="E46C0A"/>
                </a:solidFill>
              </a:rPr>
              <a:t>been hiding</a:t>
            </a:r>
            <a:r>
              <a:rPr lang="en-US" sz="1800" dirty="0"/>
              <a:t>?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E46C0A"/>
                </a:solidFill>
              </a:rPr>
              <a:t>	Have</a:t>
            </a:r>
            <a:r>
              <a:rPr lang="en-US" sz="1800" dirty="0"/>
              <a:t> you </a:t>
            </a:r>
            <a:r>
              <a:rPr lang="en-US" sz="1800" dirty="0">
                <a:solidFill>
                  <a:srgbClr val="E46C0A"/>
                </a:solidFill>
              </a:rPr>
              <a:t>been working </a:t>
            </a:r>
            <a:r>
              <a:rPr lang="en-US" sz="1800" dirty="0"/>
              <a:t>too hard?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1.3</a:t>
            </a:r>
          </a:p>
        </p:txBody>
      </p:sp>
    </p:spTree>
    <p:extLst>
      <p:ext uri="{BB962C8B-B14F-4D97-AF65-F5344CB8AC3E}">
        <p14:creationId xmlns:p14="http://schemas.microsoft.com/office/powerpoint/2010/main" val="3074311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600200" y="274638"/>
            <a:ext cx="5854700" cy="1143000"/>
          </a:xfrm>
        </p:spPr>
        <p:txBody>
          <a:bodyPr>
            <a:normAutofit/>
          </a:bodyPr>
          <a:lstStyle/>
          <a:p>
            <a:pPr algn="l"/>
            <a:r>
              <a:rPr lang="en-US" sz="2800" dirty="0"/>
              <a:t>Present perfect simple and continuous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47699" y="1600201"/>
            <a:ext cx="8267701" cy="4505324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800" b="1" dirty="0"/>
              <a:t>1</a:t>
            </a:r>
            <a:r>
              <a:rPr lang="en-US" sz="1800" dirty="0"/>
              <a:t> We usually use the </a:t>
            </a:r>
            <a:r>
              <a:rPr lang="en-US" sz="1800" b="1" dirty="0"/>
              <a:t>present perfect simple </a:t>
            </a:r>
            <a:r>
              <a:rPr lang="en-US" sz="1800" dirty="0"/>
              <a:t>when we want to: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>
              <a:lnSpc>
                <a:spcPct val="90000"/>
              </a:lnSpc>
            </a:pPr>
            <a:r>
              <a:rPr lang="en-US" sz="1800" b="1" dirty="0"/>
              <a:t>emphasize</a:t>
            </a:r>
            <a:r>
              <a:rPr lang="en-US" sz="1800" dirty="0"/>
              <a:t> either </a:t>
            </a:r>
            <a:r>
              <a:rPr lang="en-US" sz="1800" b="1" dirty="0"/>
              <a:t>how many times </a:t>
            </a:r>
            <a:r>
              <a:rPr lang="en-US" sz="1800" dirty="0"/>
              <a:t>an activity happened or </a:t>
            </a:r>
            <a:r>
              <a:rPr lang="en-US" sz="1800" b="1" dirty="0"/>
              <a:t>the result </a:t>
            </a:r>
            <a:r>
              <a:rPr lang="en-US" sz="1800" dirty="0"/>
              <a:t>of an activity.</a:t>
            </a:r>
          </a:p>
          <a:p>
            <a:pPr marL="0" indent="0">
              <a:lnSpc>
                <a:spcPct val="90000"/>
              </a:lnSpc>
              <a:buNone/>
            </a:pPr>
            <a:endParaRPr lang="en-US" sz="1800" dirty="0"/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I</a:t>
            </a:r>
            <a:r>
              <a:rPr lang="en-US" sz="1800" dirty="0">
                <a:solidFill>
                  <a:srgbClr val="E46C0A"/>
                </a:solidFill>
              </a:rPr>
              <a:t>’ve spoken </a:t>
            </a:r>
            <a:r>
              <a:rPr lang="en-US" sz="1800" dirty="0"/>
              <a:t>to him about it three times today and he still </a:t>
            </a:r>
            <a:r>
              <a:rPr lang="en-US" sz="1800" dirty="0">
                <a:solidFill>
                  <a:srgbClr val="E46C0A"/>
                </a:solidFill>
              </a:rPr>
              <a:t>hasn’t done </a:t>
            </a:r>
            <a:r>
              <a:rPr lang="en-US" sz="1800" dirty="0"/>
              <a:t>it 	properly!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800" dirty="0"/>
              <a:t>	</a:t>
            </a:r>
          </a:p>
          <a:p>
            <a:pPr>
              <a:lnSpc>
                <a:spcPct val="90000"/>
              </a:lnSpc>
            </a:pPr>
            <a:r>
              <a:rPr lang="en-US" sz="1800" dirty="0"/>
              <a:t>talk about </a:t>
            </a:r>
            <a:r>
              <a:rPr lang="en-US" sz="1800" b="1" dirty="0"/>
              <a:t>states</a:t>
            </a:r>
            <a:r>
              <a:rPr lang="en-US" sz="1800" dirty="0"/>
              <a:t> rather than </a:t>
            </a:r>
            <a:r>
              <a:rPr lang="en-US" sz="1800" b="1" dirty="0"/>
              <a:t>actions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They</a:t>
            </a:r>
            <a:r>
              <a:rPr lang="en-US" sz="1800" dirty="0">
                <a:solidFill>
                  <a:srgbClr val="E46C0A"/>
                </a:solidFill>
              </a:rPr>
              <a:t>’ve</a:t>
            </a:r>
            <a:r>
              <a:rPr lang="en-US" sz="1800" dirty="0"/>
              <a:t> only </a:t>
            </a:r>
            <a:r>
              <a:rPr lang="en-US" sz="1800" dirty="0">
                <a:solidFill>
                  <a:srgbClr val="E46C0A"/>
                </a:solidFill>
              </a:rPr>
              <a:t>had </a:t>
            </a:r>
            <a:r>
              <a:rPr lang="en-US" sz="1800" dirty="0"/>
              <a:t>the dog for three weeks, but look how good it is!</a:t>
            </a:r>
          </a:p>
          <a:p>
            <a:pPr marL="0" indent="0">
              <a:buNone/>
            </a:pPr>
            <a:endParaRPr lang="en-US" sz="1800" dirty="0"/>
          </a:p>
          <a:p>
            <a:r>
              <a:rPr lang="en-US" sz="1800" dirty="0"/>
              <a:t>talk about something which happened at an </a:t>
            </a:r>
            <a:r>
              <a:rPr lang="en-US" sz="1800" b="1" dirty="0"/>
              <a:t>unspecified</a:t>
            </a:r>
            <a:r>
              <a:rPr lang="en-US" sz="1800" dirty="0"/>
              <a:t> </a:t>
            </a:r>
            <a:r>
              <a:rPr lang="en-US" sz="1800" b="1" dirty="0"/>
              <a:t>time in the past </a:t>
            </a:r>
            <a:r>
              <a:rPr lang="en-US" sz="1800" dirty="0"/>
              <a:t>and has a </a:t>
            </a:r>
            <a:r>
              <a:rPr lang="en-US" sz="1800" b="1" dirty="0"/>
              <a:t>link with the present</a:t>
            </a:r>
            <a:r>
              <a:rPr lang="en-US" sz="1800" dirty="0"/>
              <a:t>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</a:t>
            </a:r>
            <a:r>
              <a:rPr lang="en-US" sz="1800" dirty="0">
                <a:solidFill>
                  <a:srgbClr val="E46C0A"/>
                </a:solidFill>
              </a:rPr>
              <a:t>Have</a:t>
            </a:r>
            <a:r>
              <a:rPr lang="en-US" sz="1800" dirty="0"/>
              <a:t> you </a:t>
            </a:r>
            <a:r>
              <a:rPr lang="en-US" sz="1800" dirty="0">
                <a:solidFill>
                  <a:srgbClr val="E46C0A"/>
                </a:solidFill>
              </a:rPr>
              <a:t>seen </a:t>
            </a:r>
            <a:r>
              <a:rPr lang="en-US" sz="1800" dirty="0"/>
              <a:t>my phone? I can’t concentrate on anything without it!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771525" y="578882"/>
            <a:ext cx="82867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 dirty="0">
                <a:solidFill>
                  <a:schemeClr val="accent6">
                    <a:lumMod val="75000"/>
                  </a:schemeClr>
                </a:solidFill>
              </a:rPr>
              <a:t>1.3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3745112" y="2957310"/>
            <a:ext cx="1028014" cy="0"/>
          </a:xfrm>
          <a:prstGeom prst="line">
            <a:avLst/>
          </a:prstGeom>
          <a:ln w="25400"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2417962" y="4306685"/>
            <a:ext cx="337938" cy="0"/>
          </a:xfrm>
          <a:prstGeom prst="line">
            <a:avLst/>
          </a:prstGeom>
          <a:ln w="25400"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3707012" y="5773535"/>
            <a:ext cx="1722238" cy="0"/>
          </a:xfrm>
          <a:prstGeom prst="line">
            <a:avLst/>
          </a:prstGeom>
          <a:ln w="25400">
            <a:solidFill>
              <a:srgbClr val="E46C0A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16612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477107" y="281990"/>
            <a:ext cx="6913857" cy="1143000"/>
          </a:xfrm>
        </p:spPr>
        <p:txBody>
          <a:bodyPr>
            <a:normAutofit/>
          </a:bodyPr>
          <a:lstStyle/>
          <a:p>
            <a:r>
              <a:rPr lang="en-US" sz="2600" dirty="0">
                <a:solidFill>
                  <a:srgbClr val="E46C0A"/>
                </a:solidFill>
              </a:rPr>
              <a:t>Present perfect simple and continuous: Practice</a:t>
            </a:r>
            <a:endParaRPr lang="en-US" sz="2600" dirty="0">
              <a:solidFill>
                <a:srgbClr val="E46C0A"/>
              </a:solidFill>
              <a:latin typeface="+mn-lt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609600" y="1600200"/>
            <a:ext cx="8305800" cy="42862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b="1" dirty="0"/>
              <a:t>1</a:t>
            </a:r>
            <a:r>
              <a:rPr lang="en-US" sz="1800" dirty="0"/>
              <a:t> Choose the correct option to complete these sentences. More than one answer may be possible 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1 He </a:t>
            </a:r>
            <a:r>
              <a:rPr lang="en-US" sz="1800" dirty="0">
                <a:solidFill>
                  <a:srgbClr val="E46C0A"/>
                </a:solidFill>
              </a:rPr>
              <a:t>hasn’t eaten / hasn’t been eating </a:t>
            </a:r>
            <a:r>
              <a:rPr lang="en-US" sz="1800" dirty="0"/>
              <a:t>a thing all day. He must be starving!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2 Have you</a:t>
            </a:r>
            <a:r>
              <a:rPr lang="en-US" sz="1800" dirty="0">
                <a:solidFill>
                  <a:srgbClr val="E46C0A"/>
                </a:solidFill>
              </a:rPr>
              <a:t> seen / been seeing </a:t>
            </a:r>
            <a:r>
              <a:rPr lang="en-US" sz="1800" dirty="0"/>
              <a:t>the news? It’s terrible! I can’t watch it any more.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3 You’ve</a:t>
            </a:r>
            <a:r>
              <a:rPr lang="en-US" sz="1800" dirty="0">
                <a:solidFill>
                  <a:srgbClr val="E46C0A"/>
                </a:solidFill>
              </a:rPr>
              <a:t> listened / been listening </a:t>
            </a:r>
            <a:r>
              <a:rPr lang="en-US" sz="1800" dirty="0"/>
              <a:t>to that music all morning. Can you switch it off?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4 What has happened since I’ve</a:t>
            </a:r>
            <a:r>
              <a:rPr lang="en-US" sz="1800" dirty="0">
                <a:solidFill>
                  <a:srgbClr val="E46C0A"/>
                </a:solidFill>
              </a:rPr>
              <a:t> been / been being </a:t>
            </a:r>
            <a:r>
              <a:rPr lang="en-US" sz="1800" dirty="0"/>
              <a:t>away?</a:t>
            </a:r>
          </a:p>
          <a:p>
            <a:pPr marL="0" indent="0">
              <a:buNone/>
            </a:pPr>
            <a:endParaRPr lang="en-US" sz="1800" dirty="0"/>
          </a:p>
          <a:p>
            <a:pPr marL="0" indent="0">
              <a:buNone/>
            </a:pPr>
            <a:r>
              <a:rPr lang="en-US" sz="1800" dirty="0"/>
              <a:t>	5 I haven’t</a:t>
            </a:r>
            <a:r>
              <a:rPr lang="en-US" sz="1800" dirty="0">
                <a:solidFill>
                  <a:srgbClr val="E46C0A"/>
                </a:solidFill>
              </a:rPr>
              <a:t> followed / been following </a:t>
            </a:r>
            <a:r>
              <a:rPr lang="en-US" sz="1800" dirty="0"/>
              <a:t>the football results recently. Who’s winning?</a:t>
            </a:r>
          </a:p>
          <a:p>
            <a:pPr marL="0" indent="0">
              <a:buNone/>
            </a:pPr>
            <a:r>
              <a:rPr lang="en-US" sz="1800" dirty="0"/>
              <a:t>			</a:t>
            </a:r>
            <a:endParaRPr lang="en-US" sz="1800" dirty="0">
              <a:solidFill>
                <a:srgbClr val="E46C0A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835586" y="597876"/>
            <a:ext cx="6463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b="1" dirty="0">
                <a:solidFill>
                  <a:srgbClr val="E46C0A"/>
                </a:solidFill>
                <a:ea typeface="Verdana" panose="020B0604030504040204" pitchFamily="34" charset="0"/>
                <a:cs typeface="Verdana" panose="020B0604030504040204" pitchFamily="34" charset="0"/>
              </a:rPr>
              <a:t>1.3</a:t>
            </a:r>
          </a:p>
        </p:txBody>
      </p:sp>
    </p:spTree>
    <p:extLst>
      <p:ext uri="{BB962C8B-B14F-4D97-AF65-F5344CB8AC3E}">
        <p14:creationId xmlns:p14="http://schemas.microsoft.com/office/powerpoint/2010/main" val="1483089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365</TotalTime>
  <Words>630</Words>
  <Application>Microsoft Office PowerPoint</Application>
  <PresentationFormat>Экран (4:3)</PresentationFormat>
  <Paragraphs>91</Paragraphs>
  <Slides>6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Present perfect simple and continuous</vt:lpstr>
      <vt:lpstr>Present perfect simple and continuous</vt:lpstr>
      <vt:lpstr>Present perfect simple and continuous</vt:lpstr>
      <vt:lpstr>Present perfect simple and continuous</vt:lpstr>
      <vt:lpstr>Present perfect simple and continuous</vt:lpstr>
      <vt:lpstr>Present perfect simple and continuous: Practice</vt:lpstr>
    </vt:vector>
  </TitlesOfParts>
  <Company>Oxford University Press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Larisa Galchouk</cp:lastModifiedBy>
  <cp:revision>54</cp:revision>
  <dcterms:created xsi:type="dcterms:W3CDTF">2014-11-25T17:00:01Z</dcterms:created>
  <dcterms:modified xsi:type="dcterms:W3CDTF">2022-12-21T17:09:30Z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AdHocReviewCycleID">
    <vt:i4>-1202413608</vt:i4>
  </property>
  <property fmtid="{D5CDD505-2E9C-101B-9397-08002B2CF9AE}" pid="3" name="_NewReviewCycle">
    <vt:lpwstr/>
  </property>
  <property fmtid="{D5CDD505-2E9C-101B-9397-08002B2CF9AE}" pid="4" name="_EmailSubject">
    <vt:lpwstr>Navigate Grammar Powerpoints</vt:lpwstr>
  </property>
  <property fmtid="{D5CDD505-2E9C-101B-9397-08002B2CF9AE}" pid="5" name="_AuthorEmail">
    <vt:lpwstr>nell.hook@oup.com</vt:lpwstr>
  </property>
  <property fmtid="{D5CDD505-2E9C-101B-9397-08002B2CF9AE}" pid="6" name="_AuthorEmailDisplayName">
    <vt:lpwstr>HOOK, Nell</vt:lpwstr>
  </property>
</Properties>
</file>