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notesMasterIdLst>
    <p:notesMasterId r:id="rId6"/>
  </p:notesMasterIdLst>
  <p:sldIdLst>
    <p:sldId id="256" r:id="rId2"/>
    <p:sldId id="265" r:id="rId3"/>
    <p:sldId id="266" r:id="rId4"/>
    <p:sldId id="26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12" autoAdjust="0"/>
    <p:restoredTop sz="94737" autoAdjust="0"/>
  </p:normalViewPr>
  <p:slideViewPr>
    <p:cSldViewPr snapToGrid="0" snapToObjects="1">
      <p:cViewPr varScale="1">
        <p:scale>
          <a:sx n="107" d="100"/>
          <a:sy n="107" d="100"/>
        </p:scale>
        <p:origin x="93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898D7-9902-A647-ACD0-770A9B33B4B8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8C364-FCFF-BF4A-96FF-AA94F1EC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2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2180-658F-1549-917C-E3834F0444EF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37B3-2EC7-FE4B-84EB-8F17393FC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40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7700" y="1600201"/>
            <a:ext cx="8039100" cy="4178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92180-658F-1549-917C-E3834F0444EF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337B3-2EC7-FE4B-84EB-8F17393FCC7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Navigate_footer_powerpoint_B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84735"/>
            <a:ext cx="9169400" cy="592955"/>
          </a:xfrm>
          <a:prstGeom prst="rect">
            <a:avLst/>
          </a:prstGeom>
        </p:spPr>
      </p:pic>
      <p:pic>
        <p:nvPicPr>
          <p:cNvPr id="8" name="Picture 7" descr="Navigate_circle_powerpoint_B1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60" y="467202"/>
            <a:ext cx="390223" cy="802928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7644359" y="6054660"/>
            <a:ext cx="1448839" cy="235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0"/>
            <a:r>
              <a:rPr lang="en-GB" sz="1400" b="0" i="0" u="none" strike="noStrike" kern="1200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Oxford University Press</a:t>
            </a:r>
          </a:p>
        </p:txBody>
      </p:sp>
    </p:spTree>
    <p:extLst>
      <p:ext uri="{BB962C8B-B14F-4D97-AF65-F5344CB8AC3E}">
        <p14:creationId xmlns:p14="http://schemas.microsoft.com/office/powerpoint/2010/main" val="52137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77108" y="281990"/>
            <a:ext cx="6155603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Present perfect simple and past simple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1</a:t>
            </a:r>
            <a:r>
              <a:rPr lang="en-US" sz="1800" dirty="0"/>
              <a:t> We use the </a:t>
            </a:r>
            <a:r>
              <a:rPr lang="en-US" sz="1800" b="1" dirty="0"/>
              <a:t>past simple </a:t>
            </a:r>
            <a:r>
              <a:rPr lang="en-US" sz="1800" dirty="0"/>
              <a:t>to talk about an action at a </a:t>
            </a:r>
            <a:r>
              <a:rPr lang="en-US" sz="1800" b="1" dirty="0"/>
              <a:t>specific time </a:t>
            </a:r>
            <a:r>
              <a:rPr lang="en-US" sz="1800" dirty="0"/>
              <a:t>in the past.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1 I </a:t>
            </a:r>
            <a:r>
              <a:rPr lang="en-US" sz="1800" dirty="0">
                <a:solidFill>
                  <a:srgbClr val="C00000"/>
                </a:solidFill>
              </a:rPr>
              <a:t>went</a:t>
            </a:r>
            <a:r>
              <a:rPr lang="en-US" sz="1800" dirty="0"/>
              <a:t> to Australia </a:t>
            </a:r>
            <a:r>
              <a:rPr lang="en-US" sz="1800" b="1" dirty="0"/>
              <a:t>in 2001</a:t>
            </a:r>
            <a:r>
              <a:rPr lang="en-US" sz="1800" dirty="0"/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2 </a:t>
            </a:r>
            <a:r>
              <a:rPr lang="en-US" sz="1800" dirty="0"/>
              <a:t>We use the </a:t>
            </a:r>
            <a:r>
              <a:rPr lang="en-US" sz="1800" b="1" dirty="0"/>
              <a:t>present perfect simple </a:t>
            </a:r>
            <a:r>
              <a:rPr lang="en-US" sz="1800" dirty="0"/>
              <a:t>to talk about an action when we </a:t>
            </a:r>
            <a:r>
              <a:rPr lang="en-US" sz="1800" b="1" dirty="0"/>
              <a:t>don’t know </a:t>
            </a:r>
            <a:r>
              <a:rPr lang="en-US" sz="1800" dirty="0"/>
              <a:t>the specific time it happened, or when the specific time is </a:t>
            </a:r>
            <a:r>
              <a:rPr lang="en-US" sz="1800" b="1" dirty="0"/>
              <a:t>not important</a:t>
            </a:r>
            <a:r>
              <a:rPr lang="en-US" sz="1800" dirty="0"/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1 I </a:t>
            </a:r>
            <a:r>
              <a:rPr lang="en-US" sz="1800" dirty="0">
                <a:solidFill>
                  <a:srgbClr val="C00000"/>
                </a:solidFill>
              </a:rPr>
              <a:t>have been </a:t>
            </a:r>
            <a:r>
              <a:rPr lang="en-US" sz="1800" dirty="0"/>
              <a:t>to Australia </a:t>
            </a:r>
            <a:r>
              <a:rPr lang="en-US" sz="1800" b="1" dirty="0"/>
              <a:t>three times</a:t>
            </a:r>
            <a:r>
              <a:rPr lang="en-US" sz="1800" dirty="0"/>
              <a:t>. 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b="1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3</a:t>
            </a:r>
            <a:r>
              <a:rPr lang="en-US" sz="1800" dirty="0"/>
              <a:t> We use the </a:t>
            </a:r>
            <a:r>
              <a:rPr lang="en-US" sz="1800" b="1" dirty="0"/>
              <a:t>auxiliary verb </a:t>
            </a:r>
            <a:r>
              <a:rPr lang="en-US" sz="1800" i="1" dirty="0"/>
              <a:t>has/have </a:t>
            </a:r>
            <a:r>
              <a:rPr lang="en-US" sz="1800" dirty="0"/>
              <a:t>and the </a:t>
            </a:r>
            <a:r>
              <a:rPr lang="en-US" sz="1800" b="1" dirty="0"/>
              <a:t>past participle </a:t>
            </a:r>
            <a:r>
              <a:rPr lang="en-US" sz="1800" dirty="0"/>
              <a:t>to</a:t>
            </a:r>
            <a:r>
              <a:rPr lang="en-US" sz="1800" b="1" dirty="0"/>
              <a:t> </a:t>
            </a:r>
            <a:r>
              <a:rPr lang="en-US" sz="1800" dirty="0"/>
              <a:t>make the present perfect simple.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641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2.4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1474879" y="2490828"/>
            <a:ext cx="5469173" cy="838959"/>
            <a:chOff x="1474879" y="2490828"/>
            <a:chExt cx="5469173" cy="838959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1589610" y="2765894"/>
              <a:ext cx="517715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6581390" y="2765894"/>
              <a:ext cx="0" cy="25175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1474879" y="2960455"/>
              <a:ext cx="6526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C00000"/>
                  </a:solidFill>
                </a:rPr>
                <a:t>2001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907590" y="2960455"/>
              <a:ext cx="6526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C00000"/>
                  </a:solidFill>
                </a:rPr>
                <a:t>2002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291409" y="2960455"/>
              <a:ext cx="6526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C00000"/>
                  </a:solidFill>
                </a:rPr>
                <a:t>2003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377401" y="2610790"/>
              <a:ext cx="486422" cy="155104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4234041" y="2765894"/>
              <a:ext cx="0" cy="25175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1618060" y="2765894"/>
              <a:ext cx="0" cy="25175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>
              <a:off x="1953072" y="2490828"/>
              <a:ext cx="424329" cy="119962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1564725" y="4595555"/>
            <a:ext cx="5294479" cy="934294"/>
            <a:chOff x="1564725" y="4558199"/>
            <a:chExt cx="5294479" cy="934294"/>
          </a:xfrm>
        </p:grpSpPr>
        <p:grpSp>
          <p:nvGrpSpPr>
            <p:cNvPr id="21" name="Group 20"/>
            <p:cNvGrpSpPr/>
            <p:nvPr/>
          </p:nvGrpSpPr>
          <p:grpSpPr>
            <a:xfrm>
              <a:off x="1564725" y="4558199"/>
              <a:ext cx="5294479" cy="934294"/>
              <a:chOff x="1589610" y="2395493"/>
              <a:chExt cx="5294479" cy="934294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>
                <a:off x="1589610" y="2765894"/>
                <a:ext cx="517715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6581390" y="2395493"/>
                <a:ext cx="1" cy="62215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Box 25"/>
              <p:cNvSpPr txBox="1"/>
              <p:nvPr/>
            </p:nvSpPr>
            <p:spPr>
              <a:xfrm>
                <a:off x="6291409" y="2960455"/>
                <a:ext cx="5926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C00000"/>
                    </a:solidFill>
                  </a:rPr>
                  <a:t>now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377401" y="2610790"/>
                <a:ext cx="486422" cy="155104"/>
              </a:xfrm>
              <a:prstGeom prst="rect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33" name="Rectangle 32"/>
            <p:cNvSpPr/>
            <p:nvPr/>
          </p:nvSpPr>
          <p:spPr>
            <a:xfrm>
              <a:off x="3127487" y="4772769"/>
              <a:ext cx="486422" cy="155104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848763" y="4772769"/>
              <a:ext cx="486422" cy="155104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699592" y="4525764"/>
            <a:ext cx="2572894" cy="1331766"/>
            <a:chOff x="1696735" y="2138830"/>
            <a:chExt cx="2572894" cy="1331766"/>
          </a:xfrm>
        </p:grpSpPr>
        <p:cxnSp>
          <p:nvCxnSpPr>
            <p:cNvPr id="37" name="Straight Arrow Connector 36"/>
            <p:cNvCxnSpPr/>
            <p:nvPr/>
          </p:nvCxnSpPr>
          <p:spPr>
            <a:xfrm flipH="1" flipV="1">
              <a:off x="1696735" y="2138830"/>
              <a:ext cx="1818860" cy="960819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Oval 37"/>
            <p:cNvSpPr>
              <a:spLocks noChangeArrowheads="1"/>
            </p:cNvSpPr>
            <p:nvPr/>
          </p:nvSpPr>
          <p:spPr bwMode="auto">
            <a:xfrm>
              <a:off x="1947333" y="3089596"/>
              <a:ext cx="2322296" cy="381000"/>
            </a:xfrm>
            <a:prstGeom prst="ellips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/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hangingPunct="0"/>
              <a:endParaRPr lang="en-GB">
                <a:solidFill>
                  <a:srgbClr val="C00000"/>
                </a:solidFill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377401" y="4525764"/>
            <a:ext cx="4072426" cy="1331766"/>
            <a:chOff x="-601739" y="2138830"/>
            <a:chExt cx="4072426" cy="1331766"/>
          </a:xfrm>
        </p:grpSpPr>
        <p:cxnSp>
          <p:nvCxnSpPr>
            <p:cNvPr id="45" name="Straight Arrow Connector 44"/>
            <p:cNvCxnSpPr>
              <a:stCxn id="46" idx="1"/>
            </p:cNvCxnSpPr>
            <p:nvPr/>
          </p:nvCxnSpPr>
          <p:spPr>
            <a:xfrm flipH="1" flipV="1">
              <a:off x="-601739" y="2138830"/>
              <a:ext cx="2772162" cy="1006562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Oval 45"/>
            <p:cNvSpPr>
              <a:spLocks noChangeArrowheads="1"/>
            </p:cNvSpPr>
            <p:nvPr/>
          </p:nvSpPr>
          <p:spPr bwMode="auto">
            <a:xfrm>
              <a:off x="1947333" y="3089596"/>
              <a:ext cx="1523354" cy="381000"/>
            </a:xfrm>
            <a:prstGeom prst="ellips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/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hangingPunct="0"/>
              <a:endParaRPr lang="en-GB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5728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77108" y="281990"/>
            <a:ext cx="5981283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Present perfect simple and past simple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1</a:t>
            </a:r>
            <a:r>
              <a:rPr lang="en-US" sz="1800" dirty="0"/>
              <a:t> We often use the </a:t>
            </a:r>
            <a:r>
              <a:rPr lang="en-US" sz="1800" b="1" dirty="0"/>
              <a:t>present perfect simple </a:t>
            </a:r>
            <a:r>
              <a:rPr lang="en-US" sz="1800" dirty="0"/>
              <a:t>to </a:t>
            </a:r>
            <a:r>
              <a:rPr lang="en-US" sz="1800" b="1" dirty="0"/>
              <a:t>start</a:t>
            </a:r>
            <a:r>
              <a:rPr lang="en-US" sz="1800" dirty="0"/>
              <a:t> talking about our experiences. 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</a:t>
            </a:r>
            <a:r>
              <a:rPr lang="en-US" sz="1800" b="1" dirty="0"/>
              <a:t>A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C00000"/>
                </a:solidFill>
              </a:rPr>
              <a:t>Have </a:t>
            </a:r>
            <a:r>
              <a:rPr lang="en-US" sz="1800" dirty="0"/>
              <a:t>you ever </a:t>
            </a:r>
            <a:r>
              <a:rPr lang="en-US" sz="1800" dirty="0">
                <a:solidFill>
                  <a:srgbClr val="C00000"/>
                </a:solidFill>
              </a:rPr>
              <a:t>climbed</a:t>
            </a:r>
            <a:r>
              <a:rPr lang="en-US" sz="1800" dirty="0"/>
              <a:t> a really high mountain?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</a:t>
            </a:r>
            <a:r>
              <a:rPr lang="en-US" sz="1800" b="1" dirty="0"/>
              <a:t>B</a:t>
            </a:r>
            <a:r>
              <a:rPr lang="en-US" sz="1800" dirty="0"/>
              <a:t> Yes, I </a:t>
            </a:r>
            <a:r>
              <a:rPr lang="en-US" sz="1800" dirty="0">
                <a:solidFill>
                  <a:srgbClr val="C00000"/>
                </a:solidFill>
              </a:rPr>
              <a:t>have</a:t>
            </a:r>
            <a:r>
              <a:rPr lang="en-US" sz="1800" dirty="0"/>
              <a:t>. I</a:t>
            </a:r>
            <a:r>
              <a:rPr lang="en-US" sz="1800" dirty="0">
                <a:solidFill>
                  <a:srgbClr val="C00000"/>
                </a:solidFill>
              </a:rPr>
              <a:t>’ve climbed </a:t>
            </a:r>
            <a:r>
              <a:rPr lang="en-US" sz="1800" dirty="0"/>
              <a:t>Mount </a:t>
            </a:r>
            <a:r>
              <a:rPr lang="en-US" sz="1800" dirty="0" err="1"/>
              <a:t>Kinabalu</a:t>
            </a:r>
            <a:r>
              <a:rPr lang="en-US" sz="1800" dirty="0"/>
              <a:t> in Indonesia.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</a:t>
            </a:r>
            <a:r>
              <a:rPr lang="en-US" sz="1800" b="1" dirty="0"/>
              <a:t>C</a:t>
            </a:r>
            <a:r>
              <a:rPr lang="en-US" sz="1800" dirty="0"/>
              <a:t> No, I</a:t>
            </a:r>
            <a:r>
              <a:rPr lang="en-US" sz="1800" dirty="0">
                <a:solidFill>
                  <a:srgbClr val="C00000"/>
                </a:solidFill>
              </a:rPr>
              <a:t>’ve</a:t>
            </a:r>
            <a:r>
              <a:rPr lang="en-US" sz="1800" dirty="0"/>
              <a:t> never </a:t>
            </a:r>
            <a:r>
              <a:rPr lang="en-US" sz="1800" dirty="0">
                <a:solidFill>
                  <a:srgbClr val="C00000"/>
                </a:solidFill>
              </a:rPr>
              <a:t>been</a:t>
            </a:r>
            <a:r>
              <a:rPr lang="en-US" sz="1800" dirty="0"/>
              <a:t> up any really high mountains.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b="1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2</a:t>
            </a:r>
            <a:r>
              <a:rPr lang="en-US" sz="1800" dirty="0"/>
              <a:t> We often put </a:t>
            </a:r>
            <a:r>
              <a:rPr lang="en-US" sz="1800" i="1" dirty="0"/>
              <a:t>ever</a:t>
            </a:r>
            <a:r>
              <a:rPr lang="en-US" sz="1800" dirty="0"/>
              <a:t>/</a:t>
            </a:r>
            <a:r>
              <a:rPr lang="en-US" sz="1800" i="1" dirty="0"/>
              <a:t>never</a:t>
            </a:r>
            <a:r>
              <a:rPr lang="en-US" sz="1800" dirty="0"/>
              <a:t> </a:t>
            </a:r>
            <a:r>
              <a:rPr lang="en-US" sz="1800" b="1" dirty="0"/>
              <a:t>between</a:t>
            </a:r>
            <a:r>
              <a:rPr lang="en-US" sz="1800" dirty="0"/>
              <a:t> the </a:t>
            </a:r>
            <a:r>
              <a:rPr lang="en-US" sz="1800" b="1" dirty="0"/>
              <a:t>auxiliary</a:t>
            </a:r>
            <a:r>
              <a:rPr lang="en-US" sz="1800" dirty="0"/>
              <a:t> and the </a:t>
            </a:r>
            <a:r>
              <a:rPr lang="en-US" sz="1800" b="1" dirty="0"/>
              <a:t>past participle</a:t>
            </a:r>
            <a:r>
              <a:rPr lang="en-US" sz="1800" dirty="0"/>
              <a:t>. </a:t>
            </a:r>
            <a:r>
              <a:rPr lang="en-US" sz="1800" i="1" dirty="0"/>
              <a:t>Ever</a:t>
            </a:r>
            <a:r>
              <a:rPr lang="en-US" sz="1800" dirty="0"/>
              <a:t> means ‘at some time in your life up to now’. </a:t>
            </a:r>
            <a:r>
              <a:rPr lang="en-US" sz="1800" i="1" dirty="0"/>
              <a:t>Never</a:t>
            </a:r>
            <a:r>
              <a:rPr lang="en-US" sz="1800" dirty="0"/>
              <a:t> means ‘at no time in your life up to now’.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3</a:t>
            </a:r>
            <a:r>
              <a:rPr lang="en-US" sz="1800" dirty="0"/>
              <a:t> We usually </a:t>
            </a:r>
            <a:r>
              <a:rPr lang="en-US" sz="1800" b="1" dirty="0"/>
              <a:t>continue</a:t>
            </a:r>
            <a:r>
              <a:rPr lang="en-US" sz="1800" dirty="0"/>
              <a:t> the conversation by giving more details in the </a:t>
            </a:r>
            <a:r>
              <a:rPr lang="en-US" sz="1800" b="1" dirty="0"/>
              <a:t>past simple</a:t>
            </a:r>
            <a:r>
              <a:rPr lang="en-US" sz="1800" dirty="0"/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</a:t>
            </a:r>
            <a:r>
              <a:rPr lang="en-US" sz="1800" b="1" dirty="0"/>
              <a:t>A</a:t>
            </a:r>
            <a:r>
              <a:rPr lang="en-US" sz="1800" dirty="0"/>
              <a:t> When </a:t>
            </a:r>
            <a:r>
              <a:rPr lang="en-US" sz="1800" dirty="0">
                <a:solidFill>
                  <a:srgbClr val="C00000"/>
                </a:solidFill>
              </a:rPr>
              <a:t>did</a:t>
            </a:r>
            <a:r>
              <a:rPr lang="en-US" sz="1800" dirty="0"/>
              <a:t> you </a:t>
            </a:r>
            <a:r>
              <a:rPr lang="en-US" sz="1800" dirty="0">
                <a:solidFill>
                  <a:srgbClr val="C00000"/>
                </a:solidFill>
              </a:rPr>
              <a:t>climb</a:t>
            </a:r>
            <a:r>
              <a:rPr lang="en-US" sz="1800" dirty="0"/>
              <a:t> it? </a:t>
            </a:r>
            <a:r>
              <a:rPr lang="en-US" sz="1800" dirty="0">
                <a:solidFill>
                  <a:srgbClr val="C00000"/>
                </a:solidFill>
              </a:rPr>
              <a:t>Did</a:t>
            </a:r>
            <a:r>
              <a:rPr lang="en-US" sz="1800" dirty="0"/>
              <a:t> you </a:t>
            </a:r>
            <a:r>
              <a:rPr lang="en-US" sz="1800" dirty="0">
                <a:solidFill>
                  <a:srgbClr val="C00000"/>
                </a:solidFill>
              </a:rPr>
              <a:t>go</a:t>
            </a:r>
            <a:r>
              <a:rPr lang="en-US" sz="1800" dirty="0"/>
              <a:t> with anyone else?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</a:t>
            </a:r>
            <a:r>
              <a:rPr lang="en-US" sz="1800" b="1" dirty="0"/>
              <a:t>B</a:t>
            </a:r>
            <a:r>
              <a:rPr lang="en-US" sz="1800" dirty="0"/>
              <a:t> It </a:t>
            </a:r>
            <a:r>
              <a:rPr lang="en-US" sz="1800" dirty="0">
                <a:solidFill>
                  <a:srgbClr val="C00000"/>
                </a:solidFill>
              </a:rPr>
              <a:t>was</a:t>
            </a:r>
            <a:r>
              <a:rPr lang="en-US" sz="1800" dirty="0"/>
              <a:t> three years ago. I </a:t>
            </a:r>
            <a:r>
              <a:rPr lang="en-US" sz="1800" dirty="0">
                <a:solidFill>
                  <a:srgbClr val="C00000"/>
                </a:solidFill>
              </a:rPr>
              <a:t>went</a:t>
            </a:r>
            <a:r>
              <a:rPr lang="en-US" sz="1800" dirty="0"/>
              <a:t> with my brother and some friends.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641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2.4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129190" y="2465521"/>
            <a:ext cx="1120628" cy="1316380"/>
            <a:chOff x="2129190" y="2727013"/>
            <a:chExt cx="1120628" cy="1316380"/>
          </a:xfrm>
        </p:grpSpPr>
        <p:grpSp>
          <p:nvGrpSpPr>
            <p:cNvPr id="8" name="Group 7"/>
            <p:cNvGrpSpPr/>
            <p:nvPr/>
          </p:nvGrpSpPr>
          <p:grpSpPr>
            <a:xfrm>
              <a:off x="2129190" y="2727013"/>
              <a:ext cx="1120628" cy="1316380"/>
              <a:chOff x="2129190" y="2154216"/>
              <a:chExt cx="1120628" cy="1316380"/>
            </a:xfrm>
          </p:grpSpPr>
          <p:cxnSp>
            <p:nvCxnSpPr>
              <p:cNvPr id="9" name="Straight Arrow Connector 8"/>
              <p:cNvCxnSpPr/>
              <p:nvPr/>
            </p:nvCxnSpPr>
            <p:spPr>
              <a:xfrm flipV="1">
                <a:off x="2403119" y="2154216"/>
                <a:ext cx="0" cy="947832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Oval 9"/>
              <p:cNvSpPr>
                <a:spLocks noChangeArrowheads="1"/>
              </p:cNvSpPr>
              <p:nvPr/>
            </p:nvSpPr>
            <p:spPr bwMode="auto">
              <a:xfrm>
                <a:off x="2129190" y="3089596"/>
                <a:ext cx="1120628" cy="381000"/>
              </a:xfrm>
              <a:prstGeom prst="ellipse">
                <a:avLst/>
              </a:prstGeom>
              <a:noFill/>
              <a:ln w="25400">
                <a:solidFill>
                  <a:srgbClr val="C00000"/>
                </a:solidFill>
                <a:round/>
                <a:headEnd/>
                <a:tailEnd/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hangingPunct="0"/>
                <a:endParaRPr lang="en-GB">
                  <a:solidFill>
                    <a:srgbClr val="C00000"/>
                  </a:solidFill>
                </a:endParaRPr>
              </a:p>
            </p:txBody>
          </p:sp>
        </p:grpSp>
        <p:cxnSp>
          <p:nvCxnSpPr>
            <p:cNvPr id="11" name="Straight Arrow Connector 10"/>
            <p:cNvCxnSpPr/>
            <p:nvPr/>
          </p:nvCxnSpPr>
          <p:spPr>
            <a:xfrm flipH="1" flipV="1">
              <a:off x="2604052" y="3340877"/>
              <a:ext cx="166125" cy="321516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46623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77108" y="281990"/>
            <a:ext cx="7209692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Present perfect simple and past simple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1</a:t>
            </a:r>
            <a:r>
              <a:rPr lang="en-US" sz="1800" dirty="0"/>
              <a:t> We use</a:t>
            </a:r>
            <a:r>
              <a:rPr lang="en-US" sz="1800" b="1" dirty="0"/>
              <a:t> </a:t>
            </a:r>
            <a:r>
              <a:rPr lang="en-US" sz="1800" i="1" dirty="0"/>
              <a:t>just</a:t>
            </a:r>
            <a:r>
              <a:rPr lang="en-US" sz="1800" dirty="0"/>
              <a:t> to mean </a:t>
            </a:r>
            <a:r>
              <a:rPr lang="en-US" sz="1800" b="1" dirty="0"/>
              <a:t>recently</a:t>
            </a:r>
            <a:r>
              <a:rPr lang="en-US" sz="1800" dirty="0"/>
              <a:t>. We put </a:t>
            </a:r>
            <a:r>
              <a:rPr lang="en-US" sz="1800" i="1" dirty="0"/>
              <a:t>just</a:t>
            </a:r>
            <a:r>
              <a:rPr lang="en-US" sz="1800" dirty="0"/>
              <a:t> </a:t>
            </a:r>
            <a:r>
              <a:rPr lang="en-US" sz="1800" b="1" dirty="0"/>
              <a:t>before</a:t>
            </a:r>
            <a:r>
              <a:rPr lang="en-US" sz="1800" dirty="0"/>
              <a:t> the </a:t>
            </a:r>
            <a:r>
              <a:rPr lang="en-US" sz="1800" b="1" dirty="0"/>
              <a:t>past participle</a:t>
            </a:r>
            <a:r>
              <a:rPr lang="en-US" sz="1800" dirty="0"/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1 They’ve </a:t>
            </a:r>
            <a:r>
              <a:rPr lang="en-US" sz="1800" dirty="0">
                <a:solidFill>
                  <a:srgbClr val="C00000"/>
                </a:solidFill>
              </a:rPr>
              <a:t>just </a:t>
            </a:r>
            <a:r>
              <a:rPr lang="en-US" sz="1800" dirty="0"/>
              <a:t>arrived.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2 Have you </a:t>
            </a:r>
            <a:r>
              <a:rPr lang="en-US" sz="1800" dirty="0">
                <a:solidFill>
                  <a:srgbClr val="C00000"/>
                </a:solidFill>
              </a:rPr>
              <a:t>just </a:t>
            </a:r>
            <a:r>
              <a:rPr lang="en-US" sz="1800" dirty="0"/>
              <a:t>got up?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2</a:t>
            </a:r>
            <a:r>
              <a:rPr lang="en-US" sz="1800" dirty="0"/>
              <a:t> We use </a:t>
            </a:r>
            <a:r>
              <a:rPr lang="en-US" sz="1800" i="1" dirty="0"/>
              <a:t>already</a:t>
            </a:r>
            <a:r>
              <a:rPr lang="en-US" sz="1800" dirty="0"/>
              <a:t> to mean </a:t>
            </a:r>
            <a:r>
              <a:rPr lang="en-US" sz="1800" i="1" dirty="0"/>
              <a:t>before now</a:t>
            </a:r>
            <a:r>
              <a:rPr lang="en-US" sz="1800" dirty="0"/>
              <a:t> and is often something </a:t>
            </a:r>
            <a:r>
              <a:rPr lang="en-US" sz="1800" b="1" dirty="0"/>
              <a:t>expected</a:t>
            </a:r>
            <a:r>
              <a:rPr lang="en-US" sz="1800" dirty="0"/>
              <a:t>. We put </a:t>
            </a:r>
            <a:r>
              <a:rPr lang="en-US" sz="1800" i="1" dirty="0"/>
              <a:t>already</a:t>
            </a:r>
            <a:r>
              <a:rPr lang="en-US" sz="1800" dirty="0"/>
              <a:t> </a:t>
            </a:r>
            <a:r>
              <a:rPr lang="en-US" sz="1800" b="1" dirty="0"/>
              <a:t>before</a:t>
            </a:r>
            <a:r>
              <a:rPr lang="en-US" sz="1800" dirty="0"/>
              <a:t> the </a:t>
            </a:r>
            <a:r>
              <a:rPr lang="en-US" sz="1800" b="1" dirty="0"/>
              <a:t>past participle </a:t>
            </a:r>
            <a:r>
              <a:rPr lang="en-US" sz="1800" dirty="0"/>
              <a:t>in </a:t>
            </a:r>
            <a:r>
              <a:rPr lang="en-US" sz="1800" b="1" dirty="0"/>
              <a:t>positive</a:t>
            </a:r>
            <a:r>
              <a:rPr lang="en-US" sz="1800" dirty="0"/>
              <a:t> sentences.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1 I’ve </a:t>
            </a:r>
            <a:r>
              <a:rPr lang="en-US" sz="1800" dirty="0">
                <a:solidFill>
                  <a:srgbClr val="C00000"/>
                </a:solidFill>
              </a:rPr>
              <a:t>already</a:t>
            </a:r>
            <a:r>
              <a:rPr lang="en-US" sz="1800" dirty="0"/>
              <a:t> seen this film. Can we watch something else?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3</a:t>
            </a:r>
            <a:r>
              <a:rPr lang="en-US" sz="1800" dirty="0"/>
              <a:t> We use </a:t>
            </a:r>
            <a:r>
              <a:rPr lang="en-US" sz="1800" i="1" dirty="0"/>
              <a:t>yet</a:t>
            </a:r>
            <a:r>
              <a:rPr lang="en-US" sz="1800" dirty="0"/>
              <a:t> to talk about things that we </a:t>
            </a:r>
            <a:r>
              <a:rPr lang="en-US" sz="1800" b="1" dirty="0"/>
              <a:t>expected to happen before now, but still haven’t happened</a:t>
            </a:r>
            <a:r>
              <a:rPr lang="en-US" sz="1800" dirty="0"/>
              <a:t>.  We put </a:t>
            </a:r>
            <a:r>
              <a:rPr lang="en-US" sz="1800" i="1" dirty="0"/>
              <a:t>yet</a:t>
            </a:r>
            <a:r>
              <a:rPr lang="en-US" sz="1800" dirty="0"/>
              <a:t> at the </a:t>
            </a:r>
            <a:r>
              <a:rPr lang="en-US" sz="1800" b="1" dirty="0"/>
              <a:t>end</a:t>
            </a:r>
            <a:r>
              <a:rPr lang="en-US" sz="1800" dirty="0"/>
              <a:t> of the sentence.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1 I haven’t been shopping </a:t>
            </a:r>
            <a:r>
              <a:rPr lang="en-US" sz="1800" dirty="0">
                <a:solidFill>
                  <a:srgbClr val="C00000"/>
                </a:solidFill>
              </a:rPr>
              <a:t>yet</a:t>
            </a:r>
            <a:r>
              <a:rPr lang="en-US" sz="1800" dirty="0"/>
              <a:t>. I’ll go on my way back from work.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641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2.4</a:t>
            </a:r>
          </a:p>
        </p:txBody>
      </p:sp>
    </p:spTree>
    <p:extLst>
      <p:ext uri="{BB962C8B-B14F-4D97-AF65-F5344CB8AC3E}">
        <p14:creationId xmlns:p14="http://schemas.microsoft.com/office/powerpoint/2010/main" val="4011772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77108" y="281990"/>
            <a:ext cx="7209692" cy="1143000"/>
          </a:xfrm>
        </p:spPr>
        <p:txBody>
          <a:bodyPr>
            <a:normAutofit/>
          </a:bodyPr>
          <a:lstStyle/>
          <a:p>
            <a:pPr algn="l"/>
            <a:r>
              <a:rPr lang="en-US" sz="2600" dirty="0">
                <a:solidFill>
                  <a:srgbClr val="C0000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Present perfect simple and past simple: Practice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1</a:t>
            </a:r>
            <a:r>
              <a:rPr lang="en-US" sz="1800" dirty="0"/>
              <a:t> Put the words in brackets in the correct place in the sentences.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1 Have you travelled alone anywhere? (</a:t>
            </a:r>
            <a:r>
              <a:rPr lang="en-US" sz="1800" dirty="0">
                <a:solidFill>
                  <a:srgbClr val="000000"/>
                </a:solidFill>
              </a:rPr>
              <a:t>ever</a:t>
            </a:r>
            <a:r>
              <a:rPr lang="en-US" sz="1800" dirty="0"/>
              <a:t>)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2 Has she finished work? (</a:t>
            </a:r>
            <a:r>
              <a:rPr lang="en-US" sz="1800" dirty="0">
                <a:solidFill>
                  <a:srgbClr val="000000"/>
                </a:solidFill>
              </a:rPr>
              <a:t>just</a:t>
            </a:r>
            <a:r>
              <a:rPr lang="en-US" sz="1800" dirty="0"/>
              <a:t>)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3 My </a:t>
            </a:r>
            <a:r>
              <a:rPr lang="en-US" sz="1800" dirty="0" err="1"/>
              <a:t>neighbours</a:t>
            </a:r>
            <a:r>
              <a:rPr lang="en-US" sz="1800" dirty="0"/>
              <a:t> have returned from holiday. (</a:t>
            </a:r>
            <a:r>
              <a:rPr lang="en-US" sz="1800" dirty="0">
                <a:solidFill>
                  <a:srgbClr val="000000"/>
                </a:solidFill>
              </a:rPr>
              <a:t>already</a:t>
            </a:r>
            <a:r>
              <a:rPr lang="en-US" sz="1800" dirty="0"/>
              <a:t>)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4 Has he presented his research results? (</a:t>
            </a:r>
            <a:r>
              <a:rPr lang="en-US" sz="1800" dirty="0">
                <a:solidFill>
                  <a:srgbClr val="000000"/>
                </a:solidFill>
              </a:rPr>
              <a:t>yet</a:t>
            </a:r>
            <a:r>
              <a:rPr lang="en-US" sz="1800" dirty="0"/>
              <a:t>)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5 You haven’t taken the exam, have you? (</a:t>
            </a:r>
            <a:r>
              <a:rPr lang="en-US" sz="1800" dirty="0">
                <a:solidFill>
                  <a:srgbClr val="000000"/>
                </a:solidFill>
              </a:rPr>
              <a:t>yet</a:t>
            </a:r>
            <a:r>
              <a:rPr lang="en-US" sz="1800" dirty="0"/>
              <a:t>)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6 He’s taken an English exam before, so he’s a bit nervous. (</a:t>
            </a:r>
            <a:r>
              <a:rPr lang="en-US" sz="1800" dirty="0">
                <a:solidFill>
                  <a:srgbClr val="000000"/>
                </a:solidFill>
              </a:rPr>
              <a:t>never</a:t>
            </a:r>
            <a:r>
              <a:rPr lang="en-US" sz="1800" dirty="0"/>
              <a:t>)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7 We’ve finished this exercise. What shall we do next? (</a:t>
            </a:r>
            <a:r>
              <a:rPr lang="en-US" sz="1800" dirty="0">
                <a:solidFill>
                  <a:srgbClr val="000000"/>
                </a:solidFill>
              </a:rPr>
              <a:t>already</a:t>
            </a:r>
            <a:r>
              <a:rPr lang="en-US" sz="1800" dirty="0"/>
              <a:t>)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641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2.4</a:t>
            </a:r>
          </a:p>
        </p:txBody>
      </p:sp>
    </p:spTree>
    <p:extLst>
      <p:ext uri="{BB962C8B-B14F-4D97-AF65-F5344CB8AC3E}">
        <p14:creationId xmlns:p14="http://schemas.microsoft.com/office/powerpoint/2010/main" val="4103975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</TotalTime>
  <Words>492</Words>
  <Application>Microsoft Office PowerPoint</Application>
  <PresentationFormat>Экран (4:3)</PresentationFormat>
  <Paragraphs>68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 perfect simple and past simple</vt:lpstr>
      <vt:lpstr>Present perfect simple and past simple</vt:lpstr>
      <vt:lpstr>Present perfect simple and past simple</vt:lpstr>
      <vt:lpstr>Present perfect simple and past simple: Practice</vt:lpstr>
    </vt:vector>
  </TitlesOfParts>
  <Company>Oxford University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Larisa Galchouk</cp:lastModifiedBy>
  <cp:revision>37</cp:revision>
  <dcterms:created xsi:type="dcterms:W3CDTF">2014-11-25T17:00:01Z</dcterms:created>
  <dcterms:modified xsi:type="dcterms:W3CDTF">2022-12-21T17:48:41Z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1059717122</vt:i4>
  </property>
  <property fmtid="{D5CDD505-2E9C-101B-9397-08002B2CF9AE}" pid="3" name="_NewReviewCycle">
    <vt:lpwstr/>
  </property>
  <property fmtid="{D5CDD505-2E9C-101B-9397-08002B2CF9AE}" pid="4" name="_EmailSubject">
    <vt:lpwstr>B1 iTools GPP</vt:lpwstr>
  </property>
  <property fmtid="{D5CDD505-2E9C-101B-9397-08002B2CF9AE}" pid="5" name="_AuthorEmail">
    <vt:lpwstr>sarah.finch@oup.com</vt:lpwstr>
  </property>
  <property fmtid="{D5CDD505-2E9C-101B-9397-08002B2CF9AE}" pid="6" name="_AuthorEmailDisplayName">
    <vt:lpwstr>FINCH, Sarah</vt:lpwstr>
  </property>
  <property fmtid="{D5CDD505-2E9C-101B-9397-08002B2CF9AE}" pid="7" name="_PreviousAdHocReviewCycleID">
    <vt:i4>-1258125723</vt:i4>
  </property>
</Properties>
</file>