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notesMasterIdLst>
    <p:notesMasterId r:id="rId6"/>
  </p:notesMasterIdLst>
  <p:sldIdLst>
    <p:sldId id="267" r:id="rId2"/>
    <p:sldId id="268" r:id="rId3"/>
    <p:sldId id="256" r:id="rId4"/>
    <p:sldId id="26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OOK, Nell" initials="HN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12" autoAdjust="0"/>
    <p:restoredTop sz="94737" autoAdjust="0"/>
  </p:normalViewPr>
  <p:slideViewPr>
    <p:cSldViewPr snapToGrid="0" snapToObjects="1">
      <p:cViewPr varScale="1">
        <p:scale>
          <a:sx n="107" d="100"/>
          <a:sy n="107" d="100"/>
        </p:scale>
        <p:origin x="93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898D7-9902-A647-ACD0-770A9B33B4B8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8C364-FCFF-BF4A-96FF-AA94F1EC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2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-220133" y="515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40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Navigate_footer_powerpoint_B2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86266"/>
            <a:ext cx="9169400" cy="592955"/>
          </a:xfrm>
          <a:prstGeom prst="rect">
            <a:avLst/>
          </a:prstGeom>
        </p:spPr>
      </p:pic>
      <p:pic>
        <p:nvPicPr>
          <p:cNvPr id="7" name="Picture 6" descr="Navigate_circle_powerpoint_B2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67" y="467202"/>
            <a:ext cx="390223" cy="80292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700" y="1600201"/>
            <a:ext cx="8039100" cy="4178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7644359" y="6054660"/>
            <a:ext cx="1448839" cy="235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0"/>
            <a:r>
              <a:rPr lang="en-GB" sz="1400" b="0" i="0" u="none" strike="noStrike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Oxford University Press</a:t>
            </a:r>
          </a:p>
        </p:txBody>
      </p:sp>
    </p:spTree>
    <p:extLst>
      <p:ext uri="{BB962C8B-B14F-4D97-AF65-F5344CB8AC3E}">
        <p14:creationId xmlns:p14="http://schemas.microsoft.com/office/powerpoint/2010/main" val="52137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086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Future forms (</a:t>
            </a:r>
            <a:r>
              <a:rPr lang="en-US" sz="2800" i="1" dirty="0"/>
              <a:t>will, going to</a:t>
            </a:r>
            <a:r>
              <a:rPr lang="en-US" sz="2800" dirty="0"/>
              <a:t>), present simple and present continuous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2672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1</a:t>
            </a:r>
            <a:r>
              <a:rPr lang="en-US" sz="1800" dirty="0"/>
              <a:t> In English, there is </a:t>
            </a:r>
            <a:r>
              <a:rPr lang="en-US" sz="1800" b="1" dirty="0"/>
              <a:t>no future tense</a:t>
            </a:r>
            <a:r>
              <a:rPr lang="en-US" sz="1800" dirty="0"/>
              <a:t>. We use </a:t>
            </a:r>
            <a:r>
              <a:rPr lang="en-US" sz="1800" b="1" dirty="0"/>
              <a:t>different verb forms </a:t>
            </a:r>
            <a:r>
              <a:rPr lang="en-US" sz="1800" dirty="0"/>
              <a:t>to talk about the future, depending on the </a:t>
            </a:r>
            <a:r>
              <a:rPr lang="en-US" sz="1800" b="1" dirty="0"/>
              <a:t>meaning</a:t>
            </a:r>
            <a:r>
              <a:rPr lang="en-US" sz="1800" dirty="0"/>
              <a:t> and </a:t>
            </a:r>
            <a:r>
              <a:rPr lang="en-US" sz="1800" b="1" dirty="0"/>
              <a:t>purpose</a:t>
            </a:r>
            <a:r>
              <a:rPr lang="en-US" sz="1800" dirty="0"/>
              <a:t> of what we are saying.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2</a:t>
            </a:r>
            <a:r>
              <a:rPr lang="en-US" sz="1800" dirty="0"/>
              <a:t> We use </a:t>
            </a:r>
            <a:r>
              <a:rPr lang="en-GB" sz="1800" i="1" dirty="0"/>
              <a:t>will </a:t>
            </a:r>
            <a:r>
              <a:rPr lang="en-GB" sz="1800" dirty="0"/>
              <a:t>for </a:t>
            </a:r>
            <a:r>
              <a:rPr lang="en-GB" sz="1800" b="1" dirty="0"/>
              <a:t>predictions</a:t>
            </a:r>
            <a:r>
              <a:rPr lang="en-GB" sz="1800" dirty="0"/>
              <a:t> based on personal knowledge, opinions or feelings. 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b="1" dirty="0"/>
          </a:p>
          <a:p>
            <a:pPr marL="0" indent="0">
              <a:lnSpc>
                <a:spcPct val="90000"/>
              </a:lnSpc>
              <a:buNone/>
            </a:pPr>
            <a:r>
              <a:rPr lang="en-GB" sz="1800" dirty="0"/>
              <a:t>	1 I don’t think I</a:t>
            </a:r>
            <a:r>
              <a:rPr lang="en-GB" sz="1800" dirty="0">
                <a:solidFill>
                  <a:srgbClr val="E46C0A"/>
                </a:solidFill>
              </a:rPr>
              <a:t>’ll be </a:t>
            </a:r>
            <a:r>
              <a:rPr lang="en-GB" sz="1800" dirty="0"/>
              <a:t>home early tonight.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800" dirty="0"/>
              <a:t>	2 She</a:t>
            </a:r>
            <a:r>
              <a:rPr lang="en-GB" sz="1800" dirty="0">
                <a:solidFill>
                  <a:srgbClr val="E46C0A"/>
                </a:solidFill>
              </a:rPr>
              <a:t>’ll be </a:t>
            </a:r>
            <a:r>
              <a:rPr lang="en-GB" sz="1800" dirty="0"/>
              <a:t>fine, don’t worry!</a:t>
            </a:r>
          </a:p>
          <a:p>
            <a:pPr marL="0" indent="0">
              <a:lnSpc>
                <a:spcPct val="90000"/>
              </a:lnSpc>
              <a:buNone/>
            </a:pPr>
            <a:endParaRPr lang="en-GB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GB" sz="1800" b="1" dirty="0"/>
              <a:t>3</a:t>
            </a:r>
            <a:r>
              <a:rPr lang="en-GB" sz="1800" dirty="0"/>
              <a:t> We also use </a:t>
            </a:r>
            <a:r>
              <a:rPr lang="en-GB" sz="1800" i="1" dirty="0"/>
              <a:t>will</a:t>
            </a:r>
            <a:r>
              <a:rPr lang="en-GB" sz="1800" dirty="0"/>
              <a:t> for </a:t>
            </a:r>
            <a:r>
              <a:rPr lang="en-GB" sz="1800" b="1" dirty="0"/>
              <a:t>spontaneous decisions </a:t>
            </a:r>
            <a:r>
              <a:rPr lang="en-GB" sz="1800" dirty="0"/>
              <a:t>such as offers, promises, requests and refusals.</a:t>
            </a:r>
          </a:p>
          <a:p>
            <a:pPr marL="0" indent="0">
              <a:lnSpc>
                <a:spcPct val="90000"/>
              </a:lnSpc>
              <a:buNone/>
            </a:pPr>
            <a:endParaRPr lang="en-GB" sz="1800" dirty="0"/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  <a:defRPr/>
            </a:pPr>
            <a:r>
              <a:rPr lang="en-GB" sz="1800" dirty="0"/>
              <a:t>	1 Here, I</a:t>
            </a:r>
            <a:r>
              <a:rPr lang="en-GB" sz="1800" dirty="0">
                <a:solidFill>
                  <a:srgbClr val="E46C0A"/>
                </a:solidFill>
              </a:rPr>
              <a:t>’ll carry </a:t>
            </a:r>
            <a:r>
              <a:rPr lang="en-GB" sz="1800" dirty="0"/>
              <a:t>that for you, it looks heavy.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GB" sz="1800" dirty="0"/>
              <a:t>	2 I promise I </a:t>
            </a:r>
            <a:r>
              <a:rPr lang="en-GB" sz="1800" dirty="0">
                <a:solidFill>
                  <a:srgbClr val="E46C0A"/>
                </a:solidFill>
              </a:rPr>
              <a:t>won’t do </a:t>
            </a:r>
            <a:r>
              <a:rPr lang="en-GB" sz="1800" dirty="0"/>
              <a:t>it again.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b="1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4</a:t>
            </a:r>
            <a:r>
              <a:rPr lang="en-US" sz="1800" dirty="0"/>
              <a:t> Note that in speaking and informal writing we use the contraction ’</a:t>
            </a:r>
            <a:r>
              <a:rPr lang="en-US" sz="1800" i="1" dirty="0"/>
              <a:t>ll</a:t>
            </a:r>
            <a:r>
              <a:rPr lang="en-US" sz="1800" dirty="0"/>
              <a:t> for </a:t>
            </a:r>
            <a:r>
              <a:rPr lang="en-US" sz="1800" i="1" dirty="0"/>
              <a:t>will</a:t>
            </a:r>
            <a:r>
              <a:rPr lang="en-US" sz="1800" dirty="0"/>
              <a:t>, especially </a:t>
            </a:r>
            <a:r>
              <a:rPr lang="en-US" sz="1800" b="1" dirty="0"/>
              <a:t>after subject pronouns</a:t>
            </a:r>
            <a:r>
              <a:rPr lang="en-US" sz="1800" dirty="0"/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2.6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612900" y="2741730"/>
            <a:ext cx="1205878" cy="2060694"/>
            <a:chOff x="5029822" y="2366079"/>
            <a:chExt cx="1205878" cy="2060694"/>
          </a:xfrm>
        </p:grpSpPr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5918822" y="2366079"/>
              <a:ext cx="316878" cy="369947"/>
            </a:xfrm>
            <a:prstGeom prst="ellipse">
              <a:avLst/>
            </a:prstGeom>
            <a:noFill/>
            <a:ln w="25400">
              <a:solidFill>
                <a:srgbClr val="E46C0A"/>
              </a:solidFill>
              <a:round/>
              <a:headEnd/>
              <a:tailEnd/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eaLnBrk="0" hangingPunct="0"/>
              <a:endParaRPr lang="en-GB" dirty="0">
                <a:solidFill>
                  <a:srgbClr val="E46C0A"/>
                </a:solidFill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029822" y="2685226"/>
              <a:ext cx="316878" cy="369947"/>
            </a:xfrm>
            <a:prstGeom prst="ellipse">
              <a:avLst/>
            </a:prstGeom>
            <a:noFill/>
            <a:ln w="25400">
              <a:solidFill>
                <a:srgbClr val="E46C0A"/>
              </a:solidFill>
              <a:round/>
              <a:headEnd/>
              <a:tailEnd/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eaLnBrk="0" hangingPunct="0"/>
              <a:endParaRPr lang="en-GB" dirty="0">
                <a:solidFill>
                  <a:srgbClr val="E46C0A"/>
                </a:solidFill>
              </a:endParaRP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295278" y="4056826"/>
              <a:ext cx="316878" cy="369947"/>
            </a:xfrm>
            <a:prstGeom prst="ellipse">
              <a:avLst/>
            </a:prstGeom>
            <a:noFill/>
            <a:ln w="25400">
              <a:solidFill>
                <a:srgbClr val="E46C0A"/>
              </a:solidFill>
              <a:round/>
              <a:headEnd/>
              <a:tailEnd/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txBody>
            <a:bodyPr anchor="ctr"/>
            <a:lstStyle/>
            <a:p>
              <a:pPr algn="ctr" eaLnBrk="0" hangingPunct="0"/>
              <a:endParaRPr lang="en-GB" dirty="0">
                <a:solidFill>
                  <a:srgbClr val="E46C0A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172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086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Future forms (</a:t>
            </a:r>
            <a:r>
              <a:rPr lang="en-US" sz="2800" i="1" dirty="0"/>
              <a:t>will, going to</a:t>
            </a:r>
            <a:r>
              <a:rPr lang="en-US" sz="2800" dirty="0"/>
              <a:t>), present simple and present continuous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0"/>
            <a:ext cx="8039100" cy="4508499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1</a:t>
            </a:r>
            <a:r>
              <a:rPr lang="en-US" sz="1800" dirty="0"/>
              <a:t> We use </a:t>
            </a:r>
            <a:r>
              <a:rPr lang="en-GB" sz="1800" i="1" dirty="0"/>
              <a:t>going to</a:t>
            </a:r>
            <a:r>
              <a:rPr lang="en-GB" sz="1800" dirty="0"/>
              <a:t> for </a:t>
            </a:r>
            <a:r>
              <a:rPr lang="en-GB" sz="1800" b="1" dirty="0"/>
              <a:t>predictions</a:t>
            </a:r>
            <a:r>
              <a:rPr lang="en-GB" sz="1800" dirty="0"/>
              <a:t> based on present evidence.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	1 Look at that box, it</a:t>
            </a:r>
            <a:r>
              <a:rPr lang="en-GB" sz="1800" dirty="0">
                <a:solidFill>
                  <a:srgbClr val="E46C0A"/>
                </a:solidFill>
              </a:rPr>
              <a:t>’s going to </a:t>
            </a:r>
            <a:r>
              <a:rPr lang="en-GB" sz="1800" dirty="0">
                <a:solidFill>
                  <a:schemeClr val="dk1"/>
                </a:solidFill>
              </a:rPr>
              <a:t>fall!</a:t>
            </a:r>
            <a:endParaRPr lang="en-GB" sz="1800" dirty="0"/>
          </a:p>
          <a:p>
            <a:pPr marL="0" indent="0">
              <a:buNone/>
            </a:pPr>
            <a:r>
              <a:rPr lang="en-GB" sz="1800" dirty="0">
                <a:solidFill>
                  <a:srgbClr val="E46C0A"/>
                </a:solidFill>
              </a:rPr>
              <a:t>	</a:t>
            </a:r>
            <a:r>
              <a:rPr lang="en-GB" sz="1800" dirty="0"/>
              <a:t>2 </a:t>
            </a:r>
            <a:r>
              <a:rPr lang="en-GB" sz="1800" dirty="0">
                <a:solidFill>
                  <a:srgbClr val="E46C0A"/>
                </a:solidFill>
              </a:rPr>
              <a:t>Is</a:t>
            </a:r>
            <a:r>
              <a:rPr lang="en-GB" sz="1800" dirty="0"/>
              <a:t> it </a:t>
            </a:r>
            <a:r>
              <a:rPr lang="en-GB" sz="1800" dirty="0">
                <a:solidFill>
                  <a:srgbClr val="E46C0A"/>
                </a:solidFill>
              </a:rPr>
              <a:t>going to </a:t>
            </a:r>
            <a:r>
              <a:rPr lang="en-GB" sz="1800" dirty="0"/>
              <a:t>rain? The clouds are very dark.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GB" sz="1800" b="1" dirty="0"/>
              <a:t>2 </a:t>
            </a:r>
            <a:r>
              <a:rPr lang="en-GB" sz="1800" dirty="0"/>
              <a:t>We also use </a:t>
            </a:r>
            <a:r>
              <a:rPr lang="en-GB" sz="1800" i="1" dirty="0"/>
              <a:t>going to</a:t>
            </a:r>
            <a:r>
              <a:rPr lang="en-GB" sz="1800" dirty="0"/>
              <a:t> for </a:t>
            </a:r>
            <a:r>
              <a:rPr lang="en-GB" sz="1800" b="1" dirty="0"/>
              <a:t>plans</a:t>
            </a:r>
            <a:r>
              <a:rPr lang="en-GB" sz="1800" dirty="0"/>
              <a:t> and </a:t>
            </a:r>
            <a:r>
              <a:rPr lang="en-GB" sz="1800" b="1" dirty="0"/>
              <a:t>intentions</a:t>
            </a:r>
            <a:r>
              <a:rPr lang="en-GB" sz="1800" dirty="0"/>
              <a:t> made </a:t>
            </a:r>
            <a:r>
              <a:rPr lang="en-GB" sz="1800" b="1" dirty="0"/>
              <a:t>before</a:t>
            </a:r>
            <a:r>
              <a:rPr lang="en-GB" sz="1800" dirty="0"/>
              <a:t> the time of speaking.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	1 I</a:t>
            </a:r>
            <a:r>
              <a:rPr lang="en-GB" sz="1800" dirty="0">
                <a:solidFill>
                  <a:srgbClr val="E46C0A"/>
                </a:solidFill>
              </a:rPr>
              <a:t>’m going to </a:t>
            </a:r>
            <a:r>
              <a:rPr lang="en-GB" sz="1800" dirty="0"/>
              <a:t>start another course soon.</a:t>
            </a:r>
          </a:p>
          <a:p>
            <a:pPr marL="0" indent="0">
              <a:buNone/>
            </a:pPr>
            <a:r>
              <a:rPr lang="en-GB" sz="1800" dirty="0"/>
              <a:t>	2 He</a:t>
            </a:r>
            <a:r>
              <a:rPr lang="en-GB" sz="1800" dirty="0">
                <a:solidFill>
                  <a:srgbClr val="E46C0A"/>
                </a:solidFill>
              </a:rPr>
              <a:t>’s going to </a:t>
            </a:r>
            <a:r>
              <a:rPr lang="en-GB" sz="1800" dirty="0"/>
              <a:t>move house next month.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2.6</a:t>
            </a:r>
          </a:p>
        </p:txBody>
      </p:sp>
    </p:spTree>
    <p:extLst>
      <p:ext uri="{BB962C8B-B14F-4D97-AF65-F5344CB8AC3E}">
        <p14:creationId xmlns:p14="http://schemas.microsoft.com/office/powerpoint/2010/main" val="2612918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086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Future forms (</a:t>
            </a:r>
            <a:r>
              <a:rPr lang="en-US" sz="2800" i="1" dirty="0"/>
              <a:t>will, going to</a:t>
            </a:r>
            <a:r>
              <a:rPr lang="en-US" sz="2800" dirty="0"/>
              <a:t>), present simple and present continuous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7620000" cy="41402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1</a:t>
            </a:r>
            <a:r>
              <a:rPr lang="en-US" sz="1800" dirty="0"/>
              <a:t> We use the </a:t>
            </a:r>
            <a:r>
              <a:rPr lang="en-US" sz="1800" b="1" dirty="0"/>
              <a:t>present simple </a:t>
            </a:r>
            <a:r>
              <a:rPr lang="en-US" sz="1800" dirty="0"/>
              <a:t>to talk about </a:t>
            </a:r>
            <a:r>
              <a:rPr lang="en-US" sz="1800" b="1" dirty="0"/>
              <a:t>scheduled</a:t>
            </a:r>
            <a:r>
              <a:rPr lang="en-US" sz="1800" dirty="0"/>
              <a:t> or </a:t>
            </a:r>
            <a:r>
              <a:rPr lang="en-US" sz="1800" b="1" dirty="0"/>
              <a:t>timetabled</a:t>
            </a:r>
            <a:r>
              <a:rPr lang="en-US" sz="1800" dirty="0"/>
              <a:t> events.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What time </a:t>
            </a:r>
            <a:r>
              <a:rPr lang="en-US" sz="1800" dirty="0">
                <a:solidFill>
                  <a:srgbClr val="E46C0A"/>
                </a:solidFill>
              </a:rPr>
              <a:t>does </a:t>
            </a:r>
            <a:r>
              <a:rPr lang="en-US" sz="1800" dirty="0"/>
              <a:t>the bus </a:t>
            </a:r>
            <a:r>
              <a:rPr lang="en-US" sz="1800" dirty="0">
                <a:solidFill>
                  <a:srgbClr val="E46C0A"/>
                </a:solidFill>
              </a:rPr>
              <a:t>leave</a:t>
            </a:r>
            <a:r>
              <a:rPr lang="en-US" sz="1800" dirty="0"/>
              <a:t> this afternoon?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2 The school year </a:t>
            </a:r>
            <a:r>
              <a:rPr lang="en-US" sz="1800" dirty="0">
                <a:solidFill>
                  <a:srgbClr val="E46C0A"/>
                </a:solidFill>
              </a:rPr>
              <a:t>starts</a:t>
            </a:r>
            <a:r>
              <a:rPr lang="en-US" sz="1800" dirty="0"/>
              <a:t> late this year: the 7th of September!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3 The film </a:t>
            </a:r>
            <a:r>
              <a:rPr lang="en-US" sz="1800" dirty="0">
                <a:solidFill>
                  <a:srgbClr val="E46C0A"/>
                </a:solidFill>
              </a:rPr>
              <a:t>doesn’t start </a:t>
            </a:r>
            <a:r>
              <a:rPr lang="en-US" sz="1800" dirty="0"/>
              <a:t>until 9 p.m. Shall we have dinner first?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2</a:t>
            </a:r>
            <a:r>
              <a:rPr lang="en-US" sz="1800" dirty="0"/>
              <a:t> We use the </a:t>
            </a:r>
            <a:r>
              <a:rPr lang="en-US" sz="1800" b="1" dirty="0"/>
              <a:t>present continuous</a:t>
            </a:r>
            <a:r>
              <a:rPr lang="en-US" sz="1800" dirty="0"/>
              <a:t> to talk about </a:t>
            </a:r>
            <a:r>
              <a:rPr lang="en-US" sz="1800" b="1" dirty="0"/>
              <a:t>personal arrangements </a:t>
            </a:r>
            <a:r>
              <a:rPr lang="en-US" sz="1800" dirty="0"/>
              <a:t>and </a:t>
            </a:r>
            <a:r>
              <a:rPr lang="en-US" sz="1800" b="1" dirty="0"/>
              <a:t>fixed plans</a:t>
            </a:r>
            <a:r>
              <a:rPr lang="en-US" sz="1800" dirty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What </a:t>
            </a:r>
            <a:r>
              <a:rPr lang="en-US" sz="1800" dirty="0">
                <a:solidFill>
                  <a:srgbClr val="E46C0A"/>
                </a:solidFill>
              </a:rPr>
              <a:t>are </a:t>
            </a:r>
            <a:r>
              <a:rPr lang="en-US" sz="1800" dirty="0">
                <a:solidFill>
                  <a:srgbClr val="000000"/>
                </a:solidFill>
              </a:rPr>
              <a:t>you</a:t>
            </a:r>
            <a:r>
              <a:rPr lang="en-US" sz="1800" dirty="0">
                <a:solidFill>
                  <a:srgbClr val="E46C0A"/>
                </a:solidFill>
              </a:rPr>
              <a:t> doing </a:t>
            </a:r>
            <a:r>
              <a:rPr lang="en-US" sz="1800" dirty="0"/>
              <a:t>next Saturday?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2 We</a:t>
            </a:r>
            <a:r>
              <a:rPr lang="en-US" sz="1800" dirty="0">
                <a:solidFill>
                  <a:srgbClr val="E46C0A"/>
                </a:solidFill>
              </a:rPr>
              <a:t>’re having </a:t>
            </a:r>
            <a:r>
              <a:rPr lang="en-US" sz="1800" dirty="0"/>
              <a:t>a dinner party for my brother’s birthday. Can you come?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3 We </a:t>
            </a:r>
            <a:r>
              <a:rPr lang="en-US" sz="1800" dirty="0">
                <a:solidFill>
                  <a:srgbClr val="E46C0A"/>
                </a:solidFill>
              </a:rPr>
              <a:t>aren’t inviting </a:t>
            </a:r>
            <a:r>
              <a:rPr lang="en-US" sz="1800" dirty="0"/>
              <a:t>lots of people, just a few of his friends.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2.6</a:t>
            </a:r>
          </a:p>
        </p:txBody>
      </p:sp>
    </p:spTree>
    <p:extLst>
      <p:ext uri="{BB962C8B-B14F-4D97-AF65-F5344CB8AC3E}">
        <p14:creationId xmlns:p14="http://schemas.microsoft.com/office/powerpoint/2010/main" val="115728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6731000" cy="4140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000000"/>
                </a:solidFill>
              </a:rPr>
              <a:t>1</a:t>
            </a:r>
            <a:r>
              <a:rPr lang="en-US" sz="1800" dirty="0">
                <a:solidFill>
                  <a:srgbClr val="000000"/>
                </a:solidFill>
              </a:rPr>
              <a:t> Correct any mistakes you find.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1 What’s wrong? You look upset! I’m making you a cup of tea. 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2 So you’re going to Australia on Monday! Where do you stay?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4 I think he’ll be fine, he looks much better already.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5 What time is the football match going to start?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	6 Look at that sunset. It will be a clear day tomorrow.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6463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E46C0A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2.6</a:t>
            </a:r>
          </a:p>
        </p:txBody>
      </p:sp>
      <p:sp>
        <p:nvSpPr>
          <p:cNvPr id="28" name="Title 5"/>
          <p:cNvSpPr txBox="1">
            <a:spLocks/>
          </p:cNvSpPr>
          <p:nvPr/>
        </p:nvSpPr>
        <p:spPr>
          <a:xfrm>
            <a:off x="1595718" y="313765"/>
            <a:ext cx="7089519" cy="11099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rgbClr val="E46C0A"/>
                </a:solidFill>
              </a:rPr>
              <a:t>Future forms (</a:t>
            </a:r>
            <a:r>
              <a:rPr lang="en-US" sz="2800" i="1" dirty="0">
                <a:solidFill>
                  <a:srgbClr val="E46C0A"/>
                </a:solidFill>
              </a:rPr>
              <a:t>will, going to</a:t>
            </a:r>
            <a:r>
              <a:rPr lang="en-US" sz="2800" dirty="0">
                <a:solidFill>
                  <a:srgbClr val="E46C0A"/>
                </a:solidFill>
              </a:rPr>
              <a:t>), present simple and present continuous: Practice</a:t>
            </a:r>
          </a:p>
        </p:txBody>
      </p:sp>
    </p:spTree>
    <p:extLst>
      <p:ext uri="{BB962C8B-B14F-4D97-AF65-F5344CB8AC3E}">
        <p14:creationId xmlns:p14="http://schemas.microsoft.com/office/powerpoint/2010/main" val="3105124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</TotalTime>
  <Words>462</Words>
  <Application>Microsoft Office PowerPoint</Application>
  <PresentationFormat>Экран (4:3)</PresentationFormat>
  <Paragraphs>55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Future forms (will, going to), present simple and present continuous</vt:lpstr>
      <vt:lpstr>Future forms (will, going to), present simple and present continuous</vt:lpstr>
      <vt:lpstr>Future forms (will, going to), present simple and present continuous</vt:lpstr>
      <vt:lpstr>Презентация PowerPoint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Larisa Galchouk</cp:lastModifiedBy>
  <cp:revision>52</cp:revision>
  <dcterms:created xsi:type="dcterms:W3CDTF">2014-11-25T17:00:01Z</dcterms:created>
  <dcterms:modified xsi:type="dcterms:W3CDTF">2022-12-21T18:25:10Z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-1202413608</vt:i4>
  </property>
  <property fmtid="{D5CDD505-2E9C-101B-9397-08002B2CF9AE}" pid="3" name="_NewReviewCycle">
    <vt:lpwstr/>
  </property>
  <property fmtid="{D5CDD505-2E9C-101B-9397-08002B2CF9AE}" pid="4" name="_EmailSubject">
    <vt:lpwstr>Navigate Grammar Powerpoints</vt:lpwstr>
  </property>
  <property fmtid="{D5CDD505-2E9C-101B-9397-08002B2CF9AE}" pid="5" name="_AuthorEmail">
    <vt:lpwstr>nell.hook@oup.com</vt:lpwstr>
  </property>
  <property fmtid="{D5CDD505-2E9C-101B-9397-08002B2CF9AE}" pid="6" name="_AuthorEmailDisplayName">
    <vt:lpwstr>HOOK, Nell</vt:lpwstr>
  </property>
</Properties>
</file>