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7"/>
  </p:notesMasterIdLst>
  <p:sldIdLst>
    <p:sldId id="256" r:id="rId2"/>
    <p:sldId id="260" r:id="rId3"/>
    <p:sldId id="263" r:id="rId4"/>
    <p:sldId id="264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MILTON, Duncan" initials="HD" lastIdx="10" clrIdx="0"/>
  <p:cmAuthor id="1" name="CHAPPELL, Caroline" initials="CC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4C95"/>
    <a:srgbClr val="843799"/>
    <a:srgbClr val="9D2A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95" autoAdjust="0"/>
    <p:restoredTop sz="94737" autoAdjust="0"/>
  </p:normalViewPr>
  <p:slideViewPr>
    <p:cSldViewPr snapToGrid="0" snapToObjects="1">
      <p:cViewPr varScale="1">
        <p:scale>
          <a:sx n="107" d="100"/>
          <a:sy n="107" d="100"/>
        </p:scale>
        <p:origin x="95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98D7-9902-A647-ACD0-770A9B33B4B8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C364-FCFF-BF4A-96FF-AA94F1EC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-220133" y="515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40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avigate_footer_powerpoint_C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6265"/>
            <a:ext cx="9169400" cy="592955"/>
          </a:xfrm>
          <a:prstGeom prst="rect">
            <a:avLst/>
          </a:prstGeom>
        </p:spPr>
      </p:pic>
      <p:pic>
        <p:nvPicPr>
          <p:cNvPr id="4" name="Picture 3" descr="Navigate_circle_powerpoint_C1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7" y="467202"/>
            <a:ext cx="390223" cy="80292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700" y="1600201"/>
            <a:ext cx="8039100" cy="417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644359" y="6054660"/>
            <a:ext cx="144883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GB" sz="14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Oxford University Press</a:t>
            </a:r>
          </a:p>
        </p:txBody>
      </p:sp>
    </p:spTree>
    <p:extLst>
      <p:ext uri="{BB962C8B-B14F-4D97-AF65-F5344CB8AC3E}">
        <p14:creationId xmlns:p14="http://schemas.microsoft.com/office/powerpoint/2010/main" val="5213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7700" y="1600202"/>
            <a:ext cx="8089150" cy="44552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There is </a:t>
            </a:r>
            <a:r>
              <a:rPr lang="en-US" sz="1800" b="1" dirty="0"/>
              <a:t>no future tense in English</a:t>
            </a:r>
            <a:r>
              <a:rPr lang="en-US" sz="1800" dirty="0"/>
              <a:t>. We use a </a:t>
            </a:r>
            <a:r>
              <a:rPr lang="en-US" sz="1800" b="1" dirty="0"/>
              <a:t>variety of tenses</a:t>
            </a:r>
            <a:r>
              <a:rPr lang="en-US" sz="1800" dirty="0"/>
              <a:t>, </a:t>
            </a:r>
            <a:r>
              <a:rPr lang="en-US" sz="1800" b="1" dirty="0"/>
              <a:t>structures</a:t>
            </a:r>
            <a:r>
              <a:rPr lang="en-US" sz="1800" dirty="0"/>
              <a:t> and </a:t>
            </a:r>
            <a:r>
              <a:rPr lang="en-US" sz="1800" b="1" dirty="0"/>
              <a:t>phrases</a:t>
            </a:r>
            <a:r>
              <a:rPr lang="en-US" sz="1800" dirty="0"/>
              <a:t> to talk about the </a:t>
            </a:r>
            <a:r>
              <a:rPr lang="en-US" sz="1800" b="1" dirty="0"/>
              <a:t>future</a:t>
            </a:r>
            <a:r>
              <a:rPr lang="en-US" sz="1800" dirty="0"/>
              <a:t>, depending on the </a:t>
            </a:r>
            <a:r>
              <a:rPr lang="en-US" sz="1800" b="1" dirty="0"/>
              <a:t>meaning</a:t>
            </a:r>
            <a:r>
              <a:rPr lang="en-US" sz="1800" dirty="0"/>
              <a:t> we want to express.</a:t>
            </a:r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The main use of </a:t>
            </a:r>
            <a:r>
              <a:rPr lang="en-US" sz="1800" i="1" dirty="0"/>
              <a:t>will</a:t>
            </a:r>
            <a:r>
              <a:rPr lang="en-US" sz="1800" dirty="0"/>
              <a:t> is to express </a:t>
            </a:r>
            <a:r>
              <a:rPr lang="en-US" sz="1800" b="1" dirty="0"/>
              <a:t>spontaneous decisions</a:t>
            </a:r>
            <a:r>
              <a:rPr lang="en-US" sz="1800" dirty="0"/>
              <a:t>, including </a:t>
            </a:r>
            <a:r>
              <a:rPr lang="en-US" sz="1800" b="1" dirty="0"/>
              <a:t>offers</a:t>
            </a:r>
            <a:r>
              <a:rPr lang="en-US" sz="1800" dirty="0"/>
              <a:t>, </a:t>
            </a:r>
            <a:r>
              <a:rPr lang="en-US" sz="1800" b="1" dirty="0"/>
              <a:t>requests</a:t>
            </a:r>
            <a:r>
              <a:rPr lang="en-US" sz="1800" dirty="0"/>
              <a:t> and </a:t>
            </a:r>
            <a:r>
              <a:rPr lang="en-US" sz="1800" b="1" dirty="0"/>
              <a:t>promises</a:t>
            </a:r>
            <a:r>
              <a:rPr lang="en-US" sz="1800" dirty="0"/>
              <a:t>, and to make </a:t>
            </a:r>
            <a:r>
              <a:rPr lang="en-US" sz="1800" b="1" dirty="0"/>
              <a:t>predictions</a:t>
            </a:r>
            <a:r>
              <a:rPr lang="en-US" sz="1800" dirty="0"/>
              <a:t> based on </a:t>
            </a:r>
            <a:r>
              <a:rPr lang="en-US" sz="1800" b="1" dirty="0"/>
              <a:t>personal opinion</a:t>
            </a:r>
            <a:r>
              <a:rPr lang="en-US" sz="1800" dirty="0"/>
              <a:t>.</a:t>
            </a:r>
            <a:endParaRPr lang="en-US" sz="1800" dirty="0">
              <a:solidFill>
                <a:srgbClr val="9D2AA6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</a:t>
            </a:r>
            <a:r>
              <a:rPr lang="en-US" sz="1800" b="1" dirty="0">
                <a:solidFill>
                  <a:srgbClr val="000000"/>
                </a:solidFill>
              </a:rPr>
              <a:t>A:</a:t>
            </a:r>
            <a:r>
              <a:rPr lang="en-US" sz="1800" dirty="0">
                <a:solidFill>
                  <a:srgbClr val="000000"/>
                </a:solidFill>
              </a:rPr>
              <a:t> I</a:t>
            </a:r>
            <a:r>
              <a:rPr lang="en-US" sz="1800" dirty="0">
                <a:solidFill>
                  <a:srgbClr val="844C95"/>
                </a:solidFill>
              </a:rPr>
              <a:t>’ll carry </a:t>
            </a:r>
            <a:r>
              <a:rPr lang="en-US" sz="1800" dirty="0">
                <a:solidFill>
                  <a:srgbClr val="000000"/>
                </a:solidFill>
              </a:rPr>
              <a:t>that for you.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800" dirty="0">
                <a:solidFill>
                  <a:srgbClr val="000000"/>
                </a:solidFill>
              </a:rPr>
              <a:t>	</a:t>
            </a:r>
            <a:r>
              <a:rPr lang="en-US" sz="1800" b="1" dirty="0">
                <a:solidFill>
                  <a:srgbClr val="000000"/>
                </a:solidFill>
              </a:rPr>
              <a:t>B:</a:t>
            </a:r>
            <a:r>
              <a:rPr lang="en-US" sz="1800" dirty="0">
                <a:solidFill>
                  <a:srgbClr val="000000"/>
                </a:solidFill>
              </a:rPr>
              <a:t> That’s very kind of you. I think you</a:t>
            </a:r>
            <a:r>
              <a:rPr lang="en-US" sz="1800" dirty="0">
                <a:solidFill>
                  <a:srgbClr val="844C95"/>
                </a:solidFill>
              </a:rPr>
              <a:t>’ll find </a:t>
            </a:r>
            <a:r>
              <a:rPr lang="en-US" sz="1800" dirty="0">
                <a:solidFill>
                  <a:srgbClr val="000000"/>
                </a:solidFill>
              </a:rPr>
              <a:t>it’s not as heavy as it looks.</a:t>
            </a:r>
          </a:p>
          <a:p>
            <a:pPr marL="0" indent="0">
              <a:lnSpc>
                <a:spcPct val="80000"/>
              </a:lnSpc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b="1" dirty="0"/>
              <a:t>3 </a:t>
            </a:r>
            <a:r>
              <a:rPr lang="en-US" sz="1800" dirty="0"/>
              <a:t>Note that </a:t>
            </a:r>
            <a:r>
              <a:rPr lang="en-US" sz="1800" i="1" dirty="0"/>
              <a:t>will</a:t>
            </a:r>
            <a:r>
              <a:rPr lang="en-US" sz="1800" dirty="0"/>
              <a:t> is often used to refer to a future time, </a:t>
            </a:r>
            <a:r>
              <a:rPr lang="en-US" sz="1800" b="1" dirty="0"/>
              <a:t>without</a:t>
            </a:r>
            <a:r>
              <a:rPr lang="en-US" sz="1800" dirty="0"/>
              <a:t> any </a:t>
            </a:r>
            <a:r>
              <a:rPr lang="en-US" sz="1800" b="1" dirty="0"/>
              <a:t>additional meaning </a:t>
            </a:r>
            <a:r>
              <a:rPr lang="en-US" sz="1800" dirty="0"/>
              <a:t>or </a:t>
            </a:r>
            <a:r>
              <a:rPr lang="en-US" sz="1800" b="1" dirty="0"/>
              <a:t>implication</a:t>
            </a:r>
            <a:r>
              <a:rPr lang="en-US" sz="1800" dirty="0"/>
              <a:t>. We frequently use </a:t>
            </a:r>
            <a:r>
              <a:rPr lang="en-US" sz="1800" i="1" dirty="0"/>
              <a:t>will </a:t>
            </a:r>
            <a:r>
              <a:rPr lang="en-US" sz="1800" dirty="0"/>
              <a:t>in </a:t>
            </a:r>
            <a:r>
              <a:rPr lang="en-US" sz="1800" b="1" dirty="0"/>
              <a:t>academic</a:t>
            </a:r>
            <a:r>
              <a:rPr lang="en-US" sz="1800" dirty="0"/>
              <a:t> or </a:t>
            </a:r>
            <a:r>
              <a:rPr lang="en-US" sz="1800" b="1" dirty="0"/>
              <a:t>news</a:t>
            </a:r>
            <a:r>
              <a:rPr lang="en-US" sz="1800" dirty="0"/>
              <a:t> </a:t>
            </a:r>
            <a:r>
              <a:rPr lang="en-US" sz="1800" b="1" dirty="0"/>
              <a:t>contexts</a:t>
            </a:r>
            <a:r>
              <a:rPr lang="en-US" sz="1800" dirty="0"/>
              <a:t>, to convey a </a:t>
            </a:r>
            <a:r>
              <a:rPr lang="en-US" sz="1800" b="1" dirty="0"/>
              <a:t>neutral</a:t>
            </a:r>
            <a:r>
              <a:rPr lang="en-US" sz="1800" dirty="0"/>
              <a:t>,</a:t>
            </a:r>
            <a:r>
              <a:rPr lang="en-US" sz="1800" b="1" dirty="0"/>
              <a:t> factual</a:t>
            </a:r>
            <a:r>
              <a:rPr lang="en-US" sz="1800" dirty="0"/>
              <a:t> or </a:t>
            </a:r>
            <a:r>
              <a:rPr lang="en-US" sz="1800" b="1" dirty="0"/>
              <a:t>impersonal tone</a:t>
            </a:r>
            <a:r>
              <a:rPr lang="en-US" sz="1800" dirty="0"/>
              <a:t>.</a:t>
            </a:r>
          </a:p>
          <a:p>
            <a:pPr marL="0" indent="0">
              <a:lnSpc>
                <a:spcPct val="50000"/>
              </a:lnSpc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The accused </a:t>
            </a:r>
            <a:r>
              <a:rPr lang="en-US" sz="1800" dirty="0">
                <a:solidFill>
                  <a:srgbClr val="844C95"/>
                </a:solidFill>
              </a:rPr>
              <a:t>will be sentenced </a:t>
            </a:r>
            <a:r>
              <a:rPr lang="en-US" sz="1800" dirty="0"/>
              <a:t>for the burglary next month.</a:t>
            </a: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buNone/>
            </a:pPr>
            <a:r>
              <a:rPr lang="en-US" sz="1800" dirty="0"/>
              <a:t>	2 The government </a:t>
            </a:r>
            <a:r>
              <a:rPr lang="en-US" sz="1800" dirty="0">
                <a:solidFill>
                  <a:srgbClr val="844C95"/>
                </a:solidFill>
              </a:rPr>
              <a:t>will debate </a:t>
            </a:r>
            <a:r>
              <a:rPr lang="en-US" sz="1800" dirty="0"/>
              <a:t>the issue at the next possible opportunity.</a:t>
            </a:r>
          </a:p>
          <a:p>
            <a:pPr marL="0" indent="0">
              <a:lnSpc>
                <a:spcPct val="80000"/>
              </a:lnSpc>
              <a:buNone/>
            </a:pP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3961751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Talking about the future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844C95"/>
                </a:solidFill>
              </a:rPr>
              <a:t>2.6</a:t>
            </a:r>
          </a:p>
        </p:txBody>
      </p:sp>
    </p:spTree>
    <p:extLst>
      <p:ext uri="{BB962C8B-B14F-4D97-AF65-F5344CB8AC3E}">
        <p14:creationId xmlns:p14="http://schemas.microsoft.com/office/powerpoint/2010/main" val="11572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Here are some </a:t>
            </a:r>
            <a:r>
              <a:rPr lang="en-US" sz="1800" b="1" dirty="0"/>
              <a:t>common verb tenses </a:t>
            </a:r>
            <a:r>
              <a:rPr lang="en-US" sz="1800" dirty="0"/>
              <a:t>we use to talk about the </a:t>
            </a:r>
            <a:r>
              <a:rPr lang="en-US" sz="1800" b="1" dirty="0"/>
              <a:t>future</a:t>
            </a:r>
            <a:r>
              <a:rPr lang="en-US" sz="1800" dirty="0"/>
              <a:t>. We use:</a:t>
            </a:r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3961751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Talking about the future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0762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844C95"/>
                </a:solidFill>
              </a:rPr>
              <a:t>2.6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743831"/>
              </p:ext>
            </p:extLst>
          </p:nvPr>
        </p:nvGraphicFramePr>
        <p:xfrm>
          <a:off x="647700" y="2235741"/>
          <a:ext cx="8242014" cy="36198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19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2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structure</a:t>
                      </a:r>
                    </a:p>
                  </a:txBody>
                  <a:tcPr>
                    <a:solidFill>
                      <a:srgbClr val="844C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use</a:t>
                      </a:r>
                    </a:p>
                  </a:txBody>
                  <a:tcPr>
                    <a:solidFill>
                      <a:srgbClr val="844C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example</a:t>
                      </a:r>
                    </a:p>
                  </a:txBody>
                  <a:tcPr>
                    <a:solidFill>
                      <a:srgbClr val="844C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3009">
                <a:tc>
                  <a:txBody>
                    <a:bodyPr/>
                    <a:lstStyle/>
                    <a:p>
                      <a:r>
                        <a:rPr lang="en-GB" i="1" dirty="0"/>
                        <a:t>be going to</a:t>
                      </a:r>
                      <a:r>
                        <a:rPr lang="en-GB" i="0" dirty="0"/>
                        <a:t> + infinitive</a:t>
                      </a:r>
                      <a:endParaRPr lang="en-GB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3009">
                <a:tc>
                  <a:txBody>
                    <a:bodyPr/>
                    <a:lstStyle/>
                    <a:p>
                      <a:r>
                        <a:rPr lang="en-GB" dirty="0"/>
                        <a:t>present</a:t>
                      </a:r>
                      <a:r>
                        <a:rPr lang="en-GB" baseline="0" dirty="0"/>
                        <a:t> continuous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3009">
                <a:tc>
                  <a:txBody>
                    <a:bodyPr/>
                    <a:lstStyle/>
                    <a:p>
                      <a:r>
                        <a:rPr lang="en-GB" dirty="0"/>
                        <a:t>present simple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900935" y="2779641"/>
            <a:ext cx="42684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He</a:t>
            </a:r>
            <a:r>
              <a:rPr lang="en-GB" dirty="0">
                <a:solidFill>
                  <a:srgbClr val="844C95"/>
                </a:solidFill>
              </a:rPr>
              <a:t>’s going to crash </a:t>
            </a:r>
            <a:r>
              <a:rPr lang="en-GB" dirty="0">
                <a:solidFill>
                  <a:prstClr val="black"/>
                </a:solidFill>
              </a:rPr>
              <a:t>if he’s not careful!</a:t>
            </a:r>
          </a:p>
        </p:txBody>
      </p:sp>
      <p:sp>
        <p:nvSpPr>
          <p:cNvPr id="9" name="Rectangle 8"/>
          <p:cNvSpPr/>
          <p:nvPr/>
        </p:nvSpPr>
        <p:spPr>
          <a:xfrm>
            <a:off x="3900934" y="3186246"/>
            <a:ext cx="4988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srgbClr val="844C95"/>
                </a:solidFill>
              </a:rPr>
              <a:t>Are </a:t>
            </a:r>
            <a:r>
              <a:rPr lang="en-GB" dirty="0"/>
              <a:t>you</a:t>
            </a:r>
            <a:r>
              <a:rPr lang="en-GB" dirty="0">
                <a:solidFill>
                  <a:srgbClr val="844C95"/>
                </a:solidFill>
              </a:rPr>
              <a:t> going to speak </a:t>
            </a:r>
            <a:r>
              <a:rPr lang="en-GB" dirty="0">
                <a:solidFill>
                  <a:prstClr val="black"/>
                </a:solidFill>
              </a:rPr>
              <a:t>to her as soon as possible?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3900935" y="3856009"/>
            <a:ext cx="4785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srgbClr val="000000"/>
                </a:solidFill>
              </a:rPr>
              <a:t>We</a:t>
            </a:r>
            <a:r>
              <a:rPr lang="en-GB" dirty="0">
                <a:solidFill>
                  <a:srgbClr val="844C95"/>
                </a:solidFill>
              </a:rPr>
              <a:t>’re having </a:t>
            </a:r>
            <a:r>
              <a:rPr lang="en-GB" dirty="0"/>
              <a:t>new carpet in the office next week.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00934" y="4239616"/>
            <a:ext cx="4785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srgbClr val="844C95"/>
                </a:solidFill>
              </a:rPr>
              <a:t>Is </a:t>
            </a:r>
            <a:r>
              <a:rPr lang="en-GB" dirty="0">
                <a:solidFill>
                  <a:srgbClr val="000000"/>
                </a:solidFill>
              </a:rPr>
              <a:t>he</a:t>
            </a:r>
            <a:r>
              <a:rPr lang="en-GB" dirty="0">
                <a:solidFill>
                  <a:srgbClr val="844C95"/>
                </a:solidFill>
              </a:rPr>
              <a:t> meeting </a:t>
            </a:r>
            <a:r>
              <a:rPr lang="en-GB" dirty="0"/>
              <a:t>the candidates this Friday? 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00935" y="4932895"/>
            <a:ext cx="4988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srgbClr val="000000"/>
                </a:solidFill>
              </a:rPr>
              <a:t>My birthday </a:t>
            </a:r>
            <a:r>
              <a:rPr lang="en-GB" dirty="0">
                <a:solidFill>
                  <a:srgbClr val="844C95"/>
                </a:solidFill>
              </a:rPr>
              <a:t>is</a:t>
            </a:r>
            <a:r>
              <a:rPr lang="en-GB" dirty="0">
                <a:solidFill>
                  <a:srgbClr val="000000"/>
                </a:solidFill>
              </a:rPr>
              <a:t> on a Sunday this year.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00935" y="5314358"/>
            <a:ext cx="4988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srgbClr val="000000"/>
                </a:solidFill>
              </a:rPr>
              <a:t>The bus </a:t>
            </a:r>
            <a:r>
              <a:rPr lang="en-GB" dirty="0">
                <a:solidFill>
                  <a:srgbClr val="844C95"/>
                </a:solidFill>
              </a:rPr>
              <a:t>leaves </a:t>
            </a:r>
            <a:r>
              <a:rPr lang="en-GB" dirty="0">
                <a:solidFill>
                  <a:srgbClr val="000000"/>
                </a:solidFill>
              </a:rPr>
              <a:t>in five minutes, hurry up!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03176" y="2675786"/>
            <a:ext cx="19977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intentions, plans, predictions based on direct evidence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1903176" y="3777951"/>
            <a:ext cx="190670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arrangements which are agreed or finalised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03176" y="4861358"/>
            <a:ext cx="190670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timetables, itineraries, schedules</a:t>
            </a:r>
          </a:p>
        </p:txBody>
      </p:sp>
    </p:spTree>
    <p:extLst>
      <p:ext uri="{BB962C8B-B14F-4D97-AF65-F5344CB8AC3E}">
        <p14:creationId xmlns:p14="http://schemas.microsoft.com/office/powerpoint/2010/main" val="86887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2" grpId="0"/>
      <p:bldP spid="13" grpId="0"/>
      <p:bldP spid="3" grpId="0"/>
      <p:bldP spid="6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7700" y="1600201"/>
            <a:ext cx="8242014" cy="50196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We also use the </a:t>
            </a:r>
            <a:r>
              <a:rPr lang="en-US" sz="1800" b="1" dirty="0"/>
              <a:t>future continuous</a:t>
            </a:r>
            <a:r>
              <a:rPr lang="en-US" sz="1800" dirty="0"/>
              <a:t> and </a:t>
            </a:r>
            <a:r>
              <a:rPr lang="en-US" sz="1800" b="1" dirty="0"/>
              <a:t>future perfect </a:t>
            </a:r>
            <a:r>
              <a:rPr lang="en-US" sz="1800" dirty="0"/>
              <a:t>to talk about the </a:t>
            </a:r>
            <a:r>
              <a:rPr lang="en-US" sz="1800" b="1" dirty="0"/>
              <a:t>future</a:t>
            </a:r>
            <a:r>
              <a:rPr lang="en-US" sz="1800" dirty="0"/>
              <a:t>. </a:t>
            </a:r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The </a:t>
            </a:r>
            <a:r>
              <a:rPr lang="en-US" sz="1800" b="1" dirty="0"/>
              <a:t>future continuous </a:t>
            </a:r>
            <a:r>
              <a:rPr lang="en-US" sz="1800" i="1" dirty="0"/>
              <a:t>will </a:t>
            </a:r>
            <a:r>
              <a:rPr lang="en-US" sz="1800" dirty="0"/>
              <a:t>+</a:t>
            </a:r>
            <a:r>
              <a:rPr lang="en-US" sz="1800" i="1" dirty="0"/>
              <a:t> be </a:t>
            </a:r>
            <a:r>
              <a:rPr lang="en-US" sz="1800" dirty="0"/>
              <a:t>+</a:t>
            </a:r>
            <a:r>
              <a:rPr lang="en-US" sz="1800" i="1" dirty="0"/>
              <a:t> - ing </a:t>
            </a:r>
            <a:r>
              <a:rPr lang="en-US" sz="1800" dirty="0"/>
              <a:t>form describes </a:t>
            </a:r>
            <a:r>
              <a:rPr lang="en-US" sz="1800" b="1" dirty="0"/>
              <a:t>actions in progress </a:t>
            </a:r>
            <a:r>
              <a:rPr lang="en-US" sz="1800" dirty="0"/>
              <a:t>at a time in the future and events seen as </a:t>
            </a:r>
            <a:r>
              <a:rPr lang="en-US" sz="1800" b="1" dirty="0"/>
              <a:t>a matter of course </a:t>
            </a:r>
            <a:r>
              <a:rPr lang="en-US" sz="1800" dirty="0"/>
              <a:t>rather than planned or arranged.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They</a:t>
            </a:r>
            <a:r>
              <a:rPr lang="en-US" sz="1800" dirty="0">
                <a:solidFill>
                  <a:srgbClr val="844C95"/>
                </a:solidFill>
              </a:rPr>
              <a:t>’ll be landing </a:t>
            </a:r>
            <a:r>
              <a:rPr lang="en-US" sz="1800" dirty="0">
                <a:solidFill>
                  <a:srgbClr val="000000"/>
                </a:solidFill>
              </a:rPr>
              <a:t>in about five minutes.</a:t>
            </a: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buNone/>
            </a:pPr>
            <a:r>
              <a:rPr lang="en-US" sz="1800" dirty="0"/>
              <a:t>	2 </a:t>
            </a:r>
            <a:r>
              <a:rPr lang="en-US" sz="1800" dirty="0">
                <a:solidFill>
                  <a:srgbClr val="844C95"/>
                </a:solidFill>
              </a:rPr>
              <a:t>Will</a:t>
            </a:r>
            <a:r>
              <a:rPr lang="en-US" sz="1800" dirty="0"/>
              <a:t> you </a:t>
            </a:r>
            <a:r>
              <a:rPr lang="en-US" sz="1800" dirty="0">
                <a:solidFill>
                  <a:srgbClr val="844C95"/>
                </a:solidFill>
              </a:rPr>
              <a:t>be inviting </a:t>
            </a:r>
            <a:r>
              <a:rPr lang="en-US" sz="1800" dirty="0"/>
              <a:t>many people to the reception?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3</a:t>
            </a:r>
            <a:r>
              <a:rPr lang="en-US" sz="1800" dirty="0"/>
              <a:t> We also use the </a:t>
            </a:r>
            <a:r>
              <a:rPr lang="en-US" sz="1800" b="1" dirty="0"/>
              <a:t>future continuous </a:t>
            </a:r>
            <a:r>
              <a:rPr lang="en-US" sz="1800" dirty="0"/>
              <a:t>to make questions or invitations more polite.</a:t>
            </a:r>
          </a:p>
          <a:p>
            <a:pPr marL="0" indent="0">
              <a:buNone/>
            </a:pPr>
            <a:r>
              <a:rPr lang="en-US" sz="1800" b="1" dirty="0"/>
              <a:t>4 </a:t>
            </a:r>
            <a:r>
              <a:rPr lang="en-US" sz="1800" dirty="0"/>
              <a:t>The </a:t>
            </a:r>
            <a:r>
              <a:rPr lang="en-US" sz="1800" b="1" dirty="0"/>
              <a:t>future perfect </a:t>
            </a:r>
            <a:r>
              <a:rPr lang="en-US" sz="1800" i="1" dirty="0"/>
              <a:t>will</a:t>
            </a:r>
            <a:r>
              <a:rPr lang="en-US" sz="1800" dirty="0"/>
              <a:t> + </a:t>
            </a:r>
            <a:r>
              <a:rPr lang="en-US" sz="1800" i="1" dirty="0"/>
              <a:t>have</a:t>
            </a:r>
            <a:r>
              <a:rPr lang="en-US" sz="1800" dirty="0"/>
              <a:t> + </a:t>
            </a:r>
            <a:r>
              <a:rPr lang="en-US" sz="1800" b="1" dirty="0"/>
              <a:t>participle </a:t>
            </a:r>
            <a:r>
              <a:rPr lang="en-US" sz="1800" dirty="0"/>
              <a:t>describes </a:t>
            </a:r>
            <a:r>
              <a:rPr lang="en-US" sz="1800" b="1" dirty="0"/>
              <a:t>actions completed before</a:t>
            </a:r>
            <a:r>
              <a:rPr lang="en-US" sz="1800" dirty="0"/>
              <a:t> a time in the future.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They</a:t>
            </a:r>
            <a:r>
              <a:rPr lang="en-US" sz="1800" dirty="0">
                <a:solidFill>
                  <a:srgbClr val="844C95"/>
                </a:solidFill>
              </a:rPr>
              <a:t>’ll have landed </a:t>
            </a:r>
            <a:r>
              <a:rPr lang="en-US" sz="1800" dirty="0">
                <a:solidFill>
                  <a:srgbClr val="000000"/>
                </a:solidFill>
              </a:rPr>
              <a:t>by five o’clock this afternoon.</a:t>
            </a: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buNone/>
            </a:pPr>
            <a:r>
              <a:rPr lang="en-US" sz="1800" dirty="0"/>
              <a:t>	2 We</a:t>
            </a:r>
            <a:r>
              <a:rPr lang="en-US" sz="1800" dirty="0">
                <a:solidFill>
                  <a:srgbClr val="844C95"/>
                </a:solidFill>
              </a:rPr>
              <a:t>’ll have been living </a:t>
            </a:r>
            <a:r>
              <a:rPr lang="en-US" sz="1800" dirty="0"/>
              <a:t>here for three years this time next week.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3961751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Talking about the future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844C95"/>
                </a:solidFill>
              </a:rPr>
              <a:t>2.6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1305505" y="3139454"/>
            <a:ext cx="1928188" cy="423294"/>
          </a:xfrm>
          <a:prstGeom prst="ellipse">
            <a:avLst/>
          </a:prstGeom>
          <a:noFill/>
          <a:ln w="25400">
            <a:solidFill>
              <a:srgbClr val="844C95"/>
            </a:solidFill>
            <a:round/>
            <a:headEnd/>
            <a:tailEnd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0" hangingPunct="0"/>
            <a:endParaRPr lang="en-GB" dirty="0">
              <a:solidFill>
                <a:srgbClr val="844C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987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51137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Here are some </a:t>
            </a:r>
            <a:r>
              <a:rPr lang="en-US" sz="1800" b="1" dirty="0"/>
              <a:t>common phrases </a:t>
            </a:r>
            <a:r>
              <a:rPr lang="en-US" sz="1800" dirty="0"/>
              <a:t>we use to talk about the </a:t>
            </a:r>
            <a:r>
              <a:rPr lang="en-US" sz="1800" b="1" dirty="0"/>
              <a:t>future</a:t>
            </a:r>
            <a:r>
              <a:rPr lang="en-US" sz="1800" dirty="0"/>
              <a:t>.</a:t>
            </a:r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3961751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Talking about the future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844C95"/>
                </a:solidFill>
              </a:rPr>
              <a:t>2.6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501461"/>
              </p:ext>
            </p:extLst>
          </p:nvPr>
        </p:nvGraphicFramePr>
        <p:xfrm>
          <a:off x="647700" y="2009431"/>
          <a:ext cx="8242014" cy="3879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69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91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85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phrase</a:t>
                      </a:r>
                    </a:p>
                  </a:txBody>
                  <a:tcPr>
                    <a:solidFill>
                      <a:srgbClr val="844C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use</a:t>
                      </a:r>
                    </a:p>
                  </a:txBody>
                  <a:tcPr>
                    <a:solidFill>
                      <a:srgbClr val="844C9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example</a:t>
                      </a:r>
                    </a:p>
                  </a:txBody>
                  <a:tcPr>
                    <a:solidFill>
                      <a:srgbClr val="844C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3933">
                <a:tc>
                  <a:txBody>
                    <a:bodyPr/>
                    <a:lstStyle/>
                    <a:p>
                      <a:endParaRPr lang="en-GB" i="1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88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i="1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809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809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300737" y="2535280"/>
            <a:ext cx="42684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She</a:t>
            </a:r>
            <a:r>
              <a:rPr lang="en-GB" dirty="0">
                <a:solidFill>
                  <a:srgbClr val="844C95"/>
                </a:solidFill>
              </a:rPr>
              <a:t>’s just about to </a:t>
            </a:r>
            <a:r>
              <a:rPr lang="en-GB" dirty="0">
                <a:solidFill>
                  <a:prstClr val="black"/>
                </a:solidFill>
              </a:rPr>
              <a:t>leave.</a:t>
            </a:r>
          </a:p>
        </p:txBody>
      </p:sp>
      <p:sp>
        <p:nvSpPr>
          <p:cNvPr id="9" name="Rectangle 8"/>
          <p:cNvSpPr/>
          <p:nvPr/>
        </p:nvSpPr>
        <p:spPr>
          <a:xfrm>
            <a:off x="4300737" y="2926665"/>
            <a:ext cx="4988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/>
              <a:t>He</a:t>
            </a:r>
            <a:r>
              <a:rPr lang="en-GB" dirty="0">
                <a:solidFill>
                  <a:srgbClr val="844C95"/>
                </a:solidFill>
              </a:rPr>
              <a:t>’s on the point of </a:t>
            </a:r>
            <a:r>
              <a:rPr lang="en-GB" dirty="0"/>
              <a:t>resigning</a:t>
            </a:r>
            <a:r>
              <a:rPr lang="en-GB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00737" y="3310519"/>
            <a:ext cx="4785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srgbClr val="000000"/>
                </a:solidFill>
              </a:rPr>
              <a:t>We</a:t>
            </a:r>
            <a:r>
              <a:rPr lang="en-GB" dirty="0">
                <a:solidFill>
                  <a:srgbClr val="844C95"/>
                </a:solidFill>
              </a:rPr>
              <a:t>’re on the verge of </a:t>
            </a:r>
            <a:r>
              <a:rPr lang="en-GB" dirty="0">
                <a:solidFill>
                  <a:srgbClr val="000000"/>
                </a:solidFill>
              </a:rPr>
              <a:t>signing</a:t>
            </a:r>
            <a:r>
              <a:rPr lang="en-GB" dirty="0">
                <a:solidFill>
                  <a:srgbClr val="844C95"/>
                </a:solidFill>
              </a:rPr>
              <a:t> </a:t>
            </a:r>
            <a:r>
              <a:rPr lang="en-GB" dirty="0"/>
              <a:t>the deal.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300737" y="3874656"/>
            <a:ext cx="37540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srgbClr val="000000"/>
                </a:solidFill>
              </a:rPr>
              <a:t>We </a:t>
            </a:r>
            <a:r>
              <a:rPr lang="en-GB" dirty="0">
                <a:solidFill>
                  <a:srgbClr val="844C95"/>
                </a:solidFill>
              </a:rPr>
              <a:t>expect to </a:t>
            </a:r>
            <a:r>
              <a:rPr lang="en-GB" dirty="0">
                <a:solidFill>
                  <a:srgbClr val="000000"/>
                </a:solidFill>
              </a:rPr>
              <a:t>leave</a:t>
            </a:r>
            <a:r>
              <a:rPr lang="en-GB" dirty="0">
                <a:solidFill>
                  <a:srgbClr val="844C95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by lunchtime.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00738" y="4243616"/>
            <a:ext cx="36482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srgbClr val="000000"/>
                </a:solidFill>
              </a:rPr>
              <a:t>He </a:t>
            </a:r>
            <a:r>
              <a:rPr lang="en-GB" dirty="0">
                <a:solidFill>
                  <a:srgbClr val="844C95"/>
                </a:solidFill>
              </a:rPr>
              <a:t>hopes to </a:t>
            </a:r>
            <a:r>
              <a:rPr lang="en-GB" dirty="0">
                <a:solidFill>
                  <a:srgbClr val="000000"/>
                </a:solidFill>
              </a:rPr>
              <a:t>see</a:t>
            </a:r>
            <a:r>
              <a:rPr lang="en-GB" dirty="0">
                <a:solidFill>
                  <a:srgbClr val="844C95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you</a:t>
            </a:r>
            <a:r>
              <a:rPr lang="en-GB" dirty="0">
                <a:solidFill>
                  <a:srgbClr val="844C95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in five minutes.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00737" y="4799050"/>
            <a:ext cx="45889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srgbClr val="000000"/>
                </a:solidFill>
              </a:rPr>
              <a:t>You</a:t>
            </a:r>
            <a:r>
              <a:rPr lang="en-GB" dirty="0">
                <a:solidFill>
                  <a:srgbClr val="844C95"/>
                </a:solidFill>
              </a:rPr>
              <a:t>’re to </a:t>
            </a:r>
            <a:r>
              <a:rPr lang="en-GB" dirty="0">
                <a:solidFill>
                  <a:srgbClr val="000000"/>
                </a:solidFill>
              </a:rPr>
              <a:t>dine</a:t>
            </a:r>
            <a:r>
              <a:rPr lang="en-GB" dirty="0">
                <a:solidFill>
                  <a:srgbClr val="844C95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with him after the presentation.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305646" y="5123939"/>
            <a:ext cx="42684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srgbClr val="844C95"/>
                </a:solidFill>
              </a:rPr>
              <a:t>Are </a:t>
            </a:r>
            <a:r>
              <a:rPr lang="en-GB" dirty="0">
                <a:solidFill>
                  <a:srgbClr val="000000"/>
                </a:solidFill>
              </a:rPr>
              <a:t>we all </a:t>
            </a:r>
            <a:r>
              <a:rPr lang="en-GB" dirty="0">
                <a:solidFill>
                  <a:srgbClr val="844C95"/>
                </a:solidFill>
              </a:rPr>
              <a:t>set to </a:t>
            </a:r>
            <a:r>
              <a:rPr lang="en-GB" dirty="0">
                <a:solidFill>
                  <a:srgbClr val="000000"/>
                </a:solidFill>
              </a:rPr>
              <a:t>announce</a:t>
            </a:r>
            <a:r>
              <a:rPr lang="en-GB" dirty="0">
                <a:solidFill>
                  <a:srgbClr val="844C95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our results?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7700" y="2397040"/>
            <a:ext cx="228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i="1" dirty="0">
                <a:solidFill>
                  <a:prstClr val="black"/>
                </a:solidFill>
              </a:rPr>
              <a:t>be (just) about to</a:t>
            </a:r>
            <a:r>
              <a:rPr lang="en-GB" dirty="0">
                <a:solidFill>
                  <a:prstClr val="black"/>
                </a:solidFill>
              </a:rPr>
              <a:t> + infinitive</a:t>
            </a:r>
            <a:endParaRPr lang="en-GB" i="1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7700" y="3047960"/>
            <a:ext cx="19148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i="1" dirty="0">
                <a:solidFill>
                  <a:prstClr val="black"/>
                </a:solidFill>
              </a:rPr>
              <a:t>be on the verge/ point of</a:t>
            </a:r>
            <a:r>
              <a:rPr lang="en-GB" dirty="0">
                <a:solidFill>
                  <a:prstClr val="black"/>
                </a:solidFill>
              </a:rPr>
              <a:t> + </a:t>
            </a:r>
            <a:r>
              <a:rPr lang="en-GB" i="1" dirty="0">
                <a:solidFill>
                  <a:prstClr val="black"/>
                </a:solidFill>
              </a:rPr>
              <a:t>- </a:t>
            </a:r>
            <a:r>
              <a:rPr lang="en-GB" i="1" dirty="0" err="1">
                <a:solidFill>
                  <a:prstClr val="black"/>
                </a:solidFill>
              </a:rPr>
              <a:t>ing</a:t>
            </a:r>
            <a:endParaRPr lang="en-GB" i="1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62517" y="2564795"/>
            <a:ext cx="16354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something happening </a:t>
            </a:r>
          </a:p>
          <a:p>
            <a:pPr lvl="0"/>
            <a:r>
              <a:rPr lang="en-GB" dirty="0">
                <a:solidFill>
                  <a:prstClr val="black"/>
                </a:solidFill>
              </a:rPr>
              <a:t>very soon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2791" y="3782323"/>
            <a:ext cx="19148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i="1" dirty="0">
                <a:solidFill>
                  <a:prstClr val="black"/>
                </a:solidFill>
              </a:rPr>
              <a:t>aim/plan/hope/ expect to </a:t>
            </a:r>
            <a:r>
              <a:rPr lang="en-GB" dirty="0">
                <a:solidFill>
                  <a:prstClr val="black"/>
                </a:solidFill>
              </a:rPr>
              <a:t>+ infinitive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57608" y="3902708"/>
            <a:ext cx="14286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plans, hopes, expectations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7700" y="4979824"/>
            <a:ext cx="19099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i="1" dirty="0">
                <a:solidFill>
                  <a:prstClr val="black"/>
                </a:solidFill>
              </a:rPr>
              <a:t>be to/be set to/be due to</a:t>
            </a:r>
            <a:r>
              <a:rPr lang="en-GB" dirty="0">
                <a:solidFill>
                  <a:prstClr val="black"/>
                </a:solidFill>
              </a:rPr>
              <a:t> + infinitive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62517" y="4799050"/>
            <a:ext cx="17431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formal reports/</a:t>
            </a:r>
          </a:p>
          <a:p>
            <a:pPr lvl="0"/>
            <a:r>
              <a:rPr lang="en-GB" dirty="0">
                <a:solidFill>
                  <a:prstClr val="black"/>
                </a:solidFill>
              </a:rPr>
              <a:t>news/ officially arranged events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300737" y="5441489"/>
            <a:ext cx="4785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/>
              <a:t>Formal negotiations </a:t>
            </a:r>
            <a:r>
              <a:rPr lang="en-GB" dirty="0">
                <a:solidFill>
                  <a:srgbClr val="844C95"/>
                </a:solidFill>
              </a:rPr>
              <a:t>are due to </a:t>
            </a:r>
            <a:r>
              <a:rPr lang="en-GB" dirty="0">
                <a:solidFill>
                  <a:srgbClr val="000000"/>
                </a:solidFill>
              </a:rPr>
              <a:t>end at midnight.</a:t>
            </a:r>
          </a:p>
        </p:txBody>
      </p:sp>
    </p:spTree>
    <p:extLst>
      <p:ext uri="{BB962C8B-B14F-4D97-AF65-F5344CB8AC3E}">
        <p14:creationId xmlns:p14="http://schemas.microsoft.com/office/powerpoint/2010/main" val="200502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2" grpId="0"/>
      <p:bldP spid="13" grpId="0"/>
      <p:bldP spid="14" grpId="0"/>
      <p:bldP spid="15" grpId="0"/>
      <p:bldP spid="6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7699" y="1600201"/>
            <a:ext cx="8496301" cy="4490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Correct any mistakes you find. One sentence is correct.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1 We plan to </a:t>
            </a:r>
            <a:r>
              <a:rPr lang="en-US" sz="1800" dirty="0"/>
              <a:t>have everything ready by the time you’ll all arrive.</a:t>
            </a:r>
          </a:p>
          <a:p>
            <a:pPr marL="0" indent="0">
              <a:buNone/>
            </a:pP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buNone/>
            </a:pPr>
            <a:r>
              <a:rPr lang="en-US" sz="1800" dirty="0"/>
              <a:t>2 There’s no doubt that we meet again next week, we’ve still got lots to do.</a:t>
            </a:r>
            <a:endParaRPr lang="en-US" sz="1800" dirty="0">
              <a:solidFill>
                <a:srgbClr val="9D2AA6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3 He’s just about </a:t>
            </a:r>
            <a:r>
              <a:rPr lang="en-US" sz="1800" dirty="0"/>
              <a:t>to going home, so you’ll catch him if you’re quick.</a:t>
            </a: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4 Do you think it’s going </a:t>
            </a:r>
            <a:r>
              <a:rPr lang="en-US" sz="1800" dirty="0">
                <a:solidFill>
                  <a:srgbClr val="000000"/>
                </a:solidFill>
              </a:rPr>
              <a:t>to be a cold night?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5 She comes back from holiday tomorrow and goes away again immediately on business.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6 When are the renovations will be done?</a:t>
            </a:r>
            <a:endParaRPr lang="en-US" sz="1800" dirty="0"/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5544671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rgbClr val="844C95"/>
                </a:solidFill>
              </a:rPr>
              <a:t>Talking about the future: Practice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1525" y="603448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844C95"/>
                </a:solidFill>
              </a:rPr>
              <a:t>9.2</a:t>
            </a:r>
          </a:p>
        </p:txBody>
      </p:sp>
    </p:spTree>
    <p:extLst>
      <p:ext uri="{BB962C8B-B14F-4D97-AF65-F5344CB8AC3E}">
        <p14:creationId xmlns:p14="http://schemas.microsoft.com/office/powerpoint/2010/main" val="2712221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691</TotalTime>
  <Words>668</Words>
  <Application>Microsoft Office PowerPoint</Application>
  <PresentationFormat>Экран (4:3)</PresentationFormat>
  <Paragraphs>88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Talking about the future</vt:lpstr>
      <vt:lpstr>Talking about the future</vt:lpstr>
      <vt:lpstr>Talking about the future</vt:lpstr>
      <vt:lpstr>Talking about the future</vt:lpstr>
      <vt:lpstr>Talking about the future: Practice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Larisa Galchouk</cp:lastModifiedBy>
  <cp:revision>76</cp:revision>
  <dcterms:created xsi:type="dcterms:W3CDTF">2014-11-25T17:00:01Z</dcterms:created>
  <dcterms:modified xsi:type="dcterms:W3CDTF">2022-12-21T18:23:30Z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-316116209</vt:i4>
  </property>
  <property fmtid="{D5CDD505-2E9C-101B-9397-08002B2CF9AE}" pid="3" name="_NewReviewCycle">
    <vt:lpwstr/>
  </property>
  <property fmtid="{D5CDD505-2E9C-101B-9397-08002B2CF9AE}" pid="4" name="_EmailSubject">
    <vt:lpwstr/>
  </property>
  <property fmtid="{D5CDD505-2E9C-101B-9397-08002B2CF9AE}" pid="5" name="_AuthorEmail">
    <vt:lpwstr>duncan.hamilton@oup.com</vt:lpwstr>
  </property>
  <property fmtid="{D5CDD505-2E9C-101B-9397-08002B2CF9AE}" pid="6" name="_AuthorEmailDisplayName">
    <vt:lpwstr>HAMILTON, Duncan</vt:lpwstr>
  </property>
  <property fmtid="{D5CDD505-2E9C-101B-9397-08002B2CF9AE}" pid="7" name="_PreviousAdHocReviewCycleID">
    <vt:i4>-252154465</vt:i4>
  </property>
</Properties>
</file>